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microsoft.com/office/2007/relationships/hdphoto" Target="../media/hdphoto2.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4" Type="http://schemas.microsoft.com/office/2007/relationships/hdphoto" Target="../media/hdphoto3.wdp"/><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7B0C734-22E9-F440-BE9E-B6BFBE9A9251}" type="datetimeFigureOut">
              <a:rPr lang="en-US" smtClean="0"/>
              <a:t>7/13/14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51EACD6-A525-4B49-8009-7F09B4461B46}" type="slidenum">
              <a:rPr lang="en-US" smtClean="0"/>
              <a:t>‹#›</a:t>
            </a:fld>
            <a:endParaRPr lang="en-US"/>
          </a:p>
        </p:txBody>
      </p:sp>
      <p:grpSp>
        <p:nvGrpSpPr>
          <p:cNvPr id="8" name="Group 7"/>
          <p:cNvGrpSpPr/>
          <p:nvPr/>
        </p:nvGrpSpPr>
        <p:grpSpPr>
          <a:xfrm>
            <a:off x="1194102" y="2887530"/>
            <a:ext cx="6779109" cy="923330"/>
            <a:chOff x="1172585" y="1381459"/>
            <a:chExt cx="6779109" cy="923330"/>
          </a:xfrm>
          <a:effectLst>
            <a:outerShdw blurRad="38100" dist="12700" dir="16200000" rotWithShape="0">
              <a:prstClr val="black">
                <a:alpha val="30000"/>
              </a:prstClr>
            </a:outerShdw>
          </a:effectLst>
        </p:grpSpPr>
        <p:sp>
          <p:nvSpPr>
            <p:cNvPr id="9" name="TextBox 8"/>
            <p:cNvSpPr txBox="1"/>
            <p:nvPr/>
          </p:nvSpPr>
          <p:spPr>
            <a:xfrm>
              <a:off x="4147073" y="1381459"/>
              <a:ext cx="184666" cy="923330"/>
            </a:xfrm>
            <a:prstGeom prst="rect">
              <a:avLst/>
            </a:prstGeom>
            <a:noFill/>
          </p:spPr>
          <p:txBody>
            <a:bodyPr wrap="none" rtlCol="0">
              <a:spAutoFit/>
            </a:bodyPr>
            <a:lstStyle/>
            <a:p>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flipH="1" flipV="1">
              <a:off x="1172585" y="1925621"/>
              <a:ext cx="2732836"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5219267" y="1922929"/>
              <a:ext cx="2732427" cy="1589"/>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155548"/>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005803"/>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7" name="Picture 16" descr="images-3.png"/>
          <p:cNvPicPr>
            <a:picLocks noChangeAspect="1"/>
          </p:cNvPicPr>
          <p:nvPr userDrawn="1"/>
        </p:nvPicPr>
        <p:blipFill>
          <a:blip r:embed="rId3">
            <a:alphaModFix/>
            <a:lum bright="70000" contrast="-70000"/>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tretch>
            <a:fillRect/>
          </a:stretch>
        </p:blipFill>
        <p:spPr>
          <a:xfrm>
            <a:off x="4168590" y="3020976"/>
            <a:ext cx="824607" cy="82460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C734-22E9-F440-BE9E-B6BFBE9A9251}"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19B82-CA9E-0D47-B153-AB80D2E35020}"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C734-22E9-F440-BE9E-B6BFBE9A9251}"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19B82-CA9E-0D47-B153-AB80D2E35020}"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65760" indent="-365760">
              <a:lnSpc>
                <a:spcPct val="100000"/>
              </a:lnSpc>
              <a:buFont typeface="Arial"/>
              <a:buChar char="•"/>
              <a:defRPr/>
            </a:lvl1pPr>
            <a:lvl2pPr marL="777240" indent="-365760">
              <a:lnSpc>
                <a:spcPct val="100000"/>
              </a:lnSpc>
              <a:buFont typeface="Arial"/>
              <a:buChar char="•"/>
              <a:defRPr/>
            </a:lvl2pPr>
            <a:lvl3pPr marL="1143000" indent="-365760">
              <a:lnSpc>
                <a:spcPct val="100000"/>
              </a:lnSpc>
              <a:buFont typeface="Arial"/>
              <a:buChar char="•"/>
              <a:defRPr/>
            </a:lvl3pPr>
            <a:lvl4pPr marL="1508760" indent="-320040">
              <a:lnSpc>
                <a:spcPct val="100000"/>
              </a:lnSpc>
              <a:buFont typeface="Arial"/>
              <a:buChar char="•"/>
              <a:defRPr/>
            </a:lvl4pPr>
            <a:lvl5pPr marL="1828800" indent="-320040">
              <a:lnSpc>
                <a:spcPct val="100000"/>
              </a:lnSpc>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7B0C734-22E9-F440-BE9E-B6BFBE9A9251}"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19B82-CA9E-0D47-B153-AB80D2E35020}" type="slidenum">
              <a:rPr lang="en-US" smtClean="0"/>
              <a:t>‹#›</a:t>
            </a:fld>
            <a:endParaRPr lang="en-US"/>
          </a:p>
        </p:txBody>
      </p:sp>
      <p:sp>
        <p:nvSpPr>
          <p:cNvPr id="11" name="Title 10"/>
          <p:cNvSpPr>
            <a:spLocks noGrp="1"/>
          </p:cNvSpPr>
          <p:nvPr>
            <p:ph type="title"/>
          </p:nvPr>
        </p:nvSpPr>
        <p:spPr/>
        <p:txBody>
          <a:bodyPr/>
          <a:lstStyle>
            <a:lvl1pPr>
              <a:defRPr sz="4400"/>
            </a:lvl1pPr>
          </a:lstStyle>
          <a:p>
            <a:r>
              <a:rPr lang="en-US" dirty="0" smtClean="0"/>
              <a:t>Click to edit Master title style</a:t>
            </a:r>
            <a:endParaRPr lang="en-US" dirty="0"/>
          </a:p>
        </p:txBody>
      </p:sp>
      <p:grpSp>
        <p:nvGrpSpPr>
          <p:cNvPr id="12" name="Group 11"/>
          <p:cNvGrpSpPr/>
          <p:nvPr/>
        </p:nvGrpSpPr>
        <p:grpSpPr>
          <a:xfrm>
            <a:off x="1172584" y="1392217"/>
            <a:ext cx="3159155" cy="923330"/>
            <a:chOff x="1172584" y="1381459"/>
            <a:chExt cx="3159155" cy="923330"/>
          </a:xfrm>
        </p:grpSpPr>
        <p:sp>
          <p:nvSpPr>
            <p:cNvPr id="13" name="TextBox 12"/>
            <p:cNvSpPr txBox="1"/>
            <p:nvPr/>
          </p:nvSpPr>
          <p:spPr>
            <a:xfrm>
              <a:off x="4147073" y="1381459"/>
              <a:ext cx="184666" cy="923330"/>
            </a:xfrm>
            <a:prstGeom prst="rect">
              <a:avLst/>
            </a:prstGeom>
            <a:noFill/>
          </p:spPr>
          <p:txBody>
            <a:bodyPr wrap="none" rtlCol="0">
              <a:spAutoFit/>
            </a:bodyPr>
            <a:lstStyle/>
            <a:p>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flipH="1" flipV="1">
              <a:off x="1172584" y="1925620"/>
              <a:ext cx="2974489" cy="1589"/>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pic>
        <p:nvPicPr>
          <p:cNvPr id="17" name="Picture 16" descr="images-3.png"/>
          <p:cNvPicPr>
            <a:picLocks noChangeAspect="1"/>
          </p:cNvPicPr>
          <p:nvPr userDrawn="1"/>
        </p:nvPicPr>
        <p:blipFill>
          <a:blip r:embed="rId2">
            <a:alphaModFix/>
            <a:duotone>
              <a:schemeClr val="accent2">
                <a:shade val="45000"/>
                <a:satMod val="135000"/>
              </a:schemeClr>
              <a:prstClr val="white"/>
            </a:duoton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4331739" y="1726000"/>
            <a:ext cx="423934" cy="423934"/>
          </a:xfrm>
          <a:prstGeom prst="rect">
            <a:avLst/>
          </a:prstGeom>
        </p:spPr>
      </p:pic>
      <p:cxnSp>
        <p:nvCxnSpPr>
          <p:cNvPr id="18" name="Straight Connector 17"/>
          <p:cNvCxnSpPr/>
          <p:nvPr userDrawn="1"/>
        </p:nvCxnSpPr>
        <p:spPr>
          <a:xfrm flipH="1" flipV="1">
            <a:off x="4919622" y="1931055"/>
            <a:ext cx="3087909"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027355" y="2887579"/>
            <a:ext cx="6924339" cy="923330"/>
            <a:chOff x="1027355" y="1381459"/>
            <a:chExt cx="6924339" cy="923330"/>
          </a:xfrm>
        </p:grpSpPr>
        <p:sp>
          <p:nvSpPr>
            <p:cNvPr id="9" name="TextBox 8"/>
            <p:cNvSpPr txBox="1"/>
            <p:nvPr/>
          </p:nvSpPr>
          <p:spPr>
            <a:xfrm>
              <a:off x="4147073" y="1381459"/>
              <a:ext cx="184666" cy="923330"/>
            </a:xfrm>
            <a:prstGeom prst="rect">
              <a:avLst/>
            </a:prstGeom>
            <a:noFill/>
          </p:spPr>
          <p:txBody>
            <a:bodyPr wrap="none" rtlCol="0">
              <a:spAutoFit/>
            </a:bodyPr>
            <a:lstStyle/>
            <a:p>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027355"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992614" y="1925620"/>
              <a:ext cx="2959080" cy="338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0C734-22E9-F440-BE9E-B6BFBE9A9251}"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19B82-CA9E-0D47-B153-AB80D2E35020}" type="slidenum">
              <a:rPr lang="en-US" smtClean="0"/>
              <a:t>‹#›</a:t>
            </a:fld>
            <a:endParaRPr lang="en-US"/>
          </a:p>
        </p:txBody>
      </p:sp>
      <p:pic>
        <p:nvPicPr>
          <p:cNvPr id="13" name="Picture 12" descr="images-3.png"/>
          <p:cNvPicPr>
            <a:picLocks noChangeAspect="1"/>
          </p:cNvPicPr>
          <p:nvPr userDrawn="1"/>
        </p:nvPicPr>
        <p:blipFill>
          <a:blip r:embed="rId3">
            <a:alphaModFix/>
            <a:duotone>
              <a:schemeClr val="accent2">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tretch>
            <a:fillRect/>
          </a:stretch>
        </p:blipFill>
        <p:spPr>
          <a:xfrm>
            <a:off x="4331739" y="3219773"/>
            <a:ext cx="423934" cy="42393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B0C734-22E9-F440-BE9E-B6BFBE9A9251}" type="datetimeFigureOut">
              <a:rPr lang="en-US" smtClean="0"/>
              <a:t>7/13/14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19B82-CA9E-0D47-B153-AB80D2E35020}"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B0C734-22E9-F440-BE9E-B6BFBE9A9251}" type="datetimeFigureOut">
              <a:rPr lang="en-US" smtClean="0"/>
              <a:t>7/13/14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C19B82-CA9E-0D47-B153-AB80D2E35020}"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B0C734-22E9-F440-BE9E-B6BFBE9A9251}" type="datetimeFigureOut">
              <a:rPr lang="en-US" smtClean="0"/>
              <a:t>7/13/14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C19B82-CA9E-0D47-B153-AB80D2E35020}"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0C734-22E9-F440-BE9E-B6BFBE9A9251}" type="datetimeFigureOut">
              <a:rPr lang="en-US" smtClean="0"/>
              <a:t>7/13/14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C19B82-CA9E-0D47-B153-AB80D2E350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0C734-22E9-F440-BE9E-B6BFBE9A9251}" type="datetimeFigureOut">
              <a:rPr lang="en-US" smtClean="0"/>
              <a:t>7/13/14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19B82-CA9E-0D47-B153-AB80D2E350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0C734-22E9-F440-BE9E-B6BFBE9A9251}" type="datetimeFigureOut">
              <a:rPr lang="en-US" smtClean="0"/>
              <a:t>7/13/14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19B82-CA9E-0D47-B153-AB80D2E350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7B0C734-22E9-F440-BE9E-B6BFBE9A9251}" type="datetimeFigureOut">
              <a:rPr lang="en-US" smtClean="0"/>
              <a:t>7/13/14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9C19B82-CA9E-0D47-B153-AB80D2E350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Liturgy &amp; </a:t>
            </a:r>
            <a:r>
              <a:rPr lang="en-US" dirty="0" smtClean="0"/>
              <a:t>Sacraments</a:t>
            </a:r>
            <a:endParaRPr lang="en-US" dirty="0"/>
          </a:p>
        </p:txBody>
      </p:sp>
      <p:sp>
        <p:nvSpPr>
          <p:cNvPr id="3" name="Subtitle 2"/>
          <p:cNvSpPr>
            <a:spLocks noGrp="1"/>
          </p:cNvSpPr>
          <p:nvPr>
            <p:ph type="subTitle" idx="1"/>
          </p:nvPr>
        </p:nvSpPr>
        <p:spPr/>
        <p:txBody>
          <a:bodyPr>
            <a:normAutofit/>
          </a:bodyPr>
          <a:lstStyle/>
          <a:p>
            <a:r>
              <a:rPr lang="en-US" dirty="0"/>
              <a:t>“A sacrament is… an outward sign of inward grace that it bears its image and is its cause.”</a:t>
            </a:r>
          </a:p>
          <a:p>
            <a:r>
              <a:rPr lang="en-US" dirty="0"/>
              <a:t>-St. Peter Lombard, (IV Sent., </a:t>
            </a:r>
            <a:r>
              <a:rPr lang="en-US" dirty="0" err="1"/>
              <a:t>d.I</a:t>
            </a:r>
            <a:r>
              <a:rPr lang="en-US" dirty="0"/>
              <a:t>, n.2), c.1150</a:t>
            </a:r>
          </a:p>
          <a:p>
            <a:endParaRPr lang="en-US" dirty="0"/>
          </a:p>
        </p:txBody>
      </p:sp>
    </p:spTree>
    <p:extLst>
      <p:ext uri="{BB962C8B-B14F-4D97-AF65-F5344CB8AC3E}">
        <p14:creationId xmlns:p14="http://schemas.microsoft.com/office/powerpoint/2010/main" val="3318274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A sacramental sign has two </a:t>
            </a:r>
            <a:r>
              <a:rPr lang="en-US" dirty="0" smtClean="0"/>
              <a:t>parts; matter and Form</a:t>
            </a:r>
          </a:p>
          <a:p>
            <a:pPr marL="0" indent="0">
              <a:buNone/>
            </a:pPr>
            <a:endParaRPr lang="en-US" dirty="0"/>
          </a:p>
          <a:p>
            <a:r>
              <a:rPr lang="en-US" dirty="0" smtClean="0"/>
              <a:t>The </a:t>
            </a:r>
            <a:r>
              <a:rPr lang="en-US" dirty="0"/>
              <a:t>matter consists of what is perceptible to the senses, and is either a physical substance (water, oil) or a perceptible action (consent given in marriage). </a:t>
            </a:r>
            <a:endParaRPr lang="en-US" dirty="0" smtClean="0"/>
          </a:p>
          <a:p>
            <a:pPr marL="0" indent="0">
              <a:buNone/>
            </a:pPr>
            <a:endParaRPr lang="en-US" dirty="0" smtClean="0"/>
          </a:p>
          <a:p>
            <a:r>
              <a:rPr lang="en-US" dirty="0" smtClean="0"/>
              <a:t>The </a:t>
            </a:r>
            <a:r>
              <a:rPr lang="en-US" dirty="0"/>
              <a:t>matter can be thought of as the stuff of the sacrament; whatever is perceptible to the senses is the matter. </a:t>
            </a:r>
            <a:endParaRPr lang="en-US" dirty="0" smtClean="0"/>
          </a:p>
          <a:p>
            <a:pPr lvl="1"/>
            <a:r>
              <a:rPr lang="en-US" dirty="0" smtClean="0"/>
              <a:t>In </a:t>
            </a:r>
            <a:r>
              <a:rPr lang="en-US" dirty="0"/>
              <a:t>Baptism, the matter is water. </a:t>
            </a:r>
            <a:endParaRPr lang="en-US" dirty="0" smtClean="0"/>
          </a:p>
          <a:p>
            <a:pPr lvl="1"/>
            <a:r>
              <a:rPr lang="en-US" dirty="0" smtClean="0"/>
              <a:t>In </a:t>
            </a:r>
            <a:r>
              <a:rPr lang="en-US" dirty="0"/>
              <a:t>Penance, it is the audibly expressed contrition of the penitent.</a:t>
            </a:r>
          </a:p>
          <a:p>
            <a:endParaRPr lang="en-US" dirty="0"/>
          </a:p>
        </p:txBody>
      </p:sp>
      <p:sp>
        <p:nvSpPr>
          <p:cNvPr id="2" name="Title 1"/>
          <p:cNvSpPr>
            <a:spLocks noGrp="1"/>
          </p:cNvSpPr>
          <p:nvPr>
            <p:ph type="title"/>
          </p:nvPr>
        </p:nvSpPr>
        <p:spPr/>
        <p:txBody>
          <a:bodyPr>
            <a:normAutofit/>
          </a:bodyPr>
          <a:lstStyle/>
          <a:p>
            <a:r>
              <a:rPr lang="en-US" dirty="0"/>
              <a:t>Matter and Form</a:t>
            </a:r>
          </a:p>
        </p:txBody>
      </p:sp>
    </p:spTree>
    <p:extLst>
      <p:ext uri="{BB962C8B-B14F-4D97-AF65-F5344CB8AC3E}">
        <p14:creationId xmlns:p14="http://schemas.microsoft.com/office/powerpoint/2010/main" val="199777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On the other hand, the form (Latin</a:t>
            </a:r>
            <a:r>
              <a:rPr lang="en-US" i="1" dirty="0"/>
              <a:t>: formula</a:t>
            </a:r>
            <a:r>
              <a:rPr lang="en-US" dirty="0"/>
              <a:t>) refers to the words that are spoken in prayer</a:t>
            </a:r>
            <a:r>
              <a:rPr lang="en-US" dirty="0" smtClean="0">
                <a:effectLst/>
              </a:rPr>
              <a:t> </a:t>
            </a:r>
          </a:p>
          <a:p>
            <a:pPr marL="0" indent="0">
              <a:buNone/>
            </a:pPr>
            <a:endParaRPr lang="en-US" dirty="0" smtClean="0"/>
          </a:p>
          <a:p>
            <a:r>
              <a:rPr lang="en-US" dirty="0" smtClean="0"/>
              <a:t>The </a:t>
            </a:r>
            <a:r>
              <a:rPr lang="en-US" dirty="0"/>
              <a:t>Church teaches that if either matter or form is lacking there is no true sacrament.</a:t>
            </a:r>
          </a:p>
          <a:p>
            <a:endParaRPr lang="en-US" u="sng" dirty="0"/>
          </a:p>
        </p:txBody>
      </p:sp>
      <p:sp>
        <p:nvSpPr>
          <p:cNvPr id="2" name="Title 1"/>
          <p:cNvSpPr>
            <a:spLocks noGrp="1"/>
          </p:cNvSpPr>
          <p:nvPr>
            <p:ph type="title"/>
          </p:nvPr>
        </p:nvSpPr>
        <p:spPr/>
        <p:txBody>
          <a:bodyPr/>
          <a:lstStyle/>
          <a:p>
            <a:r>
              <a:rPr lang="en-US" dirty="0" smtClean="0"/>
              <a:t>Matter &amp; Form</a:t>
            </a:r>
            <a:endParaRPr lang="en-US" dirty="0"/>
          </a:p>
        </p:txBody>
      </p:sp>
    </p:spTree>
    <p:extLst>
      <p:ext uri="{BB962C8B-B14F-4D97-AF65-F5344CB8AC3E}">
        <p14:creationId xmlns:p14="http://schemas.microsoft.com/office/powerpoint/2010/main" val="2927608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283867"/>
          </a:xfrm>
        </p:spPr>
        <p:txBody>
          <a:bodyPr>
            <a:normAutofit fontScale="70000" lnSpcReduction="20000"/>
          </a:bodyPr>
          <a:lstStyle/>
          <a:p>
            <a:pPr>
              <a:lnSpc>
                <a:spcPct val="120000"/>
              </a:lnSpc>
            </a:pPr>
            <a:r>
              <a:rPr lang="en-US" dirty="0"/>
              <a:t>To say a sacrament is valid is to say that it has truly and really been brought about. </a:t>
            </a:r>
            <a:endParaRPr lang="en-US" dirty="0" smtClean="0"/>
          </a:p>
          <a:p>
            <a:pPr marL="0" indent="0">
              <a:lnSpc>
                <a:spcPct val="120000"/>
              </a:lnSpc>
              <a:buNone/>
            </a:pPr>
            <a:endParaRPr lang="en-US" dirty="0" smtClean="0"/>
          </a:p>
          <a:p>
            <a:pPr>
              <a:lnSpc>
                <a:spcPct val="120000"/>
              </a:lnSpc>
            </a:pPr>
            <a:r>
              <a:rPr lang="en-US" dirty="0" smtClean="0"/>
              <a:t>Besides </a:t>
            </a:r>
            <a:r>
              <a:rPr lang="en-US" dirty="0"/>
              <a:t>matter and form, a valid sacrament needs two additional elements: </a:t>
            </a:r>
            <a:endParaRPr lang="en-US" dirty="0" smtClean="0"/>
          </a:p>
          <a:p>
            <a:pPr lvl="1">
              <a:lnSpc>
                <a:spcPct val="120000"/>
              </a:lnSpc>
            </a:pPr>
            <a:r>
              <a:rPr lang="en-US" dirty="0" smtClean="0"/>
              <a:t>a </a:t>
            </a:r>
            <a:r>
              <a:rPr lang="en-US" dirty="0"/>
              <a:t>validly ordained </a:t>
            </a:r>
            <a:r>
              <a:rPr lang="en-US" dirty="0" smtClean="0"/>
              <a:t>minister</a:t>
            </a:r>
          </a:p>
          <a:p>
            <a:pPr lvl="1">
              <a:lnSpc>
                <a:spcPct val="120000"/>
              </a:lnSpc>
            </a:pPr>
            <a:r>
              <a:rPr lang="en-US" dirty="0" smtClean="0"/>
              <a:t>and </a:t>
            </a:r>
            <a:r>
              <a:rPr lang="en-US" dirty="0"/>
              <a:t>the intent to do what the Church does when administering a sacrament</a:t>
            </a:r>
            <a:r>
              <a:rPr lang="en-US" dirty="0" smtClean="0"/>
              <a:t>.</a:t>
            </a:r>
          </a:p>
          <a:p>
            <a:pPr marL="0" indent="0">
              <a:lnSpc>
                <a:spcPct val="120000"/>
              </a:lnSpc>
              <a:buNone/>
            </a:pPr>
            <a:endParaRPr lang="en-US" dirty="0" smtClean="0"/>
          </a:p>
          <a:p>
            <a:pPr>
              <a:lnSpc>
                <a:spcPct val="120000"/>
              </a:lnSpc>
            </a:pPr>
            <a:r>
              <a:rPr lang="en-US" dirty="0" smtClean="0"/>
              <a:t>Invalidity </a:t>
            </a:r>
            <a:r>
              <a:rPr lang="en-US" dirty="0"/>
              <a:t>can be brought about several ways: </a:t>
            </a:r>
            <a:endParaRPr lang="en-US" dirty="0" smtClean="0"/>
          </a:p>
          <a:p>
            <a:pPr lvl="1">
              <a:lnSpc>
                <a:spcPct val="120000"/>
              </a:lnSpc>
            </a:pPr>
            <a:r>
              <a:rPr lang="en-US" dirty="0" smtClean="0"/>
              <a:t>defect </a:t>
            </a:r>
            <a:r>
              <a:rPr lang="en-US" dirty="0"/>
              <a:t>of form (wrong words</a:t>
            </a:r>
            <a:r>
              <a:rPr lang="en-US" dirty="0" smtClean="0"/>
              <a:t>)</a:t>
            </a:r>
            <a:endParaRPr lang="en-US" dirty="0"/>
          </a:p>
          <a:p>
            <a:pPr lvl="1">
              <a:lnSpc>
                <a:spcPct val="120000"/>
              </a:lnSpc>
            </a:pPr>
            <a:r>
              <a:rPr lang="en-US" dirty="0" smtClean="0"/>
              <a:t>defect </a:t>
            </a:r>
            <a:r>
              <a:rPr lang="en-US" dirty="0"/>
              <a:t>of matter (wrong material</a:t>
            </a:r>
            <a:r>
              <a:rPr lang="en-US" dirty="0" smtClean="0"/>
              <a:t>)</a:t>
            </a:r>
            <a:endParaRPr lang="en-US" dirty="0"/>
          </a:p>
          <a:p>
            <a:pPr lvl="1">
              <a:lnSpc>
                <a:spcPct val="120000"/>
              </a:lnSpc>
            </a:pPr>
            <a:r>
              <a:rPr lang="en-US" dirty="0" smtClean="0"/>
              <a:t>lack </a:t>
            </a:r>
            <a:r>
              <a:rPr lang="en-US" dirty="0"/>
              <a:t>of the properly ordained minister (no one with the power to </a:t>
            </a:r>
            <a:r>
              <a:rPr lang="en-US" dirty="0" smtClean="0"/>
              <a:t>confect </a:t>
            </a:r>
            <a:r>
              <a:rPr lang="en-US" dirty="0"/>
              <a:t>the sacraments</a:t>
            </a:r>
            <a:r>
              <a:rPr lang="en-US" dirty="0" smtClean="0"/>
              <a:t>)</a:t>
            </a:r>
          </a:p>
          <a:p>
            <a:pPr lvl="1">
              <a:lnSpc>
                <a:spcPct val="120000"/>
              </a:lnSpc>
            </a:pPr>
            <a:r>
              <a:rPr lang="en-US" dirty="0" smtClean="0"/>
              <a:t>lack </a:t>
            </a:r>
            <a:r>
              <a:rPr lang="en-US" dirty="0"/>
              <a:t>of intent (not wishing to do what the Church does). </a:t>
            </a:r>
          </a:p>
        </p:txBody>
      </p:sp>
      <p:sp>
        <p:nvSpPr>
          <p:cNvPr id="2" name="Title 1"/>
          <p:cNvSpPr>
            <a:spLocks noGrp="1"/>
          </p:cNvSpPr>
          <p:nvPr>
            <p:ph type="title"/>
          </p:nvPr>
        </p:nvSpPr>
        <p:spPr/>
        <p:txBody>
          <a:bodyPr>
            <a:normAutofit/>
          </a:bodyPr>
          <a:lstStyle/>
          <a:p>
            <a:r>
              <a:rPr lang="en-US" dirty="0"/>
              <a:t>Validity &amp; Invalidity</a:t>
            </a:r>
          </a:p>
        </p:txBody>
      </p:sp>
    </p:spTree>
    <p:extLst>
      <p:ext uri="{BB962C8B-B14F-4D97-AF65-F5344CB8AC3E}">
        <p14:creationId xmlns:p14="http://schemas.microsoft.com/office/powerpoint/2010/main" val="179016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When </a:t>
            </a:r>
            <a:r>
              <a:rPr lang="en-US" dirty="0"/>
              <a:t>a sacrament is </a:t>
            </a:r>
            <a:r>
              <a:rPr lang="en-US" i="1" dirty="0"/>
              <a:t>licit</a:t>
            </a:r>
            <a:r>
              <a:rPr lang="en-US" dirty="0"/>
              <a:t>, this means it is valid and was performed properly according to all of the correct rubrics. </a:t>
            </a:r>
            <a:endParaRPr lang="en-US" dirty="0" smtClean="0"/>
          </a:p>
          <a:p>
            <a:pPr marL="0" indent="0">
              <a:buNone/>
            </a:pPr>
            <a:endParaRPr lang="en-US" dirty="0" smtClean="0"/>
          </a:p>
          <a:p>
            <a:r>
              <a:rPr lang="en-US" dirty="0" smtClean="0"/>
              <a:t>An </a:t>
            </a:r>
            <a:r>
              <a:rPr lang="en-US" i="1" dirty="0"/>
              <a:t>illicit</a:t>
            </a:r>
            <a:r>
              <a:rPr lang="en-US" dirty="0"/>
              <a:t> sacrament is one that, while still valid, is done either against the norms of Canon Law or outside of regular circumstances. </a:t>
            </a:r>
            <a:endParaRPr lang="en-US" dirty="0" smtClean="0"/>
          </a:p>
          <a:p>
            <a:pPr marL="0" indent="0">
              <a:buNone/>
            </a:pPr>
            <a:endParaRPr lang="en-US" dirty="0" smtClean="0"/>
          </a:p>
          <a:p>
            <a:r>
              <a:rPr lang="en-US" dirty="0" smtClean="0"/>
              <a:t>The </a:t>
            </a:r>
            <a:r>
              <a:rPr lang="en-US" dirty="0"/>
              <a:t>question of whether a sacrament is performed licitly or illicitly is akin to asking whether or not it was done legally.</a:t>
            </a:r>
          </a:p>
          <a:p>
            <a:endParaRPr lang="en-US" dirty="0"/>
          </a:p>
        </p:txBody>
      </p:sp>
      <p:sp>
        <p:nvSpPr>
          <p:cNvPr id="2" name="Title 1"/>
          <p:cNvSpPr>
            <a:spLocks noGrp="1"/>
          </p:cNvSpPr>
          <p:nvPr>
            <p:ph type="title"/>
          </p:nvPr>
        </p:nvSpPr>
        <p:spPr/>
        <p:txBody>
          <a:bodyPr>
            <a:normAutofit/>
          </a:bodyPr>
          <a:lstStyle/>
          <a:p>
            <a:r>
              <a:rPr lang="en-US" dirty="0"/>
              <a:t>Licit &amp; Illicit</a:t>
            </a:r>
          </a:p>
        </p:txBody>
      </p:sp>
    </p:spTree>
    <p:extLst>
      <p:ext uri="{BB962C8B-B14F-4D97-AF65-F5344CB8AC3E}">
        <p14:creationId xmlns:p14="http://schemas.microsoft.com/office/powerpoint/2010/main" val="3429306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sacraments are called “means of grace” because they act as channels through which the grace of God is mediated to us objectively. </a:t>
            </a:r>
            <a:endParaRPr lang="en-US" dirty="0" smtClean="0"/>
          </a:p>
          <a:p>
            <a:pPr marL="0" indent="0">
              <a:buNone/>
            </a:pPr>
            <a:endParaRPr lang="en-US" dirty="0" smtClean="0"/>
          </a:p>
          <a:p>
            <a:r>
              <a:rPr lang="en-US" dirty="0" smtClean="0"/>
              <a:t>Grace </a:t>
            </a:r>
            <a:r>
              <a:rPr lang="en-US" dirty="0"/>
              <a:t>is given to all of us subjectively according to our ability to receive it, but in the sacraments it is given </a:t>
            </a:r>
            <a:r>
              <a:rPr lang="en-US" dirty="0" smtClean="0"/>
              <a:t>objectively</a:t>
            </a:r>
            <a:r>
              <a:rPr lang="en-US" dirty="0"/>
              <a:t>.</a:t>
            </a:r>
          </a:p>
        </p:txBody>
      </p:sp>
      <p:sp>
        <p:nvSpPr>
          <p:cNvPr id="2" name="Title 1"/>
          <p:cNvSpPr>
            <a:spLocks noGrp="1"/>
          </p:cNvSpPr>
          <p:nvPr>
            <p:ph type="title"/>
          </p:nvPr>
        </p:nvSpPr>
        <p:spPr/>
        <p:txBody>
          <a:bodyPr>
            <a:normAutofit/>
          </a:bodyPr>
          <a:lstStyle/>
          <a:p>
            <a:r>
              <a:rPr lang="en-US" dirty="0"/>
              <a:t>The Conferring of Grace</a:t>
            </a:r>
          </a:p>
        </p:txBody>
      </p:sp>
    </p:spTree>
    <p:extLst>
      <p:ext uri="{BB962C8B-B14F-4D97-AF65-F5344CB8AC3E}">
        <p14:creationId xmlns:p14="http://schemas.microsoft.com/office/powerpoint/2010/main" val="1557800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nSpc>
                <a:spcPct val="110000"/>
              </a:lnSpc>
            </a:pPr>
            <a:r>
              <a:rPr lang="en-US" dirty="0" smtClean="0"/>
              <a:t>Latin </a:t>
            </a:r>
            <a:r>
              <a:rPr lang="en-US" dirty="0"/>
              <a:t>phrase meaning “by the very nature of the work.” </a:t>
            </a:r>
            <a:endParaRPr lang="en-US" dirty="0" smtClean="0"/>
          </a:p>
          <a:p>
            <a:pPr lvl="1">
              <a:lnSpc>
                <a:spcPct val="110000"/>
              </a:lnSpc>
            </a:pPr>
            <a:r>
              <a:rPr lang="en-US" dirty="0" smtClean="0"/>
              <a:t>This </a:t>
            </a:r>
            <a:r>
              <a:rPr lang="en-US" dirty="0"/>
              <a:t>is the grace that is objectively given every time a sacrament is received, regardless of the state of the person receiving it or the person offering it. </a:t>
            </a:r>
            <a:endParaRPr lang="en-US" dirty="0" smtClean="0"/>
          </a:p>
          <a:p>
            <a:pPr marL="0" indent="0">
              <a:lnSpc>
                <a:spcPct val="110000"/>
              </a:lnSpc>
              <a:buNone/>
            </a:pPr>
            <a:endParaRPr lang="en-US" dirty="0" smtClean="0"/>
          </a:p>
          <a:p>
            <a:pPr>
              <a:lnSpc>
                <a:spcPct val="110000"/>
              </a:lnSpc>
            </a:pPr>
            <a:r>
              <a:rPr lang="en-US" dirty="0" smtClean="0"/>
              <a:t>In </a:t>
            </a:r>
            <a:r>
              <a:rPr lang="en-US" dirty="0"/>
              <a:t>the early Church some believed that the sacraments given by priests in a state of mortal sin were invalid, but the true teaching is that the worthiness or unworthiness of the minister does not affect the validity of the sacrament</a:t>
            </a:r>
            <a:r>
              <a:rPr lang="en-US" dirty="0" smtClean="0">
                <a:effectLst/>
              </a:rPr>
              <a:t> </a:t>
            </a:r>
          </a:p>
          <a:p>
            <a:pPr marL="0" indent="0">
              <a:lnSpc>
                <a:spcPct val="110000"/>
              </a:lnSpc>
              <a:buNone/>
            </a:pPr>
            <a:endParaRPr lang="en-US" dirty="0" smtClean="0"/>
          </a:p>
          <a:p>
            <a:pPr>
              <a:lnSpc>
                <a:spcPct val="110000"/>
              </a:lnSpc>
            </a:pPr>
            <a:r>
              <a:rPr lang="en-US" dirty="0" smtClean="0"/>
              <a:t>The </a:t>
            </a:r>
            <a:r>
              <a:rPr lang="en-US" dirty="0"/>
              <a:t>sacraments are efficacious by the very nature of their being performed properly</a:t>
            </a:r>
            <a:r>
              <a:rPr lang="en-US" dirty="0" smtClean="0"/>
              <a:t>.</a:t>
            </a:r>
            <a:endParaRPr lang="en-US" dirty="0"/>
          </a:p>
        </p:txBody>
      </p:sp>
      <p:sp>
        <p:nvSpPr>
          <p:cNvPr id="2" name="Title 1"/>
          <p:cNvSpPr>
            <a:spLocks noGrp="1"/>
          </p:cNvSpPr>
          <p:nvPr>
            <p:ph type="title"/>
          </p:nvPr>
        </p:nvSpPr>
        <p:spPr/>
        <p:txBody>
          <a:bodyPr>
            <a:normAutofit/>
          </a:bodyPr>
          <a:lstStyle/>
          <a:p>
            <a:r>
              <a:rPr lang="en-US" dirty="0"/>
              <a:t>Ex </a:t>
            </a:r>
            <a:r>
              <a:rPr lang="en-US" dirty="0" err="1"/>
              <a:t>Opere</a:t>
            </a:r>
            <a:r>
              <a:rPr lang="en-US" dirty="0"/>
              <a:t> </a:t>
            </a:r>
            <a:r>
              <a:rPr lang="en-US" dirty="0" err="1"/>
              <a:t>Operato</a:t>
            </a:r>
            <a:endParaRPr lang="en-US" dirty="0"/>
          </a:p>
        </p:txBody>
      </p:sp>
    </p:spTree>
    <p:extLst>
      <p:ext uri="{BB962C8B-B14F-4D97-AF65-F5344CB8AC3E}">
        <p14:creationId xmlns:p14="http://schemas.microsoft.com/office/powerpoint/2010/main" val="1633224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must be stressed that the Catholic teaching of the sacraments </a:t>
            </a:r>
            <a:r>
              <a:rPr lang="en-US" i="1" dirty="0"/>
              <a:t>ex </a:t>
            </a:r>
            <a:r>
              <a:rPr lang="en-US" i="1" dirty="0" err="1"/>
              <a:t>opere</a:t>
            </a:r>
            <a:r>
              <a:rPr lang="en-US" i="1" dirty="0"/>
              <a:t> </a:t>
            </a:r>
            <a:r>
              <a:rPr lang="en-US" i="1" dirty="0" err="1"/>
              <a:t>operato</a:t>
            </a:r>
            <a:r>
              <a:rPr lang="en-US" dirty="0"/>
              <a:t> must in no wise be interpreted in the sense of mechanical or magical efficacy. </a:t>
            </a:r>
            <a:endParaRPr lang="en-US" dirty="0" smtClean="0"/>
          </a:p>
          <a:p>
            <a:pPr marL="0" indent="0">
              <a:buNone/>
            </a:pPr>
            <a:endParaRPr lang="en-US" dirty="0" smtClean="0"/>
          </a:p>
          <a:p>
            <a:r>
              <a:rPr lang="en-US" dirty="0" smtClean="0"/>
              <a:t>The </a:t>
            </a:r>
            <a:r>
              <a:rPr lang="en-US" dirty="0"/>
              <a:t>reason they work </a:t>
            </a:r>
            <a:r>
              <a:rPr lang="en-US" i="1" dirty="0"/>
              <a:t>ex </a:t>
            </a:r>
            <a:r>
              <a:rPr lang="en-US" i="1" dirty="0" err="1"/>
              <a:t>opere</a:t>
            </a:r>
            <a:r>
              <a:rPr lang="en-US" dirty="0"/>
              <a:t> </a:t>
            </a:r>
            <a:r>
              <a:rPr lang="en-US" i="1" dirty="0" err="1"/>
              <a:t>operato</a:t>
            </a:r>
            <a:r>
              <a:rPr lang="en-US" i="1" dirty="0"/>
              <a:t> </a:t>
            </a:r>
            <a:r>
              <a:rPr lang="en-US" dirty="0"/>
              <a:t>is because Christ is the primary agent acting through the </a:t>
            </a:r>
            <a:r>
              <a:rPr lang="en-US" dirty="0" smtClean="0"/>
              <a:t>sacrament</a:t>
            </a:r>
            <a:r>
              <a:rPr lang="en-US" dirty="0"/>
              <a:t>.</a:t>
            </a:r>
          </a:p>
        </p:txBody>
      </p:sp>
      <p:sp>
        <p:nvSpPr>
          <p:cNvPr id="2" name="Title 1"/>
          <p:cNvSpPr>
            <a:spLocks noGrp="1"/>
          </p:cNvSpPr>
          <p:nvPr>
            <p:ph type="title"/>
          </p:nvPr>
        </p:nvSpPr>
        <p:spPr/>
        <p:txBody>
          <a:bodyPr/>
          <a:lstStyle/>
          <a:p>
            <a:r>
              <a:rPr lang="en-US" dirty="0" smtClean="0"/>
              <a:t>Ex </a:t>
            </a:r>
            <a:r>
              <a:rPr lang="en-US" dirty="0" err="1" smtClean="0"/>
              <a:t>Opere</a:t>
            </a:r>
            <a:r>
              <a:rPr lang="en-US" dirty="0" smtClean="0"/>
              <a:t> </a:t>
            </a:r>
            <a:r>
              <a:rPr lang="en-US" dirty="0" err="1" smtClean="0"/>
              <a:t>Operato</a:t>
            </a:r>
            <a:endParaRPr lang="en-US" dirty="0"/>
          </a:p>
        </p:txBody>
      </p:sp>
    </p:spTree>
    <p:extLst>
      <p:ext uri="{BB962C8B-B14F-4D97-AF65-F5344CB8AC3E}">
        <p14:creationId xmlns:p14="http://schemas.microsoft.com/office/powerpoint/2010/main" val="3042281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184894"/>
          </a:xfrm>
        </p:spPr>
        <p:txBody>
          <a:bodyPr>
            <a:normAutofit fontScale="70000" lnSpcReduction="20000"/>
          </a:bodyPr>
          <a:lstStyle/>
          <a:p>
            <a:pPr>
              <a:lnSpc>
                <a:spcPct val="110000"/>
              </a:lnSpc>
            </a:pPr>
            <a:r>
              <a:rPr lang="en-US" dirty="0"/>
              <a:t>This refers to how much grace a person is subjectively disposed to receiving. </a:t>
            </a:r>
            <a:endParaRPr lang="en-US" dirty="0" smtClean="0"/>
          </a:p>
          <a:p>
            <a:pPr marL="0" indent="0">
              <a:lnSpc>
                <a:spcPct val="110000"/>
              </a:lnSpc>
              <a:buNone/>
            </a:pPr>
            <a:endParaRPr lang="en-US" dirty="0" smtClean="0"/>
          </a:p>
          <a:p>
            <a:pPr>
              <a:lnSpc>
                <a:spcPct val="110000"/>
              </a:lnSpc>
            </a:pPr>
            <a:r>
              <a:rPr lang="en-US" dirty="0" smtClean="0"/>
              <a:t>Persons </a:t>
            </a:r>
            <a:r>
              <a:rPr lang="en-US" dirty="0"/>
              <a:t>receive more or less grace from the sacrament according to their disposition</a:t>
            </a:r>
            <a:r>
              <a:rPr lang="en-US" dirty="0" smtClean="0"/>
              <a:t>.</a:t>
            </a:r>
          </a:p>
          <a:p>
            <a:pPr marL="0" indent="0">
              <a:lnSpc>
                <a:spcPct val="110000"/>
              </a:lnSpc>
              <a:buNone/>
            </a:pPr>
            <a:endParaRPr lang="en-US" dirty="0" smtClean="0"/>
          </a:p>
          <a:p>
            <a:pPr>
              <a:lnSpc>
                <a:spcPct val="110000"/>
              </a:lnSpc>
            </a:pPr>
            <a:r>
              <a:rPr lang="en-US" dirty="0" smtClean="0"/>
              <a:t>When </a:t>
            </a:r>
            <a:r>
              <a:rPr lang="en-US" dirty="0"/>
              <a:t>a person is in mortal sin, they do not receive any grace from the sacraments (except from penance, of course). </a:t>
            </a:r>
            <a:endParaRPr lang="en-US" dirty="0" smtClean="0"/>
          </a:p>
          <a:p>
            <a:pPr marL="0" indent="0">
              <a:lnSpc>
                <a:spcPct val="110000"/>
              </a:lnSpc>
              <a:buNone/>
            </a:pPr>
            <a:endParaRPr lang="en-US" dirty="0" smtClean="0"/>
          </a:p>
          <a:p>
            <a:pPr>
              <a:lnSpc>
                <a:spcPct val="110000"/>
              </a:lnSpc>
            </a:pPr>
            <a:r>
              <a:rPr lang="en-US" dirty="0" smtClean="0"/>
              <a:t>Therefore</a:t>
            </a:r>
            <a:r>
              <a:rPr lang="en-US" dirty="0"/>
              <a:t>, we cannot be tempted to view the sacraments as mechanical rituals that will sanctify us against our will. </a:t>
            </a:r>
            <a:endParaRPr lang="en-US" dirty="0" smtClean="0"/>
          </a:p>
          <a:p>
            <a:pPr marL="0" indent="0">
              <a:lnSpc>
                <a:spcPct val="110000"/>
              </a:lnSpc>
              <a:buNone/>
            </a:pPr>
            <a:endParaRPr lang="en-US" dirty="0" smtClean="0"/>
          </a:p>
          <a:p>
            <a:pPr>
              <a:lnSpc>
                <a:spcPct val="110000"/>
              </a:lnSpc>
            </a:pPr>
            <a:r>
              <a:rPr lang="en-US" dirty="0" smtClean="0"/>
              <a:t>We </a:t>
            </a:r>
            <a:r>
              <a:rPr lang="en-US" dirty="0"/>
              <a:t>must strive to grow in holiness so that we can receive more of the grace contained in the sacraments</a:t>
            </a:r>
            <a:r>
              <a:rPr lang="en-US" dirty="0" smtClean="0"/>
              <a:t>. </a:t>
            </a:r>
          </a:p>
          <a:p>
            <a:endParaRPr lang="en-US" dirty="0"/>
          </a:p>
        </p:txBody>
      </p:sp>
      <p:sp>
        <p:nvSpPr>
          <p:cNvPr id="2" name="Title 1"/>
          <p:cNvSpPr>
            <a:spLocks noGrp="1"/>
          </p:cNvSpPr>
          <p:nvPr>
            <p:ph type="title"/>
          </p:nvPr>
        </p:nvSpPr>
        <p:spPr/>
        <p:txBody>
          <a:bodyPr>
            <a:normAutofit/>
          </a:bodyPr>
          <a:lstStyle/>
          <a:p>
            <a:r>
              <a:rPr lang="en-US" dirty="0"/>
              <a:t>Ex </a:t>
            </a:r>
            <a:r>
              <a:rPr lang="en-US" dirty="0" err="1"/>
              <a:t>Opere</a:t>
            </a:r>
            <a:r>
              <a:rPr lang="en-US" dirty="0"/>
              <a:t> </a:t>
            </a:r>
            <a:r>
              <a:rPr lang="en-US" dirty="0" err="1"/>
              <a:t>Operantis</a:t>
            </a:r>
            <a:endParaRPr lang="en-US" dirty="0"/>
          </a:p>
        </p:txBody>
      </p:sp>
    </p:spTree>
    <p:extLst>
      <p:ext uri="{BB962C8B-B14F-4D97-AF65-F5344CB8AC3E}">
        <p14:creationId xmlns:p14="http://schemas.microsoft.com/office/powerpoint/2010/main" val="411843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110000"/>
              </a:lnSpc>
            </a:pPr>
            <a:r>
              <a:rPr lang="en-US" dirty="0"/>
              <a:t>Some of the sacraments (the ones that can be received only once) confer what is called </a:t>
            </a:r>
            <a:r>
              <a:rPr lang="en-US" dirty="0" smtClean="0"/>
              <a:t>an “</a:t>
            </a:r>
            <a:r>
              <a:rPr lang="en-US" dirty="0"/>
              <a:t>indelible mark” or an “indelible character” on the soul of the recipient. </a:t>
            </a:r>
            <a:endParaRPr lang="en-US" dirty="0" smtClean="0"/>
          </a:p>
          <a:p>
            <a:pPr lvl="1">
              <a:lnSpc>
                <a:spcPct val="110000"/>
              </a:lnSpc>
            </a:pPr>
            <a:r>
              <a:rPr lang="en-US" dirty="0" smtClean="0"/>
              <a:t>This </a:t>
            </a:r>
            <a:r>
              <a:rPr lang="en-US" dirty="0"/>
              <a:t>means that the very soul of the recipient has been irrevocably altered; </a:t>
            </a:r>
            <a:endParaRPr lang="en-US" dirty="0" smtClean="0"/>
          </a:p>
          <a:p>
            <a:pPr marL="0" indent="0">
              <a:lnSpc>
                <a:spcPct val="110000"/>
              </a:lnSpc>
              <a:buNone/>
            </a:pPr>
            <a:endParaRPr lang="en-US" dirty="0" smtClean="0"/>
          </a:p>
          <a:p>
            <a:pPr>
              <a:lnSpc>
                <a:spcPct val="110000"/>
              </a:lnSpc>
            </a:pPr>
            <a:r>
              <a:rPr lang="en-US" dirty="0" smtClean="0"/>
              <a:t>The </a:t>
            </a:r>
            <a:r>
              <a:rPr lang="en-US" dirty="0"/>
              <a:t>sacraments that confer this indelible mark are Baptism, Confirmation and Holy Orders</a:t>
            </a:r>
            <a:r>
              <a:rPr lang="en-US" dirty="0" smtClean="0"/>
              <a:t>.</a:t>
            </a:r>
          </a:p>
          <a:p>
            <a:pPr marL="0" indent="0">
              <a:lnSpc>
                <a:spcPct val="110000"/>
              </a:lnSpc>
              <a:buNone/>
            </a:pPr>
            <a:endParaRPr lang="en-US" dirty="0" smtClean="0"/>
          </a:p>
          <a:p>
            <a:pPr>
              <a:lnSpc>
                <a:spcPct val="110000"/>
              </a:lnSpc>
            </a:pPr>
            <a:r>
              <a:rPr lang="en-US" dirty="0" smtClean="0"/>
              <a:t>It </a:t>
            </a:r>
            <a:r>
              <a:rPr lang="en-US" dirty="0"/>
              <a:t>is because of their indelibility that they are unrepeatable</a:t>
            </a:r>
            <a:r>
              <a:rPr lang="en-US" dirty="0" smtClean="0"/>
              <a:t>.</a:t>
            </a:r>
            <a:r>
              <a:rPr lang="en-US" dirty="0" smtClean="0">
                <a:effectLst/>
              </a:rPr>
              <a:t> </a:t>
            </a:r>
            <a:endParaRPr lang="en-US" dirty="0"/>
          </a:p>
        </p:txBody>
      </p:sp>
      <p:sp>
        <p:nvSpPr>
          <p:cNvPr id="2" name="Title 1"/>
          <p:cNvSpPr>
            <a:spLocks noGrp="1"/>
          </p:cNvSpPr>
          <p:nvPr>
            <p:ph type="title"/>
          </p:nvPr>
        </p:nvSpPr>
        <p:spPr/>
        <p:txBody>
          <a:bodyPr>
            <a:normAutofit/>
          </a:bodyPr>
          <a:lstStyle/>
          <a:p>
            <a:r>
              <a:rPr lang="en-US" dirty="0"/>
              <a:t>An Indelible Mark</a:t>
            </a:r>
          </a:p>
        </p:txBody>
      </p:sp>
    </p:spTree>
    <p:extLst>
      <p:ext uri="{BB962C8B-B14F-4D97-AF65-F5344CB8AC3E}">
        <p14:creationId xmlns:p14="http://schemas.microsoft.com/office/powerpoint/2010/main" val="1447835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hangingPunct="0">
              <a:lnSpc>
                <a:spcPct val="110000"/>
              </a:lnSpc>
            </a:pPr>
            <a:r>
              <a:rPr lang="en-US" dirty="0"/>
              <a:t>All of the sacraments of the New Covenant are directly instituted by Christ, just as the sacraments of the Old Covenant (circumcision, the Passover sacrifice) were instituted directly by God. The seven sacraments are:</a:t>
            </a:r>
          </a:p>
          <a:p>
            <a:pPr lvl="1" hangingPunct="0">
              <a:lnSpc>
                <a:spcPct val="110000"/>
              </a:lnSpc>
            </a:pPr>
            <a:r>
              <a:rPr lang="en-US" dirty="0"/>
              <a:t>Baptism </a:t>
            </a:r>
          </a:p>
          <a:p>
            <a:pPr lvl="1" hangingPunct="0">
              <a:lnSpc>
                <a:spcPct val="110000"/>
              </a:lnSpc>
            </a:pPr>
            <a:r>
              <a:rPr lang="en-US" dirty="0"/>
              <a:t>Confirmation </a:t>
            </a:r>
          </a:p>
          <a:p>
            <a:pPr lvl="1" hangingPunct="0">
              <a:lnSpc>
                <a:spcPct val="110000"/>
              </a:lnSpc>
            </a:pPr>
            <a:r>
              <a:rPr lang="en-US" dirty="0"/>
              <a:t>Penance (Confession, Reconciliation) </a:t>
            </a:r>
          </a:p>
          <a:p>
            <a:pPr lvl="1" hangingPunct="0">
              <a:lnSpc>
                <a:spcPct val="110000"/>
              </a:lnSpc>
            </a:pPr>
            <a:r>
              <a:rPr lang="en-US" dirty="0"/>
              <a:t>Eucharist </a:t>
            </a:r>
          </a:p>
          <a:p>
            <a:pPr lvl="1" hangingPunct="0">
              <a:lnSpc>
                <a:spcPct val="110000"/>
              </a:lnSpc>
            </a:pPr>
            <a:r>
              <a:rPr lang="en-US" dirty="0"/>
              <a:t>Holy Matrimony </a:t>
            </a:r>
          </a:p>
          <a:p>
            <a:pPr lvl="1" hangingPunct="0">
              <a:lnSpc>
                <a:spcPct val="110000"/>
              </a:lnSpc>
            </a:pPr>
            <a:r>
              <a:rPr lang="en-US" dirty="0"/>
              <a:t>Holy Orders </a:t>
            </a:r>
          </a:p>
          <a:p>
            <a:pPr lvl="1" hangingPunct="0">
              <a:lnSpc>
                <a:spcPct val="110000"/>
              </a:lnSpc>
            </a:pPr>
            <a:r>
              <a:rPr lang="en-US" dirty="0"/>
              <a:t>Anointing of the Sick (Extreme Unction)</a:t>
            </a:r>
          </a:p>
        </p:txBody>
      </p:sp>
      <p:sp>
        <p:nvSpPr>
          <p:cNvPr id="2" name="Title 1"/>
          <p:cNvSpPr>
            <a:spLocks noGrp="1"/>
          </p:cNvSpPr>
          <p:nvPr>
            <p:ph type="title"/>
          </p:nvPr>
        </p:nvSpPr>
        <p:spPr/>
        <p:txBody>
          <a:bodyPr/>
          <a:lstStyle/>
          <a:p>
            <a:r>
              <a:rPr lang="en-US" dirty="0"/>
              <a:t>Instituted by Christ</a:t>
            </a:r>
          </a:p>
        </p:txBody>
      </p:sp>
    </p:spTree>
    <p:extLst>
      <p:ext uri="{BB962C8B-B14F-4D97-AF65-F5344CB8AC3E}">
        <p14:creationId xmlns:p14="http://schemas.microsoft.com/office/powerpoint/2010/main" val="169856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399336"/>
          </a:xfrm>
        </p:spPr>
        <p:txBody>
          <a:bodyPr>
            <a:normAutofit fontScale="77500" lnSpcReduction="20000"/>
          </a:bodyPr>
          <a:lstStyle/>
          <a:p>
            <a:pPr hangingPunct="0">
              <a:lnSpc>
                <a:spcPct val="110000"/>
              </a:lnSpc>
            </a:pPr>
            <a:r>
              <a:rPr lang="en-US" dirty="0"/>
              <a:t>The liturgy is the public worship of the Church and the context within which all of the sacraments are meant to take place. </a:t>
            </a:r>
            <a:endParaRPr lang="en-US" dirty="0" smtClean="0"/>
          </a:p>
          <a:p>
            <a:pPr marL="0" indent="0" hangingPunct="0">
              <a:lnSpc>
                <a:spcPct val="110000"/>
              </a:lnSpc>
              <a:buNone/>
            </a:pPr>
            <a:endParaRPr lang="en-US" dirty="0" smtClean="0"/>
          </a:p>
          <a:p>
            <a:pPr hangingPunct="0">
              <a:lnSpc>
                <a:spcPct val="110000"/>
              </a:lnSpc>
            </a:pPr>
            <a:r>
              <a:rPr lang="en-US" dirty="0" smtClean="0"/>
              <a:t>Liturgy</a:t>
            </a:r>
            <a:r>
              <a:rPr lang="en-US" dirty="0"/>
              <a:t>, in general, has a primary end </a:t>
            </a:r>
            <a:r>
              <a:rPr lang="en-US" dirty="0" smtClean="0"/>
              <a:t>and </a:t>
            </a:r>
            <a:r>
              <a:rPr lang="en-US" dirty="0"/>
              <a:t>a secondary </a:t>
            </a:r>
            <a:r>
              <a:rPr lang="en-US" dirty="0" smtClean="0"/>
              <a:t>end</a:t>
            </a:r>
            <a:endParaRPr lang="en-US" dirty="0"/>
          </a:p>
          <a:p>
            <a:pPr lvl="1" hangingPunct="0">
              <a:lnSpc>
                <a:spcPct val="110000"/>
              </a:lnSpc>
            </a:pPr>
            <a:r>
              <a:rPr lang="en-US" dirty="0"/>
              <a:t>The worship and adoration of God </a:t>
            </a:r>
          </a:p>
          <a:p>
            <a:pPr lvl="1" hangingPunct="0">
              <a:lnSpc>
                <a:spcPct val="110000"/>
              </a:lnSpc>
            </a:pPr>
            <a:r>
              <a:rPr lang="en-US" dirty="0"/>
              <a:t>The sanctification of </a:t>
            </a:r>
            <a:r>
              <a:rPr lang="en-US"/>
              <a:t>the </a:t>
            </a:r>
            <a:r>
              <a:rPr lang="en-US" smtClean="0"/>
              <a:t>people</a:t>
            </a:r>
            <a:endParaRPr lang="en-US" dirty="0" smtClean="0"/>
          </a:p>
          <a:p>
            <a:pPr marL="0" indent="0" hangingPunct="0">
              <a:lnSpc>
                <a:spcPct val="110000"/>
              </a:lnSpc>
              <a:buNone/>
            </a:pPr>
            <a:endParaRPr lang="en-US" dirty="0" smtClean="0"/>
          </a:p>
          <a:p>
            <a:pPr hangingPunct="0">
              <a:lnSpc>
                <a:spcPct val="110000"/>
              </a:lnSpc>
            </a:pPr>
            <a:r>
              <a:rPr lang="en-US" dirty="0" smtClean="0"/>
              <a:t>It </a:t>
            </a:r>
            <a:r>
              <a:rPr lang="en-US" dirty="0"/>
              <a:t>is the public worship of the Church as a whole and as such is unchanging in its essentials and fixed by certain norms of practice called “rubrics.” </a:t>
            </a:r>
            <a:endParaRPr lang="en-US" dirty="0" smtClean="0"/>
          </a:p>
          <a:p>
            <a:pPr marL="0" indent="0" hangingPunct="0">
              <a:lnSpc>
                <a:spcPct val="110000"/>
              </a:lnSpc>
              <a:buNone/>
            </a:pPr>
            <a:endParaRPr lang="en-US" dirty="0" smtClean="0"/>
          </a:p>
          <a:p>
            <a:pPr hangingPunct="0">
              <a:lnSpc>
                <a:spcPct val="110000"/>
              </a:lnSpc>
            </a:pPr>
            <a:r>
              <a:rPr lang="en-US" dirty="0" smtClean="0"/>
              <a:t>The </a:t>
            </a:r>
            <a:r>
              <a:rPr lang="en-US" dirty="0"/>
              <a:t>rubrics indicate how the liturgy is to be done. Many of these rubrics come down from remote antiquity (i.e., the Apostles) and are intimately connected with the validity or invalidity of the sacraments themselves.</a:t>
            </a:r>
          </a:p>
          <a:p>
            <a:pPr hangingPunct="0"/>
            <a:endParaRPr lang="en-US" dirty="0"/>
          </a:p>
          <a:p>
            <a:endParaRPr lang="en-US" dirty="0"/>
          </a:p>
        </p:txBody>
      </p:sp>
      <p:sp>
        <p:nvSpPr>
          <p:cNvPr id="2" name="Title 1"/>
          <p:cNvSpPr>
            <a:spLocks noGrp="1"/>
          </p:cNvSpPr>
          <p:nvPr>
            <p:ph type="title"/>
          </p:nvPr>
        </p:nvSpPr>
        <p:spPr/>
        <p:txBody>
          <a:bodyPr>
            <a:normAutofit/>
          </a:bodyPr>
          <a:lstStyle/>
          <a:p>
            <a:r>
              <a:rPr lang="en-US" dirty="0"/>
              <a:t>Ends of the Liturgy</a:t>
            </a:r>
          </a:p>
        </p:txBody>
      </p:sp>
    </p:spTree>
    <p:extLst>
      <p:ext uri="{BB962C8B-B14F-4D97-AF65-F5344CB8AC3E}">
        <p14:creationId xmlns:p14="http://schemas.microsoft.com/office/powerpoint/2010/main" val="36216901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hangingPunct="0">
              <a:lnSpc>
                <a:spcPct val="110000"/>
              </a:lnSpc>
            </a:pPr>
            <a:r>
              <a:rPr lang="en-US" dirty="0"/>
              <a:t>Because the sacraments come from Christ, their substance is fixed and the Church has no power to alter them. </a:t>
            </a:r>
          </a:p>
          <a:p>
            <a:pPr lvl="1" hangingPunct="0">
              <a:lnSpc>
                <a:spcPct val="110000"/>
              </a:lnSpc>
            </a:pPr>
            <a:r>
              <a:rPr lang="en-US" dirty="0" smtClean="0"/>
              <a:t>Thus </a:t>
            </a:r>
            <a:r>
              <a:rPr lang="en-US" dirty="0"/>
              <a:t>John Paul II’s declaration in his 1994 </a:t>
            </a:r>
            <a:r>
              <a:rPr lang="en-US" i="1" dirty="0" err="1"/>
              <a:t>Ordinatio</a:t>
            </a:r>
            <a:r>
              <a:rPr lang="en-US" i="1" dirty="0"/>
              <a:t> </a:t>
            </a:r>
            <a:r>
              <a:rPr lang="en-US" i="1" dirty="0" err="1"/>
              <a:t>Sacerdotalis</a:t>
            </a:r>
            <a:r>
              <a:rPr lang="en-US" dirty="0"/>
              <a:t> that “the Church has no authority whatsoever to confer priestly ordination on women” (</a:t>
            </a:r>
            <a:r>
              <a:rPr lang="en-US" i="1" dirty="0"/>
              <a:t>OS 4)</a:t>
            </a:r>
            <a:r>
              <a:rPr lang="en-US" i="1" dirty="0" smtClean="0"/>
              <a:t>.</a:t>
            </a:r>
          </a:p>
          <a:p>
            <a:pPr marL="0" indent="0" hangingPunct="0">
              <a:lnSpc>
                <a:spcPct val="110000"/>
              </a:lnSpc>
              <a:buNone/>
            </a:pPr>
            <a:endParaRPr lang="en-US" dirty="0" smtClean="0"/>
          </a:p>
          <a:p>
            <a:pPr hangingPunct="0">
              <a:lnSpc>
                <a:spcPct val="110000"/>
              </a:lnSpc>
            </a:pPr>
            <a:r>
              <a:rPr lang="en-US" dirty="0" smtClean="0"/>
              <a:t>It </a:t>
            </a:r>
            <a:r>
              <a:rPr lang="en-US" dirty="0"/>
              <a:t>is not in the Church’s power to alter the substance of the sacraments, which were given by Christ and fixed for all time</a:t>
            </a:r>
            <a:r>
              <a:rPr lang="en-US" dirty="0" smtClean="0"/>
              <a:t>.</a:t>
            </a:r>
            <a:endParaRPr lang="en-US" dirty="0"/>
          </a:p>
        </p:txBody>
      </p:sp>
      <p:sp>
        <p:nvSpPr>
          <p:cNvPr id="2" name="Title 1"/>
          <p:cNvSpPr>
            <a:spLocks noGrp="1"/>
          </p:cNvSpPr>
          <p:nvPr>
            <p:ph type="title"/>
          </p:nvPr>
        </p:nvSpPr>
        <p:spPr>
          <a:xfrm>
            <a:off x="445346" y="570156"/>
            <a:ext cx="7999408" cy="1054250"/>
          </a:xfrm>
        </p:spPr>
        <p:txBody>
          <a:bodyPr>
            <a:normAutofit/>
          </a:bodyPr>
          <a:lstStyle/>
          <a:p>
            <a:r>
              <a:rPr lang="en-US" sz="3600" dirty="0" smtClean="0"/>
              <a:t>The Sacraments cannot be Changed</a:t>
            </a:r>
            <a:endParaRPr lang="en-US" sz="3600" dirty="0"/>
          </a:p>
        </p:txBody>
      </p:sp>
    </p:spTree>
    <p:extLst>
      <p:ext uri="{BB962C8B-B14F-4D97-AF65-F5344CB8AC3E}">
        <p14:creationId xmlns:p14="http://schemas.microsoft.com/office/powerpoint/2010/main" val="1820470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10000"/>
              </a:lnSpc>
            </a:pPr>
            <a:r>
              <a:rPr lang="en-US" dirty="0"/>
              <a:t>T</a:t>
            </a:r>
            <a:r>
              <a:rPr lang="en-US" dirty="0" smtClean="0"/>
              <a:t>he </a:t>
            </a:r>
            <a:r>
              <a:rPr lang="en-US" dirty="0"/>
              <a:t>sacraments </a:t>
            </a:r>
            <a:r>
              <a:rPr lang="en-US" dirty="0" smtClean="0"/>
              <a:t>are </a:t>
            </a:r>
            <a:r>
              <a:rPr lang="en-US" dirty="0"/>
              <a:t>the normative means for Catholics to encounter Christ, God does not restrict his grace to the channels of the sacraments </a:t>
            </a:r>
            <a:r>
              <a:rPr lang="en-US" dirty="0" smtClean="0"/>
              <a:t>exclusively.</a:t>
            </a:r>
            <a:r>
              <a:rPr lang="en-US" dirty="0" smtClean="0">
                <a:effectLst/>
              </a:rPr>
              <a:t> </a:t>
            </a:r>
          </a:p>
          <a:p>
            <a:pPr marL="0" indent="0">
              <a:lnSpc>
                <a:spcPct val="110000"/>
              </a:lnSpc>
              <a:buNone/>
            </a:pPr>
            <a:endParaRPr lang="en-US" dirty="0" smtClean="0"/>
          </a:p>
          <a:p>
            <a:pPr>
              <a:lnSpc>
                <a:spcPct val="110000"/>
              </a:lnSpc>
            </a:pPr>
            <a:r>
              <a:rPr lang="en-US" dirty="0" smtClean="0"/>
              <a:t>Peter </a:t>
            </a:r>
            <a:r>
              <a:rPr lang="en-US" dirty="0"/>
              <a:t>Lombard (c. 1160) said that, “God did not bind his power by the Sacraments” </a:t>
            </a:r>
            <a:endParaRPr lang="en-US" dirty="0" smtClean="0"/>
          </a:p>
          <a:p>
            <a:pPr>
              <a:lnSpc>
                <a:spcPct val="110000"/>
              </a:lnSpc>
            </a:pPr>
            <a:endParaRPr lang="en-US" dirty="0"/>
          </a:p>
          <a:p>
            <a:pPr>
              <a:lnSpc>
                <a:spcPct val="110000"/>
              </a:lnSpc>
            </a:pPr>
            <a:r>
              <a:rPr lang="en-US" dirty="0" smtClean="0"/>
              <a:t>St</a:t>
            </a:r>
            <a:r>
              <a:rPr lang="en-US" dirty="0"/>
              <a:t>. Thomas Aquinas said “It belongs to the excellence of Christ power, that He (Christ) could bestow the sacramental effect without conferring the exterior sacrament” (</a:t>
            </a:r>
            <a:r>
              <a:rPr lang="en-US" i="1" dirty="0" err="1"/>
              <a:t>STh</a:t>
            </a:r>
            <a:r>
              <a:rPr lang="en-US" dirty="0"/>
              <a:t>, III, Q. 64 Art. 3). </a:t>
            </a:r>
            <a:endParaRPr lang="en-US" dirty="0" smtClean="0"/>
          </a:p>
          <a:p>
            <a:pPr marL="0" indent="0">
              <a:lnSpc>
                <a:spcPct val="110000"/>
              </a:lnSpc>
              <a:buNone/>
            </a:pPr>
            <a:endParaRPr lang="en-US" dirty="0" smtClean="0"/>
          </a:p>
          <a:p>
            <a:pPr>
              <a:lnSpc>
                <a:spcPct val="110000"/>
              </a:lnSpc>
            </a:pPr>
            <a:r>
              <a:rPr lang="en-US" dirty="0" smtClean="0"/>
              <a:t>God </a:t>
            </a:r>
            <a:r>
              <a:rPr lang="en-US" dirty="0"/>
              <a:t>is able to affect the grace of the sacraments in a person’s soul without the exterior sign of the sacrament. </a:t>
            </a:r>
          </a:p>
        </p:txBody>
      </p:sp>
      <p:sp>
        <p:nvSpPr>
          <p:cNvPr id="2" name="Title 1"/>
          <p:cNvSpPr>
            <a:spLocks noGrp="1"/>
          </p:cNvSpPr>
          <p:nvPr>
            <p:ph type="title"/>
          </p:nvPr>
        </p:nvSpPr>
        <p:spPr/>
        <p:txBody>
          <a:bodyPr>
            <a:normAutofit/>
          </a:bodyPr>
          <a:lstStyle/>
          <a:p>
            <a:r>
              <a:rPr lang="en-US" sz="3600" dirty="0"/>
              <a:t>God is not Bound by the Sacraments</a:t>
            </a:r>
          </a:p>
        </p:txBody>
      </p:sp>
    </p:spTree>
    <p:extLst>
      <p:ext uri="{BB962C8B-B14F-4D97-AF65-F5344CB8AC3E}">
        <p14:creationId xmlns:p14="http://schemas.microsoft.com/office/powerpoint/2010/main" val="3170283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723900" y="2687988"/>
            <a:ext cx="7707406"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723900" y="4357179"/>
            <a:ext cx="7707406" cy="886018"/>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en-US" i="1" smtClean="0"/>
              <a:t>Power Points prepared by </a:t>
            </a:r>
            <a:r>
              <a:rPr lang="en-US" smtClean="0">
                <a:hlinkClick r:id="rId3"/>
              </a:rPr>
              <a:t>Catholic Presentations</a:t>
            </a:r>
            <a:endParaRPr lang="en-US" dirty="0"/>
          </a:p>
        </p:txBody>
      </p:sp>
    </p:spTree>
    <p:extLst>
      <p:ext uri="{BB962C8B-B14F-4D97-AF65-F5344CB8AC3E}">
        <p14:creationId xmlns:p14="http://schemas.microsoft.com/office/powerpoint/2010/main" val="302296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hangingPunct="0"/>
            <a:r>
              <a:rPr lang="en-US" dirty="0" smtClean="0"/>
              <a:t>In </a:t>
            </a:r>
            <a:r>
              <a:rPr lang="en-US" dirty="0"/>
              <a:t>the Catholic liturgy, Christ Himself is present and performs the liturgical action. </a:t>
            </a:r>
            <a:endParaRPr lang="en-US" dirty="0" smtClean="0"/>
          </a:p>
          <a:p>
            <a:pPr lvl="1" hangingPunct="0"/>
            <a:r>
              <a:rPr lang="en-US" dirty="0" smtClean="0"/>
              <a:t>Every </a:t>
            </a:r>
            <a:r>
              <a:rPr lang="en-US" dirty="0"/>
              <a:t>act of liturgical worship, therefore, is not only directed towards God as an act of adoration but is a work of God with regards to the faithful. </a:t>
            </a:r>
            <a:endParaRPr lang="en-US" dirty="0" smtClean="0"/>
          </a:p>
          <a:p>
            <a:pPr marL="0" indent="0" hangingPunct="0">
              <a:buNone/>
            </a:pPr>
            <a:endParaRPr lang="en-US" dirty="0" smtClean="0"/>
          </a:p>
          <a:p>
            <a:pPr hangingPunct="0"/>
            <a:r>
              <a:rPr lang="en-US" dirty="0" smtClean="0"/>
              <a:t>The </a:t>
            </a:r>
            <a:r>
              <a:rPr lang="en-US" dirty="0"/>
              <a:t>liturgy is a divine action where </a:t>
            </a:r>
            <a:endParaRPr lang="en-US" dirty="0" smtClean="0"/>
          </a:p>
          <a:p>
            <a:pPr lvl="1" hangingPunct="0"/>
            <a:r>
              <a:rPr lang="en-US" dirty="0" smtClean="0"/>
              <a:t>God </a:t>
            </a:r>
            <a:r>
              <a:rPr lang="en-US" dirty="0"/>
              <a:t>and man </a:t>
            </a:r>
            <a:r>
              <a:rPr lang="en-US" dirty="0" smtClean="0"/>
              <a:t>meet</a:t>
            </a:r>
            <a:endParaRPr lang="en-US" dirty="0"/>
          </a:p>
          <a:p>
            <a:pPr lvl="1" hangingPunct="0"/>
            <a:r>
              <a:rPr lang="en-US" dirty="0"/>
              <a:t>W</a:t>
            </a:r>
            <a:r>
              <a:rPr lang="en-US" dirty="0" smtClean="0"/>
              <a:t>here </a:t>
            </a:r>
            <a:r>
              <a:rPr lang="en-US" dirty="0"/>
              <a:t>the temporal nature of this world is </a:t>
            </a:r>
            <a:r>
              <a:rPr lang="en-US" dirty="0" smtClean="0"/>
              <a:t>transcended</a:t>
            </a:r>
            <a:endParaRPr lang="en-US" dirty="0"/>
          </a:p>
          <a:p>
            <a:pPr lvl="1" hangingPunct="0"/>
            <a:r>
              <a:rPr lang="en-US" dirty="0"/>
              <a:t>W</a:t>
            </a:r>
            <a:r>
              <a:rPr lang="en-US" dirty="0" smtClean="0"/>
              <a:t>here </a:t>
            </a:r>
            <a:r>
              <a:rPr lang="en-US" dirty="0"/>
              <a:t>man adores God in union with the angels and saints with whom he is one in the Spirit</a:t>
            </a:r>
            <a:r>
              <a:rPr lang="en-US" dirty="0" smtClean="0"/>
              <a:t>.</a:t>
            </a:r>
            <a:endParaRPr lang="en-US" dirty="0"/>
          </a:p>
        </p:txBody>
      </p:sp>
      <p:sp>
        <p:nvSpPr>
          <p:cNvPr id="2" name="Title 1"/>
          <p:cNvSpPr>
            <a:spLocks noGrp="1"/>
          </p:cNvSpPr>
          <p:nvPr>
            <p:ph type="title"/>
          </p:nvPr>
        </p:nvSpPr>
        <p:spPr/>
        <p:txBody>
          <a:bodyPr>
            <a:normAutofit/>
          </a:bodyPr>
          <a:lstStyle/>
          <a:p>
            <a:r>
              <a:rPr lang="en-US" sz="3600" dirty="0"/>
              <a:t>The Liturgy is a Work of Jesus Christ</a:t>
            </a:r>
          </a:p>
        </p:txBody>
      </p:sp>
    </p:spTree>
    <p:extLst>
      <p:ext uri="{BB962C8B-B14F-4D97-AF65-F5344CB8AC3E}">
        <p14:creationId xmlns:p14="http://schemas.microsoft.com/office/powerpoint/2010/main" val="37381901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It is because of the divine nature of the liturgy that liturgical worship is not subject to the spirit and creativity of the times</a:t>
            </a:r>
            <a:r>
              <a:rPr lang="en-US" dirty="0" smtClean="0"/>
              <a:t>.</a:t>
            </a:r>
          </a:p>
          <a:p>
            <a:pPr marL="0" indent="0">
              <a:buNone/>
            </a:pPr>
            <a:endParaRPr lang="en-US" dirty="0"/>
          </a:p>
          <a:p>
            <a:r>
              <a:rPr lang="en-US" dirty="0" smtClean="0"/>
              <a:t>Not </a:t>
            </a:r>
            <a:r>
              <a:rPr lang="en-US" dirty="0"/>
              <a:t>even the Church has the authority to change the essential elements of the liturgy and the sacraments. </a:t>
            </a:r>
            <a:endParaRPr lang="en-US" dirty="0" smtClean="0"/>
          </a:p>
          <a:p>
            <a:pPr marL="0" indent="0">
              <a:buNone/>
            </a:pPr>
            <a:endParaRPr lang="en-US" dirty="0" smtClean="0"/>
          </a:p>
          <a:p>
            <a:r>
              <a:rPr lang="en-US" dirty="0" smtClean="0"/>
              <a:t>It </a:t>
            </a:r>
            <a:r>
              <a:rPr lang="en-US" dirty="0"/>
              <a:t>is not the private action of any one priest or congregation but belongs to the Church Universal.</a:t>
            </a:r>
            <a:r>
              <a:rPr lang="en-US" dirty="0" smtClean="0">
                <a:effectLst/>
              </a:rPr>
              <a:t> </a:t>
            </a:r>
            <a:endParaRPr lang="en-US" dirty="0"/>
          </a:p>
        </p:txBody>
      </p:sp>
      <p:sp>
        <p:nvSpPr>
          <p:cNvPr id="2" name="Title 1"/>
          <p:cNvSpPr>
            <a:spLocks noGrp="1"/>
          </p:cNvSpPr>
          <p:nvPr>
            <p:ph type="title"/>
          </p:nvPr>
        </p:nvSpPr>
        <p:spPr/>
        <p:txBody>
          <a:bodyPr>
            <a:normAutofit/>
          </a:bodyPr>
          <a:lstStyle/>
          <a:p>
            <a:r>
              <a:rPr lang="en-US" sz="3600" dirty="0" smtClean="0"/>
              <a:t>The Liturgy is a Work of Jesus Christ</a:t>
            </a:r>
            <a:endParaRPr lang="en-US" sz="3600" dirty="0"/>
          </a:p>
        </p:txBody>
      </p:sp>
    </p:spTree>
    <p:extLst>
      <p:ext uri="{BB962C8B-B14F-4D97-AF65-F5344CB8AC3E}">
        <p14:creationId xmlns:p14="http://schemas.microsoft.com/office/powerpoint/2010/main" val="32550838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Worship of God is fundamentally part of man’s nature. </a:t>
            </a:r>
            <a:endParaRPr lang="en-US" dirty="0" smtClean="0"/>
          </a:p>
          <a:p>
            <a:pPr lvl="1"/>
            <a:r>
              <a:rPr lang="en-US" dirty="0" smtClean="0"/>
              <a:t>The </a:t>
            </a:r>
            <a:r>
              <a:rPr lang="en-US" dirty="0"/>
              <a:t>Catechism calls man a “religious being” (CCC 28) insofar as a desire to worship is built into man’s very being. </a:t>
            </a:r>
            <a:endParaRPr lang="en-US" dirty="0" smtClean="0"/>
          </a:p>
          <a:p>
            <a:pPr lvl="1"/>
            <a:r>
              <a:rPr lang="en-US" dirty="0" smtClean="0"/>
              <a:t>Man </a:t>
            </a:r>
            <a:r>
              <a:rPr lang="en-US" dirty="0"/>
              <a:t>desires to prostrate himself before something greater than himself. </a:t>
            </a:r>
            <a:endParaRPr lang="en-US" dirty="0" smtClean="0"/>
          </a:p>
          <a:p>
            <a:pPr lvl="1"/>
            <a:r>
              <a:rPr lang="en-US" dirty="0" smtClean="0"/>
              <a:t>Therefore</a:t>
            </a:r>
            <a:r>
              <a:rPr lang="en-US" dirty="0"/>
              <a:t>, all religions have employed liturgical, ceremonial worship in some way or another throughout history</a:t>
            </a:r>
            <a:r>
              <a:rPr lang="en-US" dirty="0" smtClean="0">
                <a:effectLst/>
              </a:rPr>
              <a:t> </a:t>
            </a:r>
            <a:endParaRPr lang="en-US" dirty="0"/>
          </a:p>
        </p:txBody>
      </p:sp>
      <p:sp>
        <p:nvSpPr>
          <p:cNvPr id="2" name="Title 1"/>
          <p:cNvSpPr>
            <a:spLocks noGrp="1"/>
          </p:cNvSpPr>
          <p:nvPr>
            <p:ph type="title"/>
          </p:nvPr>
        </p:nvSpPr>
        <p:spPr/>
        <p:txBody>
          <a:bodyPr>
            <a:normAutofit/>
          </a:bodyPr>
          <a:lstStyle/>
          <a:p>
            <a:r>
              <a:rPr lang="en-US" dirty="0"/>
              <a:t>Origin of the Liturgy</a:t>
            </a:r>
          </a:p>
        </p:txBody>
      </p:sp>
    </p:spTree>
    <p:extLst>
      <p:ext uri="{BB962C8B-B14F-4D97-AF65-F5344CB8AC3E}">
        <p14:creationId xmlns:p14="http://schemas.microsoft.com/office/powerpoint/2010/main" val="33354235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Because of Christ’s abiding presence in the Church through His Spirit, the rituals of the Church </a:t>
            </a:r>
            <a:r>
              <a:rPr lang="en-US" dirty="0" smtClean="0"/>
              <a:t>become </a:t>
            </a:r>
            <a:r>
              <a:rPr lang="en-US" dirty="0"/>
              <a:t>efficacious. </a:t>
            </a:r>
            <a:endParaRPr lang="en-US" dirty="0" smtClean="0"/>
          </a:p>
          <a:p>
            <a:pPr marL="0" indent="0">
              <a:buNone/>
            </a:pPr>
            <a:endParaRPr lang="en-US" dirty="0" smtClean="0"/>
          </a:p>
          <a:p>
            <a:r>
              <a:rPr lang="en-US" dirty="0" smtClean="0"/>
              <a:t>They </a:t>
            </a:r>
            <a:r>
              <a:rPr lang="en-US" dirty="0"/>
              <a:t>not only symbolize heavenly realities, but also make the realities present which they symbolize. </a:t>
            </a:r>
            <a:endParaRPr lang="en-US" dirty="0" smtClean="0"/>
          </a:p>
          <a:p>
            <a:pPr lvl="1"/>
            <a:r>
              <a:rPr lang="en-US" dirty="0"/>
              <a:t>I</a:t>
            </a:r>
            <a:r>
              <a:rPr lang="en-US" dirty="0" smtClean="0"/>
              <a:t>n </a:t>
            </a:r>
            <a:r>
              <a:rPr lang="en-US" dirty="0"/>
              <a:t>Israel circumcision represented a cutting away of sin. </a:t>
            </a:r>
            <a:endParaRPr lang="en-US" dirty="0" smtClean="0"/>
          </a:p>
          <a:p>
            <a:pPr lvl="1"/>
            <a:r>
              <a:rPr lang="en-US" dirty="0" smtClean="0"/>
              <a:t>Christian </a:t>
            </a:r>
            <a:r>
              <a:rPr lang="en-US" dirty="0"/>
              <a:t>baptism, however, not only symbolizes the washing away of sin, but actually accomplishes this by the very performance of the act.</a:t>
            </a:r>
            <a:r>
              <a:rPr lang="en-US" dirty="0" smtClean="0">
                <a:effectLst/>
              </a:rPr>
              <a:t> </a:t>
            </a:r>
            <a:endParaRPr lang="en-US" dirty="0"/>
          </a:p>
        </p:txBody>
      </p:sp>
      <p:sp>
        <p:nvSpPr>
          <p:cNvPr id="2" name="Title 1"/>
          <p:cNvSpPr>
            <a:spLocks noGrp="1"/>
          </p:cNvSpPr>
          <p:nvPr>
            <p:ph type="title"/>
          </p:nvPr>
        </p:nvSpPr>
        <p:spPr/>
        <p:txBody>
          <a:bodyPr/>
          <a:lstStyle/>
          <a:p>
            <a:r>
              <a:rPr lang="en-US" dirty="0" smtClean="0"/>
              <a:t>Liturgy</a:t>
            </a:r>
            <a:endParaRPr lang="en-US" dirty="0"/>
          </a:p>
        </p:txBody>
      </p:sp>
    </p:spTree>
    <p:extLst>
      <p:ext uri="{BB962C8B-B14F-4D97-AF65-F5344CB8AC3E}">
        <p14:creationId xmlns:p14="http://schemas.microsoft.com/office/powerpoint/2010/main" val="137042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From the beginning, the Church saw its liturgy as a participation in the heavenly worship of God.</a:t>
            </a:r>
          </a:p>
          <a:p>
            <a:pPr marL="0" indent="0">
              <a:buNone/>
            </a:pPr>
            <a:endParaRPr lang="en-US" dirty="0" smtClean="0"/>
          </a:p>
          <a:p>
            <a:r>
              <a:rPr lang="en-US" dirty="0" smtClean="0"/>
              <a:t>The </a:t>
            </a:r>
            <a:r>
              <a:rPr lang="en-US" dirty="0"/>
              <a:t>core of the liturgy has remained unchanged since apostolic times, though the externals </a:t>
            </a:r>
            <a:r>
              <a:rPr lang="en-US" dirty="0" smtClean="0"/>
              <a:t>have developed </a:t>
            </a:r>
            <a:r>
              <a:rPr lang="en-US" dirty="0"/>
              <a:t>since then in a slow and organic manner. </a:t>
            </a:r>
          </a:p>
        </p:txBody>
      </p:sp>
      <p:sp>
        <p:nvSpPr>
          <p:cNvPr id="2" name="Title 1"/>
          <p:cNvSpPr>
            <a:spLocks noGrp="1"/>
          </p:cNvSpPr>
          <p:nvPr>
            <p:ph type="title"/>
          </p:nvPr>
        </p:nvSpPr>
        <p:spPr/>
        <p:txBody>
          <a:bodyPr/>
          <a:lstStyle/>
          <a:p>
            <a:r>
              <a:rPr lang="en-US" dirty="0" smtClean="0"/>
              <a:t>Liturgy</a:t>
            </a:r>
            <a:endParaRPr lang="en-US" dirty="0"/>
          </a:p>
        </p:txBody>
      </p:sp>
    </p:spTree>
    <p:extLst>
      <p:ext uri="{BB962C8B-B14F-4D97-AF65-F5344CB8AC3E}">
        <p14:creationId xmlns:p14="http://schemas.microsoft.com/office/powerpoint/2010/main" val="3759564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465317"/>
          </a:xfrm>
        </p:spPr>
        <p:txBody>
          <a:bodyPr>
            <a:normAutofit fontScale="77500" lnSpcReduction="20000"/>
          </a:bodyPr>
          <a:lstStyle/>
          <a:p>
            <a:pPr>
              <a:lnSpc>
                <a:spcPct val="120000"/>
              </a:lnSpc>
            </a:pPr>
            <a:r>
              <a:rPr lang="en-US" dirty="0"/>
              <a:t>Word </a:t>
            </a:r>
            <a:r>
              <a:rPr lang="en-US" i="1" dirty="0" err="1"/>
              <a:t>sacramentum</a:t>
            </a:r>
            <a:r>
              <a:rPr lang="en-US" dirty="0"/>
              <a:t> means sacred oath in secular Roman literature and corresponds to the Greek word </a:t>
            </a:r>
            <a:r>
              <a:rPr lang="en-US" i="1" dirty="0" err="1"/>
              <a:t>mysterium</a:t>
            </a:r>
            <a:r>
              <a:rPr lang="en-US" dirty="0"/>
              <a:t>, which denotes the secrets of God. The sacraments are still sometimes referred to as “mysteries.”</a:t>
            </a:r>
          </a:p>
          <a:p>
            <a:pPr marL="0" indent="0">
              <a:lnSpc>
                <a:spcPct val="120000"/>
              </a:lnSpc>
              <a:buNone/>
            </a:pPr>
            <a:endParaRPr lang="en-US" dirty="0" smtClean="0"/>
          </a:p>
          <a:p>
            <a:pPr>
              <a:lnSpc>
                <a:spcPct val="120000"/>
              </a:lnSpc>
            </a:pPr>
            <a:r>
              <a:rPr lang="en-US" dirty="0" smtClean="0"/>
              <a:t>By </a:t>
            </a:r>
            <a:r>
              <a:rPr lang="en-US" dirty="0"/>
              <a:t>simple definition </a:t>
            </a:r>
            <a:r>
              <a:rPr lang="en-US" u="sng" dirty="0"/>
              <a:t>a sacrament is a sensible sign instituted by Christ that gives grace</a:t>
            </a:r>
            <a:r>
              <a:rPr lang="en-US" dirty="0" smtClean="0">
                <a:effectLst/>
              </a:rPr>
              <a:t> </a:t>
            </a:r>
          </a:p>
          <a:p>
            <a:pPr marL="0" indent="0" hangingPunct="0">
              <a:lnSpc>
                <a:spcPct val="120000"/>
              </a:lnSpc>
              <a:buNone/>
            </a:pPr>
            <a:endParaRPr lang="en-US" dirty="0" smtClean="0"/>
          </a:p>
          <a:p>
            <a:pPr hangingPunct="0">
              <a:lnSpc>
                <a:spcPct val="120000"/>
              </a:lnSpc>
            </a:pPr>
            <a:r>
              <a:rPr lang="en-US" dirty="0" smtClean="0"/>
              <a:t>There are three </a:t>
            </a:r>
            <a:r>
              <a:rPr lang="en-US" dirty="0"/>
              <a:t>elements in the concept of a sacrament</a:t>
            </a:r>
            <a:r>
              <a:rPr lang="en-US" dirty="0" smtClean="0"/>
              <a:t>:</a:t>
            </a:r>
            <a:endParaRPr lang="en-US" dirty="0"/>
          </a:p>
          <a:p>
            <a:pPr lvl="1" hangingPunct="0">
              <a:lnSpc>
                <a:spcPct val="120000"/>
              </a:lnSpc>
            </a:pPr>
            <a:r>
              <a:rPr lang="en-US" dirty="0"/>
              <a:t>The external; a sensibly perceptible sign of sanctifying grace – the sacramental sign </a:t>
            </a:r>
          </a:p>
          <a:p>
            <a:pPr lvl="1" hangingPunct="0">
              <a:lnSpc>
                <a:spcPct val="120000"/>
              </a:lnSpc>
            </a:pPr>
            <a:r>
              <a:rPr lang="en-US" dirty="0"/>
              <a:t>The actual conferring of grace </a:t>
            </a:r>
          </a:p>
          <a:p>
            <a:pPr lvl="1" hangingPunct="0">
              <a:lnSpc>
                <a:spcPct val="120000"/>
              </a:lnSpc>
            </a:pPr>
            <a:r>
              <a:rPr lang="en-US" dirty="0"/>
              <a:t>Its institution by God; or more specifically, by the God-Man Jesus </a:t>
            </a:r>
            <a:r>
              <a:rPr lang="en-US" dirty="0" smtClean="0"/>
              <a:t>Christ</a:t>
            </a:r>
            <a:endParaRPr lang="en-US" dirty="0"/>
          </a:p>
        </p:txBody>
      </p:sp>
      <p:sp>
        <p:nvSpPr>
          <p:cNvPr id="2" name="Title 1"/>
          <p:cNvSpPr>
            <a:spLocks noGrp="1"/>
          </p:cNvSpPr>
          <p:nvPr>
            <p:ph type="title"/>
          </p:nvPr>
        </p:nvSpPr>
        <p:spPr/>
        <p:txBody>
          <a:bodyPr/>
          <a:lstStyle/>
          <a:p>
            <a:r>
              <a:rPr lang="en-US" dirty="0"/>
              <a:t>What are Sacraments?</a:t>
            </a:r>
          </a:p>
        </p:txBody>
      </p:sp>
    </p:spTree>
    <p:extLst>
      <p:ext uri="{BB962C8B-B14F-4D97-AF65-F5344CB8AC3E}">
        <p14:creationId xmlns:p14="http://schemas.microsoft.com/office/powerpoint/2010/main" val="146886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As creatures </a:t>
            </a:r>
            <a:r>
              <a:rPr lang="en-US" dirty="0"/>
              <a:t>of sense and intellect, body and soul, God engages both of these faculties to effect our salvation in order to sanctify the whole person. </a:t>
            </a:r>
            <a:endParaRPr lang="en-US" dirty="0" smtClean="0"/>
          </a:p>
          <a:p>
            <a:pPr lvl="1"/>
            <a:r>
              <a:rPr lang="en-US" dirty="0" smtClean="0"/>
              <a:t>The </a:t>
            </a:r>
            <a:r>
              <a:rPr lang="en-US" dirty="0"/>
              <a:t>sacraments are, in a way, extensions of the Incarnation</a:t>
            </a:r>
            <a:r>
              <a:rPr lang="en-US" dirty="0" smtClean="0">
                <a:effectLst/>
              </a:rPr>
              <a:t> </a:t>
            </a:r>
          </a:p>
          <a:p>
            <a:pPr marL="0" indent="0">
              <a:buNone/>
            </a:pPr>
            <a:endParaRPr lang="en-US" dirty="0" smtClean="0"/>
          </a:p>
          <a:p>
            <a:r>
              <a:rPr lang="en-US" dirty="0" smtClean="0"/>
              <a:t>The </a:t>
            </a:r>
            <a:r>
              <a:rPr lang="en-US" dirty="0"/>
              <a:t>sacramental principle affirms the goodness of the material world and of matter in general. </a:t>
            </a:r>
            <a:endParaRPr lang="en-US" dirty="0" smtClean="0"/>
          </a:p>
          <a:p>
            <a:pPr lvl="1"/>
            <a:r>
              <a:rPr lang="en-US" dirty="0" smtClean="0"/>
              <a:t>It </a:t>
            </a:r>
            <a:r>
              <a:rPr lang="en-US" dirty="0"/>
              <a:t>was through matter that our salvation was effected (the wood of the cross, the flesh of Christ) and Jesus did not shrink from using matter in His ministry (John 9:1-12). </a:t>
            </a:r>
            <a:endParaRPr lang="en-US" dirty="0" smtClean="0"/>
          </a:p>
          <a:p>
            <a:pPr lvl="1"/>
            <a:r>
              <a:rPr lang="en-US" dirty="0" smtClean="0"/>
              <a:t>The </a:t>
            </a:r>
            <a:r>
              <a:rPr lang="en-US" dirty="0"/>
              <a:t>goodness of matter is rooted in its very creation by God, who declared the world to be “very good” (Gen. 1:31). </a:t>
            </a:r>
          </a:p>
        </p:txBody>
      </p:sp>
      <p:sp>
        <p:nvSpPr>
          <p:cNvPr id="2" name="Title 1"/>
          <p:cNvSpPr>
            <a:spLocks noGrp="1"/>
          </p:cNvSpPr>
          <p:nvPr>
            <p:ph type="title"/>
          </p:nvPr>
        </p:nvSpPr>
        <p:spPr/>
        <p:txBody>
          <a:bodyPr>
            <a:normAutofit/>
          </a:bodyPr>
          <a:lstStyle/>
          <a:p>
            <a:r>
              <a:rPr lang="en-US" dirty="0"/>
              <a:t>Sacramental Principle</a:t>
            </a:r>
          </a:p>
        </p:txBody>
      </p:sp>
    </p:spTree>
    <p:extLst>
      <p:ext uri="{BB962C8B-B14F-4D97-AF65-F5344CB8AC3E}">
        <p14:creationId xmlns:p14="http://schemas.microsoft.com/office/powerpoint/2010/main" val="3788187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69</TotalTime>
  <Words>1730</Words>
  <Application>Microsoft Macintosh PowerPoint</Application>
  <PresentationFormat>On-screen Show (4:3)</PresentationFormat>
  <Paragraphs>144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Hardcover</vt:lpstr>
      <vt:lpstr>Liturgy &amp; Sacraments</vt:lpstr>
      <vt:lpstr>Ends of the Liturgy</vt:lpstr>
      <vt:lpstr>The Liturgy is a Work of Jesus Christ</vt:lpstr>
      <vt:lpstr>The Liturgy is a Work of Jesus Christ</vt:lpstr>
      <vt:lpstr>Origin of the Liturgy</vt:lpstr>
      <vt:lpstr>Liturgy</vt:lpstr>
      <vt:lpstr>Liturgy</vt:lpstr>
      <vt:lpstr>What are Sacraments?</vt:lpstr>
      <vt:lpstr>Sacramental Principle</vt:lpstr>
      <vt:lpstr>Matter and Form</vt:lpstr>
      <vt:lpstr>Matter &amp; Form</vt:lpstr>
      <vt:lpstr>Validity &amp; Invalidity</vt:lpstr>
      <vt:lpstr>Licit &amp; Illicit</vt:lpstr>
      <vt:lpstr>The Conferring of Grace</vt:lpstr>
      <vt:lpstr>Ex Opere Operato</vt:lpstr>
      <vt:lpstr>Ex Opere Operato</vt:lpstr>
      <vt:lpstr>Ex Opere Operantis</vt:lpstr>
      <vt:lpstr>An Indelible Mark</vt:lpstr>
      <vt:lpstr>Instituted by Christ</vt:lpstr>
      <vt:lpstr>The Sacraments cannot be Changed</vt:lpstr>
      <vt:lpstr>God is not Bound by the Sacraments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Liturgy &amp; Sacraments</dc:title>
  <dc:creator>Ty Jackson</dc:creator>
  <cp:lastModifiedBy>Ty Jackson</cp:lastModifiedBy>
  <cp:revision>9</cp:revision>
  <dcterms:created xsi:type="dcterms:W3CDTF">2014-06-05T01:49:57Z</dcterms:created>
  <dcterms:modified xsi:type="dcterms:W3CDTF">2014-07-14T02:52:56Z</dcterms:modified>
</cp:coreProperties>
</file>