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9" d="100"/>
          <a:sy n="39" d="100"/>
        </p:scale>
        <p:origin x="-2392"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1A15CE78-BEA3-4D07-922A-EDEBD18DEF2F}" type="datetimeFigureOut">
              <a:rPr lang="en-US" smtClean="0"/>
              <a:t>7/13/14</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609DDFB-661E-47AD-9833-736CED6008C8}" type="slidenum">
              <a:rPr lang="en-US" smtClean="0"/>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1A15CE78-BEA3-4D07-922A-EDEBD18DEF2F}" type="datetimeFigureOut">
              <a:rPr lang="en-US" smtClean="0"/>
              <a:t>7/13/14</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609DDFB-661E-47AD-9833-736CED6008C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1A15CE78-BEA3-4D07-922A-EDEBD18DEF2F}" type="datetimeFigureOut">
              <a:rPr lang="en-US" smtClean="0"/>
              <a:t>7/13/14</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609DDFB-661E-47AD-9833-736CED6008C8}"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pPr lvl="0"/>
            <a:r>
              <a:rPr lang="en-US" noProof="0" smtClean="0"/>
              <a:t>Click icon to add table</a:t>
            </a:r>
            <a:endParaRPr lang="en-US" noProof="0" dirty="0"/>
          </a:p>
        </p:txBody>
      </p:sp>
      <p:sp>
        <p:nvSpPr>
          <p:cNvPr id="4" name="Date Placeholder 3"/>
          <p:cNvSpPr>
            <a:spLocks noGrp="1"/>
          </p:cNvSpPr>
          <p:nvPr>
            <p:ph type="dt" sz="half" idx="10"/>
          </p:nvPr>
        </p:nvSpPr>
        <p:spPr/>
        <p:txBody>
          <a:bodyPr/>
          <a:lstStyle>
            <a:lvl1pPr>
              <a:defRPr/>
            </a:lvl1pPr>
          </a:lstStyle>
          <a:p>
            <a:fld id="{1A15CE78-BEA3-4D07-922A-EDEBD18DEF2F}" type="datetimeFigureOut">
              <a:rPr lang="en-US" smtClean="0"/>
              <a:t>7/13/14</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609DDFB-661E-47AD-9833-736CED6008C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fld id="{1A15CE78-BEA3-4D07-922A-EDEBD18DEF2F}" type="datetimeFigureOut">
              <a:rPr lang="en-US" smtClean="0"/>
              <a:t>7/13/14</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609DDFB-661E-47AD-9833-736CED6008C8}" type="slidenum">
              <a:rPr lang="en-US" smtClean="0"/>
              <a:t>‹#›</a:t>
            </a:fld>
            <a:endParaRPr 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tmplLst>
          <p:tmpl lvl="1">
            <p:tnLst>
              <p:par>
                <p:cTn xmlns:p14="http://schemas.microsoft.com/office/powerpoint/2010/main" presetID="10"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 lvl="2">
            <p:tnLst>
              <p:par>
                <p:cTn xmlns:p14="http://schemas.microsoft.com/office/powerpoint/2010/main" presetID="10"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 lvl="3">
            <p:tnLst>
              <p:par>
                <p:cTn xmlns:p14="http://schemas.microsoft.com/office/powerpoint/2010/main" presetID="10"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 lvl="4">
            <p:tnLst>
              <p:par>
                <p:cTn xmlns:p14="http://schemas.microsoft.com/office/powerpoint/2010/main" presetID="10"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 lvl="5">
            <p:tnLst>
              <p:par>
                <p:cTn xmlns:p14="http://schemas.microsoft.com/office/powerpoint/2010/main" presetID="10"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Lst>
      </p:bldP>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1A15CE78-BEA3-4D07-922A-EDEBD18DEF2F}" type="datetimeFigureOut">
              <a:rPr lang="en-US" smtClean="0"/>
              <a:t>7/13/14</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609DDFB-661E-47AD-9833-736CED6008C8}"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fld id="{1A15CE78-BEA3-4D07-922A-EDEBD18DEF2F}" type="datetimeFigureOut">
              <a:rPr lang="en-US" smtClean="0"/>
              <a:t>7/13/14</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B609DDFB-661E-47AD-9833-736CED6008C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fld id="{1A15CE78-BEA3-4D07-922A-EDEBD18DEF2F}" type="datetimeFigureOut">
              <a:rPr lang="en-US" smtClean="0"/>
              <a:t>7/13/14</a:t>
            </a:fld>
            <a:endParaRPr lang="en-US"/>
          </a:p>
        </p:txBody>
      </p:sp>
      <p:sp>
        <p:nvSpPr>
          <p:cNvPr id="8" name="Footer Placeholder 4"/>
          <p:cNvSpPr>
            <a:spLocks noGrp="1"/>
          </p:cNvSpPr>
          <p:nvPr>
            <p:ph type="ftr" sz="quarter" idx="11"/>
          </p:nvPr>
        </p:nvSpPr>
        <p:spPr/>
        <p:txBody>
          <a:bodyPr/>
          <a:lstStyle>
            <a:lvl1pPr>
              <a:defRPr/>
            </a:lvl1pPr>
          </a:lstStyle>
          <a:p>
            <a:endParaRPr lang="en-US"/>
          </a:p>
        </p:txBody>
      </p:sp>
      <p:sp>
        <p:nvSpPr>
          <p:cNvPr id="9" name="Slide Number Placeholder 5"/>
          <p:cNvSpPr>
            <a:spLocks noGrp="1"/>
          </p:cNvSpPr>
          <p:nvPr>
            <p:ph type="sldNum" sz="quarter" idx="12"/>
          </p:nvPr>
        </p:nvSpPr>
        <p:spPr/>
        <p:txBody>
          <a:bodyPr/>
          <a:lstStyle>
            <a:lvl1pPr>
              <a:defRPr/>
            </a:lvl1pPr>
          </a:lstStyle>
          <a:p>
            <a:fld id="{B609DDFB-661E-47AD-9833-736CED6008C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fld id="{1A15CE78-BEA3-4D07-922A-EDEBD18DEF2F}" type="datetimeFigureOut">
              <a:rPr lang="en-US" smtClean="0"/>
              <a:t>7/13/14</a:t>
            </a:fld>
            <a:endParaRPr lang="en-US"/>
          </a:p>
        </p:txBody>
      </p:sp>
      <p:sp>
        <p:nvSpPr>
          <p:cNvPr id="4" name="Footer Placeholder 4"/>
          <p:cNvSpPr>
            <a:spLocks noGrp="1"/>
          </p:cNvSpPr>
          <p:nvPr>
            <p:ph type="ftr" sz="quarter" idx="11"/>
          </p:nvPr>
        </p:nvSpPr>
        <p:spPr/>
        <p:txBody>
          <a:bodyPr/>
          <a:lstStyle>
            <a:lvl1pPr>
              <a:defRPr/>
            </a:lvl1pPr>
          </a:lstStyle>
          <a:p>
            <a:endParaRPr lang="en-US"/>
          </a:p>
        </p:txBody>
      </p:sp>
      <p:sp>
        <p:nvSpPr>
          <p:cNvPr id="5" name="Slide Number Placeholder 5"/>
          <p:cNvSpPr>
            <a:spLocks noGrp="1"/>
          </p:cNvSpPr>
          <p:nvPr>
            <p:ph type="sldNum" sz="quarter" idx="12"/>
          </p:nvPr>
        </p:nvSpPr>
        <p:spPr/>
        <p:txBody>
          <a:bodyPr/>
          <a:lstStyle>
            <a:lvl1pPr>
              <a:defRPr/>
            </a:lvl1pPr>
          </a:lstStyle>
          <a:p>
            <a:fld id="{B609DDFB-661E-47AD-9833-736CED6008C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1A15CE78-BEA3-4D07-922A-EDEBD18DEF2F}" type="datetimeFigureOut">
              <a:rPr lang="en-US" smtClean="0"/>
              <a:t>7/13/14</a:t>
            </a:fld>
            <a:endParaRPr lang="en-US"/>
          </a:p>
        </p:txBody>
      </p:sp>
      <p:sp>
        <p:nvSpPr>
          <p:cNvPr id="3" name="Footer Placeholder 4"/>
          <p:cNvSpPr>
            <a:spLocks noGrp="1"/>
          </p:cNvSpPr>
          <p:nvPr>
            <p:ph type="ftr" sz="quarter" idx="11"/>
          </p:nvPr>
        </p:nvSpPr>
        <p:spPr/>
        <p:txBody>
          <a:bodyPr/>
          <a:lstStyle>
            <a:lvl1pPr>
              <a:defRPr/>
            </a:lvl1pPr>
          </a:lstStyle>
          <a:p>
            <a:endParaRPr lang="en-US"/>
          </a:p>
        </p:txBody>
      </p:sp>
      <p:sp>
        <p:nvSpPr>
          <p:cNvPr id="4" name="Slide Number Placeholder 5"/>
          <p:cNvSpPr>
            <a:spLocks noGrp="1"/>
          </p:cNvSpPr>
          <p:nvPr>
            <p:ph type="sldNum" sz="quarter" idx="12"/>
          </p:nvPr>
        </p:nvSpPr>
        <p:spPr/>
        <p:txBody>
          <a:bodyPr/>
          <a:lstStyle>
            <a:lvl1pPr>
              <a:defRPr/>
            </a:lvl1pPr>
          </a:lstStyle>
          <a:p>
            <a:fld id="{B609DDFB-661E-47AD-9833-736CED6008C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1A15CE78-BEA3-4D07-922A-EDEBD18DEF2F}" type="datetimeFigureOut">
              <a:rPr lang="en-US" smtClean="0"/>
              <a:t>7/13/14</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B609DDFB-661E-47AD-9833-736CED6008C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1A15CE78-BEA3-4D07-922A-EDEBD18DEF2F}" type="datetimeFigureOut">
              <a:rPr lang="en-US" smtClean="0"/>
              <a:t>7/13/14</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B609DDFB-661E-47AD-9833-736CED6008C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5"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fld id="{1A15CE78-BEA3-4D07-922A-EDEBD18DEF2F}" type="datetimeFigureOut">
              <a:rPr lang="en-US" smtClean="0"/>
              <a:t>7/13/14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fld id="{B609DDFB-661E-47AD-9833-736CED6008C8}" type="slidenum">
              <a:rPr lang="en-US" smtClean="0"/>
              <a:t>‹#›</a:t>
            </a:fld>
            <a:endParaRPr lang="en-US"/>
          </a:p>
        </p:txBody>
      </p:sp>
      <p:pic>
        <p:nvPicPr>
          <p:cNvPr id="1031" name="Picture 9"/>
          <p:cNvPicPr>
            <a:picLocks noChangeAspect="1"/>
          </p:cNvPicPr>
          <p:nvPr/>
        </p:nvPicPr>
        <p:blipFill>
          <a:blip r:embed="rId14"/>
          <a:srcRect/>
          <a:stretch>
            <a:fillRect/>
          </a:stretch>
        </p:blipFill>
        <p:spPr bwMode="auto">
          <a:xfrm>
            <a:off x="6800850" y="-6350"/>
            <a:ext cx="2343150" cy="3124200"/>
          </a:xfrm>
          <a:prstGeom prst="rect">
            <a:avLst/>
          </a:prstGeom>
          <a:noFill/>
          <a:ln w="9525">
            <a:noFill/>
            <a:miter lim="800000"/>
            <a:headEnd/>
            <a:tailEnd/>
          </a:ln>
        </p:spPr>
      </p:pic>
      <p:pic>
        <p:nvPicPr>
          <p:cNvPr id="1032" name="Picture 10"/>
          <p:cNvPicPr>
            <a:picLocks noChangeAspect="1"/>
          </p:cNvPicPr>
          <p:nvPr/>
        </p:nvPicPr>
        <p:blipFill>
          <a:blip r:embed="rId15"/>
          <a:srcRect/>
          <a:stretch>
            <a:fillRect/>
          </a:stretch>
        </p:blipFill>
        <p:spPr bwMode="auto">
          <a:xfrm>
            <a:off x="2667000" y="1555750"/>
            <a:ext cx="3381375" cy="41338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iming>
    <p:tnLst>
      <p:par>
        <p:cTn xmlns:p14="http://schemas.microsoft.com/office/powerpoint/2010/main" id="1" dur="indefinite" restart="never" nodeType="tmRoot"/>
      </p:par>
    </p:tnLst>
  </p:timing>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unamsanctamcatholicam.com" TargetMode="External"/><Relationship Id="rId3" Type="http://schemas.openxmlformats.org/officeDocument/2006/relationships/hyperlink" Target="http://tyjackson.wix.com/catholic"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209800"/>
            <a:ext cx="8077200" cy="1470025"/>
          </a:xfrm>
        </p:spPr>
        <p:txBody>
          <a:bodyPr/>
          <a:lstStyle/>
          <a:p>
            <a:r>
              <a:rPr lang="en-US" sz="6000" b="1" dirty="0"/>
              <a:t>Baptism &amp; </a:t>
            </a:r>
            <a:r>
              <a:rPr lang="en-US" sz="6000" b="1" dirty="0" smtClean="0"/>
              <a:t>Confirmation</a:t>
            </a:r>
            <a:endParaRPr lang="en-US" sz="6000" b="1" dirty="0"/>
          </a:p>
        </p:txBody>
      </p:sp>
      <p:sp>
        <p:nvSpPr>
          <p:cNvPr id="3" name="Subtitle 2"/>
          <p:cNvSpPr>
            <a:spLocks noGrp="1"/>
          </p:cNvSpPr>
          <p:nvPr>
            <p:ph type="subTitle" idx="1"/>
          </p:nvPr>
        </p:nvSpPr>
        <p:spPr/>
        <p:txBody>
          <a:bodyPr>
            <a:normAutofit fontScale="92500" lnSpcReduction="20000"/>
          </a:bodyPr>
          <a:lstStyle/>
          <a:p>
            <a:pPr hangingPunct="0"/>
            <a:r>
              <a:rPr lang="en-US" dirty="0">
                <a:solidFill>
                  <a:schemeClr val="tx1"/>
                </a:solidFill>
              </a:rPr>
              <a:t>"Truly, truly, I say to you, unless one is born of water and the Spirit, he cannot enter the kingdom of God."</a:t>
            </a:r>
          </a:p>
          <a:p>
            <a:r>
              <a:rPr lang="en-US" dirty="0">
                <a:solidFill>
                  <a:schemeClr val="tx1"/>
                </a:solidFill>
              </a:rPr>
              <a:t> </a:t>
            </a:r>
            <a:r>
              <a:rPr lang="en-US" dirty="0" smtClean="0">
                <a:solidFill>
                  <a:schemeClr val="tx1"/>
                </a:solidFill>
              </a:rPr>
              <a:t>-</a:t>
            </a:r>
            <a:r>
              <a:rPr lang="en-US" dirty="0">
                <a:solidFill>
                  <a:schemeClr val="tx1"/>
                </a:solidFill>
              </a:rPr>
              <a:t>John </a:t>
            </a:r>
            <a:r>
              <a:rPr lang="en-US" dirty="0" smtClean="0">
                <a:solidFill>
                  <a:schemeClr val="tx1"/>
                </a:solidFill>
              </a:rPr>
              <a:t>3:5</a:t>
            </a:r>
            <a:endParaRPr lang="en-US" dirty="0">
              <a:solidFill>
                <a:schemeClr val="tx1"/>
              </a:solidFill>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Necessity of </a:t>
            </a:r>
            <a:r>
              <a:rPr lang="en-US" dirty="0" smtClean="0"/>
              <a:t>Baptism</a:t>
            </a:r>
            <a:endParaRPr lang="en-US" dirty="0"/>
          </a:p>
        </p:txBody>
      </p:sp>
      <p:sp>
        <p:nvSpPr>
          <p:cNvPr id="3" name="Content Placeholder 2"/>
          <p:cNvSpPr>
            <a:spLocks noGrp="1"/>
          </p:cNvSpPr>
          <p:nvPr>
            <p:ph idx="1"/>
          </p:nvPr>
        </p:nvSpPr>
        <p:spPr/>
        <p:txBody>
          <a:bodyPr>
            <a:normAutofit fontScale="92500" lnSpcReduction="20000"/>
          </a:bodyPr>
          <a:lstStyle/>
          <a:p>
            <a:pPr hangingPunct="0">
              <a:lnSpc>
                <a:spcPct val="110000"/>
              </a:lnSpc>
            </a:pPr>
            <a:r>
              <a:rPr lang="en-US" b="1" dirty="0"/>
              <a:t>CCC 1257</a:t>
            </a:r>
            <a:r>
              <a:rPr lang="en-US" dirty="0"/>
              <a:t>: “The Lord Himself affirms that baptism is necessary for salvation. He also</a:t>
            </a:r>
            <a:r>
              <a:rPr lang="en-US" b="1" dirty="0"/>
              <a:t> </a:t>
            </a:r>
            <a:r>
              <a:rPr lang="en-US" dirty="0"/>
              <a:t>commands His disciples to proclaim the Gospel to all nations and to baptize them…The Church does not know of any means other than Baptism that assures entry into eternal beatitude…”</a:t>
            </a:r>
          </a:p>
          <a:p>
            <a:pPr>
              <a:lnSpc>
                <a:spcPct val="110000"/>
              </a:lnSpc>
              <a:buNone/>
            </a:pPr>
            <a:endParaRPr lang="en-US" dirty="0"/>
          </a:p>
          <a:p>
            <a:pPr>
              <a:lnSpc>
                <a:spcPct val="110000"/>
              </a:lnSpc>
            </a:pPr>
            <a:r>
              <a:rPr lang="en-US" dirty="0"/>
              <a:t>The necessity of water baptism applies to </a:t>
            </a:r>
            <a:endParaRPr lang="en-US" dirty="0" smtClean="0"/>
          </a:p>
          <a:p>
            <a:pPr lvl="1">
              <a:lnSpc>
                <a:spcPct val="110000"/>
              </a:lnSpc>
            </a:pPr>
            <a:r>
              <a:rPr lang="en-US" dirty="0" smtClean="0"/>
              <a:t>those </a:t>
            </a:r>
            <a:r>
              <a:rPr lang="en-US" dirty="0"/>
              <a:t>to whom the Gospel has been </a:t>
            </a:r>
            <a:r>
              <a:rPr lang="en-US" dirty="0" smtClean="0"/>
              <a:t>proclaimed </a:t>
            </a:r>
          </a:p>
          <a:p>
            <a:pPr lvl="1">
              <a:lnSpc>
                <a:spcPct val="110000"/>
              </a:lnSpc>
            </a:pPr>
            <a:r>
              <a:rPr lang="en-US" dirty="0" smtClean="0"/>
              <a:t>those </a:t>
            </a:r>
            <a:r>
              <a:rPr lang="en-US" dirty="0"/>
              <a:t>who have the possibility of asking for it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Necessity of Baptism</a:t>
            </a:r>
          </a:p>
        </p:txBody>
      </p:sp>
      <p:sp>
        <p:nvSpPr>
          <p:cNvPr id="3" name="Content Placeholder 2"/>
          <p:cNvSpPr>
            <a:spLocks noGrp="1"/>
          </p:cNvSpPr>
          <p:nvPr>
            <p:ph idx="1"/>
          </p:nvPr>
        </p:nvSpPr>
        <p:spPr>
          <a:xfrm>
            <a:off x="457200" y="1600200"/>
            <a:ext cx="8229600" cy="4800600"/>
          </a:xfrm>
        </p:spPr>
        <p:txBody>
          <a:bodyPr>
            <a:normAutofit fontScale="62500" lnSpcReduction="20000"/>
          </a:bodyPr>
          <a:lstStyle/>
          <a:p>
            <a:pPr hangingPunct="0">
              <a:lnSpc>
                <a:spcPct val="120000"/>
              </a:lnSpc>
            </a:pPr>
            <a:r>
              <a:rPr lang="en-US" dirty="0"/>
              <a:t>T</a:t>
            </a:r>
            <a:r>
              <a:rPr lang="en-US" dirty="0" smtClean="0"/>
              <a:t>he </a:t>
            </a:r>
            <a:r>
              <a:rPr lang="en-US" dirty="0"/>
              <a:t>Church knows of only two other means, both extensions of baptism, wherein people can receive the grace of </a:t>
            </a:r>
            <a:r>
              <a:rPr lang="en-US" dirty="0" smtClean="0"/>
              <a:t>justification</a:t>
            </a:r>
          </a:p>
          <a:p>
            <a:pPr lvl="1" hangingPunct="0">
              <a:lnSpc>
                <a:spcPct val="120000"/>
              </a:lnSpc>
            </a:pPr>
            <a:r>
              <a:rPr lang="en-US" b="1" dirty="0" smtClean="0"/>
              <a:t>Baptism </a:t>
            </a:r>
            <a:r>
              <a:rPr lang="en-US" b="1" dirty="0"/>
              <a:t>of Blood</a:t>
            </a:r>
            <a:r>
              <a:rPr lang="en-US" dirty="0"/>
              <a:t>: The Church has always held the firm conviction that those who suffer</a:t>
            </a:r>
            <a:r>
              <a:rPr lang="en-US" b="1" dirty="0"/>
              <a:t> </a:t>
            </a:r>
            <a:r>
              <a:rPr lang="en-US" dirty="0"/>
              <a:t>death for the sake of the faith without having received baptism are baptized by their death for and with Christ. </a:t>
            </a:r>
            <a:endParaRPr lang="en-US" dirty="0" smtClean="0"/>
          </a:p>
          <a:p>
            <a:pPr lvl="1" hangingPunct="0">
              <a:lnSpc>
                <a:spcPct val="120000"/>
              </a:lnSpc>
            </a:pPr>
            <a:r>
              <a:rPr lang="en-US" dirty="0" smtClean="0"/>
              <a:t>This </a:t>
            </a:r>
            <a:r>
              <a:rPr lang="en-US" dirty="0"/>
              <a:t>teaching comes from Christ, who said, “Everyone therefore who confesses Me before men, I will also confess Him before My Father who is in heaven” (Matt. 10:32</a:t>
            </a:r>
            <a:r>
              <a:rPr lang="en-US" dirty="0" smtClean="0"/>
              <a:t>).</a:t>
            </a:r>
          </a:p>
          <a:p>
            <a:pPr lvl="1" hangingPunct="0">
              <a:lnSpc>
                <a:spcPct val="120000"/>
              </a:lnSpc>
              <a:buNone/>
            </a:pPr>
            <a:endParaRPr lang="en-US" b="1" dirty="0"/>
          </a:p>
          <a:p>
            <a:pPr lvl="1" hangingPunct="0">
              <a:lnSpc>
                <a:spcPct val="120000"/>
              </a:lnSpc>
            </a:pPr>
            <a:r>
              <a:rPr lang="en-US" b="1" dirty="0" smtClean="0"/>
              <a:t>Baptism </a:t>
            </a:r>
            <a:r>
              <a:rPr lang="en-US" b="1" dirty="0"/>
              <a:t>of Desire</a:t>
            </a:r>
            <a:r>
              <a:rPr lang="en-US" dirty="0"/>
              <a:t>: For catechumens who die before their baptism, their explicit desire to</a:t>
            </a:r>
            <a:r>
              <a:rPr lang="en-US" b="1" dirty="0"/>
              <a:t> </a:t>
            </a:r>
            <a:r>
              <a:rPr lang="en-US" dirty="0"/>
              <a:t>receive it, together with their repentance for their sins, and charity, assures them the salvation that they were not able to receive through the sacrament. </a:t>
            </a:r>
            <a:endParaRPr lang="en-US" dirty="0" smtClean="0"/>
          </a:p>
          <a:p>
            <a:pPr lvl="2" hangingPunct="0">
              <a:lnSpc>
                <a:spcPct val="120000"/>
              </a:lnSpc>
            </a:pPr>
            <a:r>
              <a:rPr lang="en-US" dirty="0" smtClean="0"/>
              <a:t>This </a:t>
            </a:r>
            <a:r>
              <a:rPr lang="en-US" dirty="0"/>
              <a:t>is based in the power of love. According to Scripture, perfect love possesses justifying power: “Many sins are forgiven her because she has loved much” (Luke 7:47), “He that loves Me </a:t>
            </a:r>
            <a:r>
              <a:rPr lang="en-US" dirty="0" smtClean="0"/>
              <a:t>shall be </a:t>
            </a:r>
            <a:r>
              <a:rPr lang="en-US" dirty="0"/>
              <a:t>loved by My Father” (John 14:21</a:t>
            </a:r>
            <a:r>
              <a:rPr lang="en-US" dirty="0" smtClean="0"/>
              <a:t>)</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Who can baptize</a:t>
            </a:r>
            <a:r>
              <a:rPr lang="en-US" dirty="0" smtClean="0"/>
              <a:t>?</a:t>
            </a:r>
            <a:endParaRPr lang="en-US" dirty="0"/>
          </a:p>
        </p:txBody>
      </p:sp>
      <p:sp>
        <p:nvSpPr>
          <p:cNvPr id="3" name="Content Placeholder 2"/>
          <p:cNvSpPr>
            <a:spLocks noGrp="1"/>
          </p:cNvSpPr>
          <p:nvPr>
            <p:ph idx="1"/>
          </p:nvPr>
        </p:nvSpPr>
        <p:spPr/>
        <p:txBody>
          <a:bodyPr>
            <a:normAutofit fontScale="85000" lnSpcReduction="10000"/>
          </a:bodyPr>
          <a:lstStyle/>
          <a:p>
            <a:r>
              <a:rPr lang="en-US" dirty="0"/>
              <a:t>The ordinary minister of baptism is a bishop, priest or deacon, although in case of necessity, any person can </a:t>
            </a:r>
            <a:r>
              <a:rPr lang="en-US" dirty="0" smtClean="0"/>
              <a:t>baptize. </a:t>
            </a:r>
          </a:p>
          <a:p>
            <a:pPr marL="0" indent="0">
              <a:buNone/>
            </a:pPr>
            <a:endParaRPr lang="en-US" dirty="0" smtClean="0"/>
          </a:p>
          <a:p>
            <a:r>
              <a:rPr lang="en-US" dirty="0" smtClean="0"/>
              <a:t>Even </a:t>
            </a:r>
            <a:r>
              <a:rPr lang="en-US" dirty="0"/>
              <a:t>a </a:t>
            </a:r>
            <a:r>
              <a:rPr lang="en-US" dirty="0" smtClean="0"/>
              <a:t>non-believer </a:t>
            </a:r>
            <a:r>
              <a:rPr lang="en-US" dirty="0"/>
              <a:t>or a heretic can baptize, provided he adheres to the form of the Church, and has the intention of doing what the Church does</a:t>
            </a:r>
            <a:r>
              <a:rPr lang="en-US" dirty="0" smtClean="0"/>
              <a:t>.</a:t>
            </a:r>
          </a:p>
          <a:p>
            <a:pPr marL="0" indent="0">
              <a:buNone/>
            </a:pPr>
            <a:endParaRPr lang="en-US" dirty="0" smtClean="0"/>
          </a:p>
          <a:p>
            <a:r>
              <a:rPr lang="en-US" dirty="0" smtClean="0"/>
              <a:t>The </a:t>
            </a:r>
            <a:r>
              <a:rPr lang="en-US" dirty="0"/>
              <a:t>reason for this wide application of baptism is God’s will to save all men and the necessity of Baptism for salvation.</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Baptism of Infants</a:t>
            </a:r>
            <a:endParaRPr lang="en-US" dirty="0"/>
          </a:p>
        </p:txBody>
      </p:sp>
      <p:sp>
        <p:nvSpPr>
          <p:cNvPr id="3" name="Content Placeholder 2"/>
          <p:cNvSpPr>
            <a:spLocks noGrp="1"/>
          </p:cNvSpPr>
          <p:nvPr>
            <p:ph idx="1"/>
          </p:nvPr>
        </p:nvSpPr>
        <p:spPr/>
        <p:txBody>
          <a:bodyPr>
            <a:normAutofit fontScale="70000" lnSpcReduction="20000"/>
          </a:bodyPr>
          <a:lstStyle/>
          <a:p>
            <a:pPr hangingPunct="0"/>
            <a:r>
              <a:rPr lang="en-US" dirty="0" smtClean="0"/>
              <a:t>Baptism </a:t>
            </a:r>
            <a:r>
              <a:rPr lang="en-US" dirty="0"/>
              <a:t>confers grace </a:t>
            </a:r>
            <a:r>
              <a:rPr lang="en-US" i="1" dirty="0"/>
              <a:t>ex </a:t>
            </a:r>
            <a:r>
              <a:rPr lang="en-US" i="1" dirty="0" err="1"/>
              <a:t>opere</a:t>
            </a:r>
            <a:r>
              <a:rPr lang="en-US" i="1" dirty="0"/>
              <a:t> </a:t>
            </a:r>
            <a:r>
              <a:rPr lang="en-US" i="1" dirty="0" err="1"/>
              <a:t>operato</a:t>
            </a:r>
            <a:r>
              <a:rPr lang="en-US" dirty="0"/>
              <a:t>, that is, objectively and without regard to the recipient. </a:t>
            </a:r>
            <a:endParaRPr lang="en-US" dirty="0" smtClean="0"/>
          </a:p>
          <a:p>
            <a:pPr lvl="1" hangingPunct="0"/>
            <a:r>
              <a:rPr lang="en-US" dirty="0" smtClean="0"/>
              <a:t>Unless </a:t>
            </a:r>
            <a:r>
              <a:rPr lang="en-US" dirty="0"/>
              <a:t>they actively will to nullify the sacrament, the recipient receives its graces. Since a child cannot do this, they receive the fruits of the sacrament</a:t>
            </a:r>
            <a:r>
              <a:rPr lang="en-US" dirty="0" smtClean="0"/>
              <a:t>.</a:t>
            </a:r>
          </a:p>
          <a:p>
            <a:pPr lvl="1" hangingPunct="0"/>
            <a:r>
              <a:rPr lang="en-US" dirty="0" smtClean="0"/>
              <a:t>Pope </a:t>
            </a:r>
            <a:r>
              <a:rPr lang="en-US" dirty="0"/>
              <a:t>Innocent III said, “Original sin, which is contracted without consent, is by the power of the Sacrament, remitted without consent.</a:t>
            </a:r>
            <a:r>
              <a:rPr lang="en-US" dirty="0" smtClean="0"/>
              <a:t>”</a:t>
            </a:r>
          </a:p>
          <a:p>
            <a:pPr marL="0" indent="0">
              <a:buNone/>
            </a:pPr>
            <a:endParaRPr lang="en-US" dirty="0" smtClean="0"/>
          </a:p>
          <a:p>
            <a:pPr lvl="0" hangingPunct="0"/>
            <a:r>
              <a:rPr lang="en-US" dirty="0" smtClean="0"/>
              <a:t>St</a:t>
            </a:r>
            <a:r>
              <a:rPr lang="en-US" dirty="0"/>
              <a:t>. Paul notes that baptism has replaced circumcision (Col. 2:11–12). In that passage, he refers to baptism as "the circumcision of Christ" and "the circumcision made without hands</a:t>
            </a:r>
            <a:r>
              <a:rPr lang="en-US" dirty="0" smtClean="0"/>
              <a:t>."</a:t>
            </a:r>
            <a:endParaRPr lang="en-US" dirty="0"/>
          </a:p>
          <a:p>
            <a:pPr>
              <a:buNone/>
            </a:pPr>
            <a:endParaRPr lang="en-US" dirty="0"/>
          </a:p>
          <a:p>
            <a:pPr lvl="0" hangingPunct="0"/>
            <a:r>
              <a:rPr lang="en-US" dirty="0"/>
              <a:t>The New Testament gives several instances of entire families being baptized without omitting the children (Acts 16:15, 33; 1 Cor. 1:16). </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Church Fathers on Infant Baptism</a:t>
            </a:r>
            <a:endParaRPr lang="en-US" dirty="0"/>
          </a:p>
        </p:txBody>
      </p:sp>
      <p:sp>
        <p:nvSpPr>
          <p:cNvPr id="3" name="Content Placeholder 2"/>
          <p:cNvSpPr>
            <a:spLocks noGrp="1"/>
          </p:cNvSpPr>
          <p:nvPr>
            <p:ph idx="1"/>
          </p:nvPr>
        </p:nvSpPr>
        <p:spPr/>
        <p:txBody>
          <a:bodyPr>
            <a:normAutofit fontScale="55000" lnSpcReduction="20000"/>
          </a:bodyPr>
          <a:lstStyle/>
          <a:p>
            <a:pPr lvl="0">
              <a:lnSpc>
                <a:spcPct val="120000"/>
              </a:lnSpc>
            </a:pPr>
            <a:r>
              <a:rPr lang="en-US" dirty="0" smtClean="0"/>
              <a:t>"</a:t>
            </a:r>
            <a:r>
              <a:rPr lang="en-US" dirty="0"/>
              <a:t>Baptize first the children, and if they can speak for themselves let them do so. Otherwise, let their parents or other relatives speak for them" (St. </a:t>
            </a:r>
            <a:r>
              <a:rPr lang="en-US" dirty="0" err="1"/>
              <a:t>Hippolytus</a:t>
            </a:r>
            <a:r>
              <a:rPr lang="en-US" dirty="0"/>
              <a:t>, </a:t>
            </a:r>
            <a:r>
              <a:rPr lang="en-US" i="1" dirty="0"/>
              <a:t>The</a:t>
            </a:r>
            <a:r>
              <a:rPr lang="en-US" dirty="0"/>
              <a:t> </a:t>
            </a:r>
            <a:r>
              <a:rPr lang="en-US" i="1" dirty="0"/>
              <a:t>Apostolic Tradition </a:t>
            </a:r>
            <a:r>
              <a:rPr lang="en-US" dirty="0"/>
              <a:t>21:16 [A.D. 215</a:t>
            </a:r>
            <a:r>
              <a:rPr lang="en-US" dirty="0" smtClean="0"/>
              <a:t>]).</a:t>
            </a:r>
          </a:p>
          <a:p>
            <a:pPr marL="0" lvl="0" indent="0">
              <a:lnSpc>
                <a:spcPct val="120000"/>
              </a:lnSpc>
              <a:buNone/>
            </a:pPr>
            <a:endParaRPr lang="en-US" dirty="0" smtClean="0"/>
          </a:p>
          <a:p>
            <a:pPr lvl="0">
              <a:lnSpc>
                <a:spcPct val="120000"/>
              </a:lnSpc>
            </a:pPr>
            <a:r>
              <a:rPr lang="en-US" dirty="0" smtClean="0"/>
              <a:t>"</a:t>
            </a:r>
            <a:r>
              <a:rPr lang="en-US" dirty="0"/>
              <a:t>Do you have an infant child? Allow sin no</a:t>
            </a:r>
            <a:r>
              <a:rPr lang="en-US" i="1" dirty="0"/>
              <a:t> </a:t>
            </a:r>
            <a:r>
              <a:rPr lang="en-US" dirty="0"/>
              <a:t>opportunity; rather, let the infant be sanctified from childhood. From his most tender age let him be consecrated by the Spirit. Do you fear the seal [of baptism] because of the weakness of nature? Oh, what a pusillanimous mother and of how little faith!" (St. Gregory </a:t>
            </a:r>
            <a:r>
              <a:rPr lang="en-US" dirty="0" err="1"/>
              <a:t>Nazianzen</a:t>
            </a:r>
            <a:r>
              <a:rPr lang="en-US" dirty="0"/>
              <a:t>, </a:t>
            </a:r>
            <a:r>
              <a:rPr lang="en-US" i="1" dirty="0"/>
              <a:t>Oration on Holy Baptism</a:t>
            </a:r>
            <a:r>
              <a:rPr lang="en-US" dirty="0"/>
              <a:t> 40:7 [A.D. 388</a:t>
            </a:r>
            <a:r>
              <a:rPr lang="en-US" dirty="0" smtClean="0"/>
              <a:t>]).</a:t>
            </a:r>
          </a:p>
          <a:p>
            <a:pPr marL="0" lvl="0" indent="0">
              <a:lnSpc>
                <a:spcPct val="120000"/>
              </a:lnSpc>
              <a:buNone/>
            </a:pPr>
            <a:endParaRPr lang="en-US" dirty="0" smtClean="0"/>
          </a:p>
          <a:p>
            <a:pPr lvl="0">
              <a:lnSpc>
                <a:spcPct val="120000"/>
              </a:lnSpc>
            </a:pPr>
            <a:r>
              <a:rPr lang="en-US" dirty="0" smtClean="0"/>
              <a:t>"</a:t>
            </a:r>
            <a:r>
              <a:rPr lang="en-US" dirty="0"/>
              <a:t>The custom of Mother Church in baptizing infants is certainly not to be scorned, nor is it to be regarded in any way as superfluous, nor is it to be believed that its tradition is anything except apostolic" (St. Augustine, </a:t>
            </a:r>
            <a:r>
              <a:rPr lang="en-US" i="1" dirty="0"/>
              <a:t>The Literal Interpretation of Genesis</a:t>
            </a:r>
            <a:r>
              <a:rPr lang="en-US" dirty="0"/>
              <a:t> 10:23:39 [A.D. 408]). </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Sacrament of Confirmation</a:t>
            </a:r>
          </a:p>
        </p:txBody>
      </p:sp>
      <p:sp>
        <p:nvSpPr>
          <p:cNvPr id="3" name="Content Placeholder 2"/>
          <p:cNvSpPr>
            <a:spLocks noGrp="1"/>
          </p:cNvSpPr>
          <p:nvPr>
            <p:ph idx="1"/>
          </p:nvPr>
        </p:nvSpPr>
        <p:spPr/>
        <p:txBody>
          <a:bodyPr>
            <a:normAutofit fontScale="92500" lnSpcReduction="20000"/>
          </a:bodyPr>
          <a:lstStyle/>
          <a:p>
            <a:pPr hangingPunct="0">
              <a:lnSpc>
                <a:spcPct val="120000"/>
              </a:lnSpc>
            </a:pPr>
            <a:r>
              <a:rPr lang="en-US" dirty="0"/>
              <a:t>From that time on the apostles, in fulfillment of Christ’s will, imparted to the newly baptized by the laying on of hands the gift of the Spirit that completes the grace of Baptism. </a:t>
            </a:r>
            <a:r>
              <a:rPr lang="en-US" dirty="0" smtClean="0"/>
              <a:t>...</a:t>
            </a:r>
            <a:r>
              <a:rPr lang="en-US" dirty="0"/>
              <a:t> </a:t>
            </a:r>
            <a:r>
              <a:rPr lang="en-US" dirty="0" smtClean="0"/>
              <a:t> -</a:t>
            </a:r>
            <a:r>
              <a:rPr lang="en-US" dirty="0"/>
              <a:t>CCC </a:t>
            </a:r>
            <a:r>
              <a:rPr lang="en-US" dirty="0" smtClean="0"/>
              <a:t>1288</a:t>
            </a:r>
          </a:p>
          <a:p>
            <a:pPr marL="0" indent="0" hangingPunct="0">
              <a:lnSpc>
                <a:spcPct val="120000"/>
              </a:lnSpc>
              <a:buNone/>
            </a:pPr>
            <a:endParaRPr lang="en-US" dirty="0" smtClean="0"/>
          </a:p>
          <a:p>
            <a:pPr hangingPunct="0">
              <a:lnSpc>
                <a:spcPct val="120000"/>
              </a:lnSpc>
            </a:pPr>
            <a:r>
              <a:rPr lang="en-US" dirty="0" smtClean="0"/>
              <a:t>In </a:t>
            </a:r>
            <a:r>
              <a:rPr lang="en-US" dirty="0"/>
              <a:t>addition to the laying on of hands, sacred oil (chrism) was very early on added to the rite in order to better highlight the name “Christian,” which means “anointed.”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Effects of Confirmation</a:t>
            </a:r>
          </a:p>
        </p:txBody>
      </p:sp>
      <p:sp>
        <p:nvSpPr>
          <p:cNvPr id="3" name="Content Placeholder 2"/>
          <p:cNvSpPr>
            <a:spLocks noGrp="1"/>
          </p:cNvSpPr>
          <p:nvPr>
            <p:ph idx="1"/>
          </p:nvPr>
        </p:nvSpPr>
        <p:spPr>
          <a:xfrm>
            <a:off x="457200" y="1600200"/>
            <a:ext cx="8229600" cy="4876800"/>
          </a:xfrm>
        </p:spPr>
        <p:txBody>
          <a:bodyPr>
            <a:normAutofit fontScale="70000" lnSpcReduction="20000"/>
          </a:bodyPr>
          <a:lstStyle/>
          <a:p>
            <a:pPr hangingPunct="0">
              <a:lnSpc>
                <a:spcPct val="120000"/>
              </a:lnSpc>
            </a:pPr>
            <a:r>
              <a:rPr lang="en-US" dirty="0"/>
              <a:t>Confirmation grants to us an outpouring of the Holy Spirit in a special way. From this fact, Confirmation brings an increase and deepening of baptismal </a:t>
            </a:r>
            <a:r>
              <a:rPr lang="en-US" dirty="0" smtClean="0"/>
              <a:t>grace:</a:t>
            </a:r>
          </a:p>
          <a:p>
            <a:pPr lvl="1" hangingPunct="0">
              <a:lnSpc>
                <a:spcPct val="120000"/>
              </a:lnSpc>
            </a:pPr>
            <a:r>
              <a:rPr lang="en-US" dirty="0" smtClean="0"/>
              <a:t>It </a:t>
            </a:r>
            <a:r>
              <a:rPr lang="en-US" dirty="0"/>
              <a:t>roots us more deeply in the Divine </a:t>
            </a:r>
            <a:r>
              <a:rPr lang="en-US" dirty="0" err="1"/>
              <a:t>Sonship</a:t>
            </a:r>
            <a:r>
              <a:rPr lang="en-US" dirty="0"/>
              <a:t>. </a:t>
            </a:r>
            <a:endParaRPr lang="en-US" dirty="0" smtClean="0"/>
          </a:p>
          <a:p>
            <a:pPr lvl="1" hangingPunct="0">
              <a:lnSpc>
                <a:spcPct val="120000"/>
              </a:lnSpc>
            </a:pPr>
            <a:r>
              <a:rPr lang="en-US" dirty="0" smtClean="0"/>
              <a:t>It </a:t>
            </a:r>
            <a:r>
              <a:rPr lang="en-US" dirty="0"/>
              <a:t>unites us more firmly to Christ. </a:t>
            </a:r>
            <a:endParaRPr lang="en-US" dirty="0" smtClean="0"/>
          </a:p>
          <a:p>
            <a:pPr lvl="1" hangingPunct="0">
              <a:lnSpc>
                <a:spcPct val="120000"/>
              </a:lnSpc>
            </a:pPr>
            <a:r>
              <a:rPr lang="en-US" dirty="0" smtClean="0"/>
              <a:t>It </a:t>
            </a:r>
            <a:r>
              <a:rPr lang="en-US" dirty="0"/>
              <a:t>increases the gifts of the Holy Spirit in us. </a:t>
            </a:r>
            <a:endParaRPr lang="en-US" dirty="0" smtClean="0"/>
          </a:p>
          <a:p>
            <a:pPr lvl="1" hangingPunct="0">
              <a:lnSpc>
                <a:spcPct val="120000"/>
              </a:lnSpc>
            </a:pPr>
            <a:r>
              <a:rPr lang="en-US" dirty="0" smtClean="0"/>
              <a:t>It </a:t>
            </a:r>
            <a:r>
              <a:rPr lang="en-US" dirty="0"/>
              <a:t>renders our bond with the Church more perfect. </a:t>
            </a:r>
            <a:endParaRPr lang="en-US" dirty="0" smtClean="0"/>
          </a:p>
          <a:p>
            <a:pPr lvl="1" hangingPunct="0">
              <a:lnSpc>
                <a:spcPct val="120000"/>
              </a:lnSpc>
            </a:pPr>
            <a:r>
              <a:rPr lang="en-US" dirty="0" smtClean="0"/>
              <a:t>It </a:t>
            </a:r>
            <a:r>
              <a:rPr lang="en-US" dirty="0"/>
              <a:t>gives us a special strength of the Holy Spirit to spread and defend the Faith by word and action as true witnesses of Christ, to confess the name of Christ boldly, and never to be ashamed of the cross. </a:t>
            </a:r>
            <a:endParaRPr lang="en-US" dirty="0" smtClean="0"/>
          </a:p>
          <a:p>
            <a:pPr lvl="1" hangingPunct="0">
              <a:lnSpc>
                <a:spcPct val="120000"/>
              </a:lnSpc>
            </a:pPr>
            <a:r>
              <a:rPr lang="en-US" dirty="0" smtClean="0"/>
              <a:t>Like </a:t>
            </a:r>
            <a:r>
              <a:rPr lang="en-US" dirty="0"/>
              <a:t>Baptism, it confers an indelible spiritual mark, the “character,” or sign that a person is marked with the Holy Spirit by Jesus Christ. </a:t>
            </a:r>
            <a:endParaRPr lang="en-US" dirty="0" smtClean="0"/>
          </a:p>
          <a:p>
            <a:pPr lvl="1" hangingPunct="0">
              <a:lnSpc>
                <a:spcPct val="120000"/>
              </a:lnSpc>
            </a:pPr>
            <a:r>
              <a:rPr lang="en-US" dirty="0" smtClean="0"/>
              <a:t>It </a:t>
            </a:r>
            <a:r>
              <a:rPr lang="en-US" dirty="0"/>
              <a:t>perfects the common priesthood of the faithful</a:t>
            </a:r>
            <a:r>
              <a:rPr lang="en-US" dirty="0" smtClean="0"/>
              <a:t>.</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 Can Receive Confirmation?</a:t>
            </a:r>
          </a:p>
        </p:txBody>
      </p:sp>
      <p:sp>
        <p:nvSpPr>
          <p:cNvPr id="3" name="Content Placeholder 2"/>
          <p:cNvSpPr>
            <a:spLocks noGrp="1"/>
          </p:cNvSpPr>
          <p:nvPr>
            <p:ph idx="1"/>
          </p:nvPr>
        </p:nvSpPr>
        <p:spPr>
          <a:xfrm>
            <a:off x="457200" y="1600200"/>
            <a:ext cx="8229600" cy="4572000"/>
          </a:xfrm>
        </p:spPr>
        <p:txBody>
          <a:bodyPr>
            <a:normAutofit fontScale="77500" lnSpcReduction="20000"/>
          </a:bodyPr>
          <a:lstStyle/>
          <a:p>
            <a:pPr>
              <a:lnSpc>
                <a:spcPct val="120000"/>
              </a:lnSpc>
            </a:pPr>
            <a:r>
              <a:rPr lang="en-US" dirty="0"/>
              <a:t>Any baptized person who has not already been confirmed can receive Confirmation. </a:t>
            </a:r>
            <a:endParaRPr lang="en-US" dirty="0" smtClean="0"/>
          </a:p>
          <a:p>
            <a:pPr lvl="1">
              <a:lnSpc>
                <a:spcPct val="120000"/>
              </a:lnSpc>
            </a:pPr>
            <a:r>
              <a:rPr lang="en-US" dirty="0" smtClean="0"/>
              <a:t>Though </a:t>
            </a:r>
            <a:r>
              <a:rPr lang="en-US" dirty="0"/>
              <a:t>Baptism and Eucharist are still certainly valid without Confirmation, Christian initiation would remain incomplete. </a:t>
            </a:r>
            <a:endParaRPr lang="en-US" dirty="0" smtClean="0"/>
          </a:p>
          <a:p>
            <a:pPr marL="0" indent="0">
              <a:lnSpc>
                <a:spcPct val="120000"/>
              </a:lnSpc>
              <a:buNone/>
            </a:pPr>
            <a:endParaRPr lang="en-US" dirty="0" smtClean="0"/>
          </a:p>
          <a:p>
            <a:pPr>
              <a:lnSpc>
                <a:spcPct val="120000"/>
              </a:lnSpc>
            </a:pPr>
            <a:r>
              <a:rPr lang="en-US" dirty="0" smtClean="0"/>
              <a:t>One </a:t>
            </a:r>
            <a:r>
              <a:rPr lang="en-US" dirty="0"/>
              <a:t>must be in a state of grace to receive Confirmation and should have first made a sacramental confession. </a:t>
            </a:r>
            <a:endParaRPr lang="en-US" dirty="0" smtClean="0"/>
          </a:p>
          <a:p>
            <a:pPr lvl="1">
              <a:lnSpc>
                <a:spcPct val="120000"/>
              </a:lnSpc>
            </a:pPr>
            <a:r>
              <a:rPr lang="en-US" dirty="0" smtClean="0"/>
              <a:t>Intense </a:t>
            </a:r>
            <a:r>
              <a:rPr lang="en-US" dirty="0"/>
              <a:t>prayer should prepare one to receive the strength and graces of the Holy Spirit with docility and readiness to act.</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The Minister of the </a:t>
            </a:r>
            <a:r>
              <a:rPr lang="en-US" dirty="0" smtClean="0"/>
              <a:t>Sacrament</a:t>
            </a:r>
            <a:endParaRPr lang="en-US" dirty="0"/>
          </a:p>
        </p:txBody>
      </p:sp>
      <p:sp>
        <p:nvSpPr>
          <p:cNvPr id="3" name="Content Placeholder 2"/>
          <p:cNvSpPr>
            <a:spLocks noGrp="1"/>
          </p:cNvSpPr>
          <p:nvPr>
            <p:ph idx="1"/>
          </p:nvPr>
        </p:nvSpPr>
        <p:spPr/>
        <p:txBody>
          <a:bodyPr>
            <a:normAutofit fontScale="70000" lnSpcReduction="20000"/>
          </a:bodyPr>
          <a:lstStyle/>
          <a:p>
            <a:pPr hangingPunct="0">
              <a:lnSpc>
                <a:spcPct val="120000"/>
              </a:lnSpc>
            </a:pPr>
            <a:r>
              <a:rPr lang="en-US" dirty="0"/>
              <a:t>In the West, the ordinary minister of the sacrament of Confirmation is the bishop. This has been the practice since the earliest days of the Church. </a:t>
            </a:r>
            <a:endParaRPr lang="en-US" dirty="0" smtClean="0"/>
          </a:p>
          <a:p>
            <a:pPr marL="0" indent="0" hangingPunct="0">
              <a:lnSpc>
                <a:spcPct val="120000"/>
              </a:lnSpc>
              <a:buNone/>
            </a:pPr>
            <a:endParaRPr lang="en-US" dirty="0"/>
          </a:p>
          <a:p>
            <a:pPr hangingPunct="0">
              <a:lnSpc>
                <a:spcPct val="120000"/>
              </a:lnSpc>
            </a:pPr>
            <a:r>
              <a:rPr lang="en-US" dirty="0" smtClean="0"/>
              <a:t>The </a:t>
            </a:r>
            <a:r>
              <a:rPr lang="en-US" dirty="0"/>
              <a:t>main reason that this sacrament is reserved to the bishop is that as Confirmation exemplifies the fullness of Christian life, it is proper that it be administered by those who have the fullness of priestly power: the bishops, the successors of the Apostles</a:t>
            </a:r>
            <a:r>
              <a:rPr lang="en-US" dirty="0" smtClean="0"/>
              <a:t>.</a:t>
            </a:r>
            <a:r>
              <a:rPr lang="en-US" dirty="0"/>
              <a:t> </a:t>
            </a:r>
          </a:p>
          <a:p>
            <a:pPr marL="0" indent="0" hangingPunct="0">
              <a:lnSpc>
                <a:spcPct val="120000"/>
              </a:lnSpc>
              <a:buNone/>
            </a:pPr>
            <a:endParaRPr lang="en-US" dirty="0" smtClean="0"/>
          </a:p>
          <a:p>
            <a:pPr hangingPunct="0">
              <a:lnSpc>
                <a:spcPct val="120000"/>
              </a:lnSpc>
            </a:pPr>
            <a:r>
              <a:rPr lang="en-US" dirty="0" smtClean="0"/>
              <a:t>By </a:t>
            </a:r>
            <a:r>
              <a:rPr lang="en-US" dirty="0"/>
              <a:t>an indult (permission) of the Apostolic See in 1947, power was granted to parish priests to administer the sacrament within certain parameters and always under the authority of their bishop</a:t>
            </a:r>
            <a:r>
              <a:rPr lang="en-US" dirty="0" smtClean="0"/>
              <a:t>.</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Biblical References for Confirmation</a:t>
            </a:r>
            <a:endParaRPr lang="en-US" dirty="0"/>
          </a:p>
        </p:txBody>
      </p:sp>
      <p:sp>
        <p:nvSpPr>
          <p:cNvPr id="3" name="Content Placeholder 2"/>
          <p:cNvSpPr>
            <a:spLocks noGrp="1"/>
          </p:cNvSpPr>
          <p:nvPr>
            <p:ph idx="1"/>
          </p:nvPr>
        </p:nvSpPr>
        <p:spPr>
          <a:xfrm>
            <a:off x="457200" y="1600200"/>
            <a:ext cx="8229600" cy="4876800"/>
          </a:xfrm>
        </p:spPr>
        <p:txBody>
          <a:bodyPr>
            <a:normAutofit fontScale="47500" lnSpcReduction="20000"/>
          </a:bodyPr>
          <a:lstStyle/>
          <a:p>
            <a:pPr>
              <a:lnSpc>
                <a:spcPct val="120000"/>
              </a:lnSpc>
            </a:pPr>
            <a:r>
              <a:rPr lang="en-US" dirty="0"/>
              <a:t> </a:t>
            </a:r>
            <a:r>
              <a:rPr lang="en-US" b="1" dirty="0" smtClean="0"/>
              <a:t>Act </a:t>
            </a:r>
            <a:r>
              <a:rPr lang="en-US" b="1" dirty="0"/>
              <a:t>8:14-17</a:t>
            </a:r>
            <a:r>
              <a:rPr lang="en-US" dirty="0"/>
              <a:t>: after the Samaritan converts had been baptized by Philip the deacon, the Apostles</a:t>
            </a:r>
            <a:r>
              <a:rPr lang="en-US" b="1" dirty="0"/>
              <a:t> </a:t>
            </a:r>
            <a:r>
              <a:rPr lang="en-US" dirty="0"/>
              <a:t>"sent unto them Peter and John, who, when they were come, prayed for them, that they might receive the Holy Ghost…”</a:t>
            </a:r>
          </a:p>
          <a:p>
            <a:pPr>
              <a:lnSpc>
                <a:spcPct val="120000"/>
              </a:lnSpc>
              <a:buNone/>
            </a:pPr>
            <a:endParaRPr lang="en-US" dirty="0"/>
          </a:p>
          <a:p>
            <a:pPr hangingPunct="0">
              <a:lnSpc>
                <a:spcPct val="120000"/>
              </a:lnSpc>
            </a:pPr>
            <a:r>
              <a:rPr lang="en-US" b="1" dirty="0"/>
              <a:t>Acts 19:1-6</a:t>
            </a:r>
            <a:r>
              <a:rPr lang="en-US" dirty="0"/>
              <a:t>: St. Paul "came to Ephesus, and found certain disciples; and he said to them: Have</a:t>
            </a:r>
            <a:r>
              <a:rPr lang="en-US" b="1" dirty="0"/>
              <a:t> </a:t>
            </a:r>
            <a:r>
              <a:rPr lang="en-US" dirty="0"/>
              <a:t>you received the Holy Ghost since ye believed…Having heard these things, they were baptized in the name of the Lord Jesus. And when Paul had imposed his hands on them, the Holy Ghost came upon them…"</a:t>
            </a:r>
          </a:p>
          <a:p>
            <a:pPr>
              <a:lnSpc>
                <a:spcPct val="120000"/>
              </a:lnSpc>
              <a:buNone/>
            </a:pPr>
            <a:endParaRPr lang="en-US" dirty="0"/>
          </a:p>
          <a:p>
            <a:pPr>
              <a:lnSpc>
                <a:spcPct val="120000"/>
              </a:lnSpc>
            </a:pPr>
            <a:r>
              <a:rPr lang="en-US" b="1" dirty="0"/>
              <a:t>1 John 2:20, 27</a:t>
            </a:r>
            <a:r>
              <a:rPr lang="en-US" dirty="0"/>
              <a:t>: "Let the unction [</a:t>
            </a:r>
            <a:r>
              <a:rPr lang="en-US" i="1" dirty="0" err="1"/>
              <a:t>chrisma</a:t>
            </a:r>
            <a:r>
              <a:rPr lang="en-US" dirty="0"/>
              <a:t>], which you have received from him, abide in you."</a:t>
            </a:r>
          </a:p>
          <a:p>
            <a:pPr>
              <a:lnSpc>
                <a:spcPct val="120000"/>
              </a:lnSpc>
              <a:buNone/>
            </a:pPr>
            <a:endParaRPr lang="en-US" dirty="0"/>
          </a:p>
          <a:p>
            <a:pPr hangingPunct="0">
              <a:lnSpc>
                <a:spcPct val="120000"/>
              </a:lnSpc>
            </a:pPr>
            <a:r>
              <a:rPr lang="en-US" b="1" dirty="0"/>
              <a:t>Hebrews 6:1-4</a:t>
            </a:r>
            <a:r>
              <a:rPr lang="en-US" dirty="0"/>
              <a:t>: "leaving the word of the beginning of Christ, let us go on to things more perfect,</a:t>
            </a:r>
            <a:r>
              <a:rPr lang="en-US" b="1" dirty="0"/>
              <a:t> </a:t>
            </a:r>
            <a:r>
              <a:rPr lang="en-US" dirty="0"/>
              <a:t>not laying again the foundation . . . of the doctrine of baptisms, and imposition of hands…”</a:t>
            </a:r>
          </a:p>
          <a:p>
            <a:pPr>
              <a:lnSpc>
                <a:spcPct val="120000"/>
              </a:lnSpc>
              <a:buNone/>
            </a:pPr>
            <a:endParaRPr lang="en-US" dirty="0"/>
          </a:p>
          <a:p>
            <a:pPr hangingPunct="0">
              <a:lnSpc>
                <a:spcPct val="120000"/>
              </a:lnSpc>
            </a:pPr>
            <a:r>
              <a:rPr lang="en-US" b="1" dirty="0"/>
              <a:t>2 Cor. 1:20, 21</a:t>
            </a:r>
            <a:r>
              <a:rPr lang="en-US" dirty="0"/>
              <a:t>: "He that </a:t>
            </a:r>
            <a:r>
              <a:rPr lang="en-US" dirty="0" err="1"/>
              <a:t>confirmeth</a:t>
            </a:r>
            <a:r>
              <a:rPr lang="en-US" dirty="0"/>
              <a:t> us with you in Christ, and hath anointed us, is God, who</a:t>
            </a:r>
            <a:r>
              <a:rPr lang="en-US" b="1" dirty="0"/>
              <a:t> </a:t>
            </a:r>
            <a:r>
              <a:rPr lang="en-US" dirty="0"/>
              <a:t>also hath sealed us, and given us the pledge of the Spirit in our hearts</a:t>
            </a:r>
            <a:r>
              <a:rPr lang="en-US" dirty="0" smtClean="0"/>
              <a:t>…"</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Sacraments of Christian Initiation</a:t>
            </a:r>
          </a:p>
        </p:txBody>
      </p:sp>
      <p:sp>
        <p:nvSpPr>
          <p:cNvPr id="3" name="Content Placeholder 2"/>
          <p:cNvSpPr>
            <a:spLocks noGrp="1"/>
          </p:cNvSpPr>
          <p:nvPr>
            <p:ph idx="1"/>
          </p:nvPr>
        </p:nvSpPr>
        <p:spPr/>
        <p:txBody>
          <a:bodyPr>
            <a:normAutofit fontScale="85000" lnSpcReduction="20000"/>
          </a:bodyPr>
          <a:lstStyle/>
          <a:p>
            <a:pPr>
              <a:lnSpc>
                <a:spcPct val="110000"/>
              </a:lnSpc>
            </a:pPr>
            <a:r>
              <a:rPr lang="en-US" dirty="0"/>
              <a:t>Of the seven sacraments, Baptism, Confirmation and Eucharist are referred to as the “sacraments of Christian initiation</a:t>
            </a:r>
            <a:r>
              <a:rPr lang="en-US" dirty="0" smtClean="0"/>
              <a:t>”</a:t>
            </a:r>
          </a:p>
          <a:p>
            <a:pPr>
              <a:lnSpc>
                <a:spcPct val="110000"/>
              </a:lnSpc>
            </a:pPr>
            <a:endParaRPr lang="en-US" dirty="0"/>
          </a:p>
          <a:p>
            <a:pPr>
              <a:lnSpc>
                <a:spcPct val="110000"/>
              </a:lnSpc>
            </a:pPr>
            <a:r>
              <a:rPr lang="en-US" dirty="0" smtClean="0"/>
              <a:t>It </a:t>
            </a:r>
            <a:r>
              <a:rPr lang="en-US" dirty="0"/>
              <a:t>is by reception of these three sacraments that a person is fully received into communion with the Church and is made a partaker in the divine life of Christ.</a:t>
            </a:r>
          </a:p>
          <a:p>
            <a:pPr marL="0" indent="0">
              <a:lnSpc>
                <a:spcPct val="110000"/>
              </a:lnSpc>
              <a:buNone/>
            </a:pPr>
            <a:endParaRPr lang="en-US" dirty="0" smtClean="0"/>
          </a:p>
          <a:p>
            <a:pPr>
              <a:lnSpc>
                <a:spcPct val="110000"/>
              </a:lnSpc>
            </a:pPr>
            <a:r>
              <a:rPr lang="en-US" dirty="0" smtClean="0"/>
              <a:t>Baptism </a:t>
            </a:r>
            <a:r>
              <a:rPr lang="en-US" dirty="0"/>
              <a:t>and Confirmation are unrepeatable and give the recipient an indelible mark.</a:t>
            </a: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4"/>
          <p:cNvSpPr>
            <a:spLocks noGrp="1"/>
          </p:cNvSpPr>
          <p:nvPr>
            <p:ph sz="half" idx="1"/>
          </p:nvPr>
        </p:nvSpPr>
        <p:spPr>
          <a:xfrm>
            <a:off x="723900" y="2244979"/>
            <a:ext cx="7707406" cy="1316453"/>
          </a:xfrm>
        </p:spPr>
        <p:txBody>
          <a:bodyPr/>
          <a:lstStyle/>
          <a:p>
            <a:pPr marL="0" indent="0">
              <a:buNone/>
            </a:pPr>
            <a:r>
              <a:rPr lang="en-US" i="1" dirty="0"/>
              <a:t>Lesson content courtesy of </a:t>
            </a:r>
            <a:r>
              <a:rPr lang="en-US" u="sng" dirty="0">
                <a:hlinkClick r:id="rId2"/>
              </a:rPr>
              <a:t>www.unamsanctamcatholicam.com</a:t>
            </a:r>
            <a:endParaRPr lang="en-US" dirty="0"/>
          </a:p>
        </p:txBody>
      </p:sp>
      <p:sp>
        <p:nvSpPr>
          <p:cNvPr id="5" name="Content Placeholder 5"/>
          <p:cNvSpPr txBox="1">
            <a:spLocks/>
          </p:cNvSpPr>
          <p:nvPr/>
        </p:nvSpPr>
        <p:spPr>
          <a:xfrm>
            <a:off x="723900" y="3914170"/>
            <a:ext cx="7707406" cy="886018"/>
          </a:xfrm>
          <a:prstGeom prst="rect">
            <a:avLst/>
          </a:prstGeom>
        </p:spPr>
        <p:txBody>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charset="0"/>
              <a:buNone/>
            </a:pPr>
            <a:r>
              <a:rPr lang="en-US" i="1" smtClean="0"/>
              <a:t>Power Points prepared by </a:t>
            </a:r>
            <a:r>
              <a:rPr lang="en-US" smtClean="0">
                <a:hlinkClick r:id="rId3"/>
              </a:rPr>
              <a:t>Catholic Presentations</a:t>
            </a:r>
            <a:endParaRPr lang="en-US" dirty="0"/>
          </a:p>
        </p:txBody>
      </p:sp>
    </p:spTree>
    <p:extLst>
      <p:ext uri="{BB962C8B-B14F-4D97-AF65-F5344CB8AC3E}">
        <p14:creationId xmlns:p14="http://schemas.microsoft.com/office/powerpoint/2010/main" val="16641479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Baptism - Etymology</a:t>
            </a:r>
          </a:p>
        </p:txBody>
      </p:sp>
      <p:sp>
        <p:nvSpPr>
          <p:cNvPr id="3" name="Content Placeholder 2"/>
          <p:cNvSpPr>
            <a:spLocks noGrp="1"/>
          </p:cNvSpPr>
          <p:nvPr>
            <p:ph idx="1"/>
          </p:nvPr>
        </p:nvSpPr>
        <p:spPr>
          <a:xfrm>
            <a:off x="457200" y="1600200"/>
            <a:ext cx="8229600" cy="4800600"/>
          </a:xfrm>
        </p:spPr>
        <p:txBody>
          <a:bodyPr>
            <a:normAutofit fontScale="70000" lnSpcReduction="20000"/>
          </a:bodyPr>
          <a:lstStyle/>
          <a:p>
            <a:pPr hangingPunct="0">
              <a:lnSpc>
                <a:spcPct val="120000"/>
              </a:lnSpc>
            </a:pPr>
            <a:r>
              <a:rPr lang="en-US" dirty="0"/>
              <a:t>The word “baptize” means to plunge or immerse; </a:t>
            </a:r>
            <a:endParaRPr lang="en-US" dirty="0" smtClean="0"/>
          </a:p>
          <a:p>
            <a:pPr lvl="1" hangingPunct="0">
              <a:lnSpc>
                <a:spcPct val="120000"/>
              </a:lnSpc>
            </a:pPr>
            <a:r>
              <a:rPr lang="en-US" dirty="0" smtClean="0"/>
              <a:t>the </a:t>
            </a:r>
            <a:r>
              <a:rPr lang="en-US" dirty="0"/>
              <a:t>“plunge</a:t>
            </a:r>
            <a:r>
              <a:rPr lang="en-US" dirty="0" smtClean="0"/>
              <a:t>” </a:t>
            </a:r>
            <a:r>
              <a:rPr lang="en-US" dirty="0"/>
              <a:t>into the water symbolizes the catechumen’s burial into Christ’s death, from which he rises up with Him as a “new creation” (</a:t>
            </a:r>
            <a:r>
              <a:rPr lang="en-US" dirty="0" smtClean="0"/>
              <a:t>2 Cor</a:t>
            </a:r>
            <a:r>
              <a:rPr lang="en-US" dirty="0"/>
              <a:t>. 5:17).</a:t>
            </a:r>
          </a:p>
          <a:p>
            <a:pPr marL="0" indent="0" hangingPunct="0">
              <a:lnSpc>
                <a:spcPct val="120000"/>
              </a:lnSpc>
              <a:buNone/>
            </a:pPr>
            <a:endParaRPr lang="en-US" dirty="0" smtClean="0"/>
          </a:p>
          <a:p>
            <a:pPr hangingPunct="0">
              <a:lnSpc>
                <a:spcPct val="120000"/>
              </a:lnSpc>
            </a:pPr>
            <a:r>
              <a:rPr lang="en-US" dirty="0" smtClean="0"/>
              <a:t>Baptism </a:t>
            </a:r>
            <a:r>
              <a:rPr lang="en-US" dirty="0"/>
              <a:t>was prefigured several places in the Old Testament. The Church Fathers saw it </a:t>
            </a:r>
            <a:r>
              <a:rPr lang="en-US" dirty="0" smtClean="0"/>
              <a:t>symbolized:</a:t>
            </a:r>
          </a:p>
          <a:p>
            <a:pPr lvl="1" hangingPunct="0">
              <a:lnSpc>
                <a:spcPct val="120000"/>
              </a:lnSpc>
            </a:pPr>
            <a:r>
              <a:rPr lang="en-US" dirty="0" smtClean="0"/>
              <a:t>In </a:t>
            </a:r>
            <a:r>
              <a:rPr lang="en-US" dirty="0"/>
              <a:t>creation, where water was overshadowed by the Holy Spirit (Gen.1:2) </a:t>
            </a:r>
            <a:endParaRPr lang="en-US" dirty="0" smtClean="0"/>
          </a:p>
          <a:p>
            <a:pPr lvl="1" hangingPunct="0">
              <a:lnSpc>
                <a:spcPct val="120000"/>
              </a:lnSpc>
            </a:pPr>
            <a:r>
              <a:rPr lang="en-US" dirty="0" smtClean="0"/>
              <a:t>In </a:t>
            </a:r>
            <a:r>
              <a:rPr lang="en-US" dirty="0"/>
              <a:t>the Flood of Noah, where he and his family “were saved through water” (1 Pet. 3:20). </a:t>
            </a:r>
            <a:endParaRPr lang="en-US" dirty="0" smtClean="0"/>
          </a:p>
          <a:p>
            <a:pPr lvl="1" hangingPunct="0">
              <a:lnSpc>
                <a:spcPct val="120000"/>
              </a:lnSpc>
            </a:pPr>
            <a:r>
              <a:rPr lang="en-US" dirty="0" smtClean="0"/>
              <a:t>“</a:t>
            </a:r>
            <a:r>
              <a:rPr lang="en-US" dirty="0"/>
              <a:t>The waters of the great flood you made a sign of the waters of Baptism, that make an end of sin and a new beginning of goodness.</a:t>
            </a:r>
            <a:r>
              <a:rPr lang="en-US" dirty="0" smtClean="0"/>
              <a:t>”</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Baptism Prefigured</a:t>
            </a:r>
            <a:endParaRPr lang="en-US" dirty="0"/>
          </a:p>
        </p:txBody>
      </p:sp>
      <p:sp>
        <p:nvSpPr>
          <p:cNvPr id="3" name="Content Placeholder 2"/>
          <p:cNvSpPr>
            <a:spLocks noGrp="1"/>
          </p:cNvSpPr>
          <p:nvPr>
            <p:ph idx="1"/>
          </p:nvPr>
        </p:nvSpPr>
        <p:spPr>
          <a:xfrm>
            <a:off x="457200" y="1600200"/>
            <a:ext cx="8229600" cy="4800600"/>
          </a:xfrm>
        </p:spPr>
        <p:txBody>
          <a:bodyPr>
            <a:normAutofit fontScale="62500" lnSpcReduction="20000"/>
          </a:bodyPr>
          <a:lstStyle/>
          <a:p>
            <a:pPr lvl="0" hangingPunct="0">
              <a:lnSpc>
                <a:spcPct val="120000"/>
              </a:lnSpc>
            </a:pPr>
            <a:r>
              <a:rPr lang="en-US" dirty="0"/>
              <a:t>In the crossing of the Israelites through the Red Sea, where the people were set free from slavery and the Egyptians were washed away (Ex. 14). </a:t>
            </a:r>
            <a:endParaRPr lang="en-US" dirty="0" smtClean="0"/>
          </a:p>
          <a:p>
            <a:pPr lvl="0" hangingPunct="0">
              <a:lnSpc>
                <a:spcPct val="120000"/>
              </a:lnSpc>
              <a:buNone/>
            </a:pPr>
            <a:endParaRPr lang="en-US" dirty="0"/>
          </a:p>
          <a:p>
            <a:pPr lvl="0" hangingPunct="0">
              <a:lnSpc>
                <a:spcPct val="120000"/>
              </a:lnSpc>
            </a:pPr>
            <a:r>
              <a:rPr lang="en-US" dirty="0"/>
              <a:t>In the crossing of the Jordan River by the Israelites, where the People of God entered into the Promised Land, an image of eternal life (Jos. 3). </a:t>
            </a:r>
          </a:p>
          <a:p>
            <a:pPr>
              <a:lnSpc>
                <a:spcPct val="120000"/>
              </a:lnSpc>
              <a:buNone/>
            </a:pPr>
            <a:endParaRPr lang="en-US" dirty="0"/>
          </a:p>
          <a:p>
            <a:pPr lvl="0" hangingPunct="0">
              <a:lnSpc>
                <a:spcPct val="120000"/>
              </a:lnSpc>
            </a:pPr>
            <a:r>
              <a:rPr lang="en-US" dirty="0"/>
              <a:t>The cleansing of </a:t>
            </a:r>
            <a:r>
              <a:rPr lang="en-US" dirty="0" err="1"/>
              <a:t>Naaman</a:t>
            </a:r>
            <a:r>
              <a:rPr lang="en-US" dirty="0"/>
              <a:t> the Syrian in the River Jordan (2 Kings 5:14</a:t>
            </a:r>
            <a:r>
              <a:rPr lang="en-US" dirty="0" smtClean="0"/>
              <a:t>).</a:t>
            </a:r>
          </a:p>
          <a:p>
            <a:pPr lvl="1" hangingPunct="0">
              <a:lnSpc>
                <a:spcPct val="120000"/>
              </a:lnSpc>
            </a:pPr>
            <a:r>
              <a:rPr lang="en-US" dirty="0" smtClean="0"/>
              <a:t> </a:t>
            </a:r>
            <a:r>
              <a:rPr lang="en-US" dirty="0"/>
              <a:t>“It was not for nothing that </a:t>
            </a:r>
            <a:r>
              <a:rPr lang="en-US" dirty="0" err="1"/>
              <a:t>Naaman</a:t>
            </a:r>
            <a:r>
              <a:rPr lang="en-US" dirty="0"/>
              <a:t> of old, when suffering from leprosy, was purified upon his being baptized, but [this served] as an indication to us. For as we are lepers in sin, we are made clean, by means of the sacred water and the invocation of the Lord, from our old transgressions, being spiritually regenerated as newborn babes (St. </a:t>
            </a:r>
            <a:r>
              <a:rPr lang="en-US" dirty="0" err="1"/>
              <a:t>Irenaeus</a:t>
            </a:r>
            <a:r>
              <a:rPr lang="en-US" dirty="0"/>
              <a:t>, </a:t>
            </a:r>
            <a:r>
              <a:rPr lang="en-US" i="1" dirty="0"/>
              <a:t>Fragment</a:t>
            </a:r>
            <a:r>
              <a:rPr lang="en-US" dirty="0"/>
              <a:t> 34, A.D. 190). </a:t>
            </a: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Baptism of Christ</a:t>
            </a:r>
          </a:p>
        </p:txBody>
      </p:sp>
      <p:sp>
        <p:nvSpPr>
          <p:cNvPr id="3" name="Content Placeholder 2"/>
          <p:cNvSpPr>
            <a:spLocks noGrp="1"/>
          </p:cNvSpPr>
          <p:nvPr>
            <p:ph idx="1"/>
          </p:nvPr>
        </p:nvSpPr>
        <p:spPr/>
        <p:txBody>
          <a:bodyPr>
            <a:normAutofit fontScale="62500" lnSpcReduction="20000"/>
          </a:bodyPr>
          <a:lstStyle/>
          <a:p>
            <a:pPr hangingPunct="0">
              <a:lnSpc>
                <a:spcPct val="120000"/>
              </a:lnSpc>
            </a:pPr>
            <a:r>
              <a:rPr lang="en-US" dirty="0" smtClean="0"/>
              <a:t>There </a:t>
            </a:r>
            <a:r>
              <a:rPr lang="en-US" dirty="0"/>
              <a:t>are several reasons why Jesus consented to a baptism that, as John the Baptist noted, He did not need</a:t>
            </a:r>
            <a:r>
              <a:rPr lang="en-US" dirty="0" smtClean="0"/>
              <a:t>:</a:t>
            </a:r>
            <a:endParaRPr lang="en-US" dirty="0"/>
          </a:p>
          <a:p>
            <a:pPr lvl="1" hangingPunct="0">
              <a:lnSpc>
                <a:spcPct val="120000"/>
              </a:lnSpc>
            </a:pPr>
            <a:r>
              <a:rPr lang="en-US" dirty="0"/>
              <a:t>It is a manifestation of His self-emptying and identification with humanity, which stands in need of God’s grace and forgiveness (CCC </a:t>
            </a:r>
            <a:r>
              <a:rPr lang="en-US" dirty="0" smtClean="0"/>
              <a:t>1224</a:t>
            </a:r>
          </a:p>
          <a:p>
            <a:pPr lvl="1" hangingPunct="0">
              <a:lnSpc>
                <a:spcPct val="120000"/>
              </a:lnSpc>
            </a:pPr>
            <a:r>
              <a:rPr lang="en-US" dirty="0" smtClean="0"/>
              <a:t>It </a:t>
            </a:r>
            <a:r>
              <a:rPr lang="en-US" dirty="0"/>
              <a:t>inaugurates His messianic mission, wherein He is anointed by the Spirit for His ministry (Luke 4:16-20). See also: CCC 536 </a:t>
            </a:r>
          </a:p>
          <a:p>
            <a:pPr lvl="1" hangingPunct="0">
              <a:lnSpc>
                <a:spcPct val="120000"/>
              </a:lnSpc>
            </a:pPr>
            <a:r>
              <a:rPr lang="en-US" dirty="0"/>
              <a:t>In His baptism, Christ </a:t>
            </a:r>
            <a:r>
              <a:rPr lang="en-US" dirty="0" err="1"/>
              <a:t>sacramentally</a:t>
            </a:r>
            <a:r>
              <a:rPr lang="en-US" dirty="0"/>
              <a:t> sanctifies the waters for us, prefiguring the baptism He was to later </a:t>
            </a:r>
            <a:r>
              <a:rPr lang="en-US" dirty="0" smtClean="0"/>
              <a:t>inaugurate</a:t>
            </a:r>
          </a:p>
          <a:p>
            <a:pPr lvl="1" hangingPunct="0">
              <a:lnSpc>
                <a:spcPct val="120000"/>
              </a:lnSpc>
            </a:pPr>
            <a:r>
              <a:rPr lang="en-US" dirty="0" smtClean="0"/>
              <a:t>His </a:t>
            </a:r>
            <a:r>
              <a:rPr lang="en-US" dirty="0"/>
              <a:t>baptism reveals what occurs spiritually every time a Christian is baptized. When we come to the Holy Font, the heavens are opened, the Spirit descends, and the Father pronounces, “You are my beloved </a:t>
            </a:r>
            <a:r>
              <a:rPr lang="en-US" dirty="0" smtClean="0"/>
              <a:t>son.”</a:t>
            </a:r>
          </a:p>
          <a:p>
            <a:pPr marL="0" indent="0" hangingPunct="0">
              <a:lnSpc>
                <a:spcPct val="120000"/>
              </a:lnSpc>
              <a:buNone/>
            </a:pPr>
            <a:endParaRPr lang="en-US" dirty="0" smtClean="0"/>
          </a:p>
          <a:p>
            <a:pPr hangingPunct="0">
              <a:lnSpc>
                <a:spcPct val="120000"/>
              </a:lnSpc>
            </a:pPr>
            <a:r>
              <a:rPr lang="en-US" dirty="0" smtClean="0"/>
              <a:t>The </a:t>
            </a:r>
            <a:r>
              <a:rPr lang="en-US" dirty="0"/>
              <a:t>baptism of Jesus begins His public ministry. Immediately after this, He goes into the wilderness to face the temptations of the devil</a:t>
            </a:r>
            <a:r>
              <a:rPr lang="en-US" dirty="0" smtClean="0"/>
              <a:t>.</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The Rite of Baptism in the </a:t>
            </a:r>
            <a:r>
              <a:rPr lang="en-US" dirty="0" smtClean="0"/>
              <a:t>Church</a:t>
            </a:r>
            <a:endParaRPr lang="en-US" dirty="0"/>
          </a:p>
        </p:txBody>
      </p:sp>
      <p:sp>
        <p:nvSpPr>
          <p:cNvPr id="3" name="Content Placeholder 2"/>
          <p:cNvSpPr>
            <a:spLocks noGrp="1"/>
          </p:cNvSpPr>
          <p:nvPr>
            <p:ph idx="1"/>
          </p:nvPr>
        </p:nvSpPr>
        <p:spPr>
          <a:xfrm>
            <a:off x="457200" y="1600200"/>
            <a:ext cx="8229600" cy="4800600"/>
          </a:xfrm>
        </p:spPr>
        <p:txBody>
          <a:bodyPr>
            <a:normAutofit fontScale="62500" lnSpcReduction="20000"/>
          </a:bodyPr>
          <a:lstStyle/>
          <a:p>
            <a:pPr>
              <a:lnSpc>
                <a:spcPct val="120000"/>
              </a:lnSpc>
            </a:pPr>
            <a:r>
              <a:rPr lang="en-US" dirty="0"/>
              <a:t>Baptism is often called the door to the other sacraments and is the first sacrament a Catholic </a:t>
            </a:r>
            <a:r>
              <a:rPr lang="en-US" dirty="0" smtClean="0"/>
              <a:t>receives</a:t>
            </a:r>
          </a:p>
          <a:p>
            <a:pPr marL="0" indent="0" hangingPunct="0">
              <a:lnSpc>
                <a:spcPct val="120000"/>
              </a:lnSpc>
              <a:buNone/>
            </a:pPr>
            <a:endParaRPr lang="en-US" dirty="0" smtClean="0"/>
          </a:p>
          <a:p>
            <a:pPr hangingPunct="0">
              <a:lnSpc>
                <a:spcPct val="120000"/>
              </a:lnSpc>
            </a:pPr>
            <a:r>
              <a:rPr lang="en-US" dirty="0" smtClean="0"/>
              <a:t>As </a:t>
            </a:r>
            <a:r>
              <a:rPr lang="en-US" dirty="0"/>
              <a:t>formulated in the </a:t>
            </a:r>
            <a:r>
              <a:rPr lang="en-US" i="1" dirty="0" err="1"/>
              <a:t>Didache</a:t>
            </a:r>
            <a:r>
              <a:rPr lang="en-US" dirty="0"/>
              <a:t>, chapter 7:</a:t>
            </a:r>
          </a:p>
          <a:p>
            <a:pPr lvl="1">
              <a:lnSpc>
                <a:spcPct val="120000"/>
              </a:lnSpc>
            </a:pPr>
            <a:r>
              <a:rPr lang="en-US" dirty="0" smtClean="0"/>
              <a:t>The </a:t>
            </a:r>
            <a:r>
              <a:rPr lang="en-US" i="1" dirty="0"/>
              <a:t>matter</a:t>
            </a:r>
            <a:r>
              <a:rPr lang="en-US" dirty="0"/>
              <a:t> of baptism is </a:t>
            </a:r>
            <a:r>
              <a:rPr lang="en-US" dirty="0" smtClean="0"/>
              <a:t>water</a:t>
            </a:r>
          </a:p>
          <a:p>
            <a:pPr lvl="1">
              <a:lnSpc>
                <a:spcPct val="120000"/>
              </a:lnSpc>
            </a:pPr>
            <a:r>
              <a:rPr lang="en-US" dirty="0"/>
              <a:t>The form of baptism is the words, “I baptize you in the name of the Father, and of the Son, and of the Holy Spirit” (</a:t>
            </a:r>
            <a:r>
              <a:rPr lang="en-US" dirty="0" smtClean="0"/>
              <a:t>Matt.28:19)</a:t>
            </a:r>
            <a:endParaRPr lang="en-US" dirty="0"/>
          </a:p>
          <a:p>
            <a:pPr marL="0" indent="0" hangingPunct="0">
              <a:lnSpc>
                <a:spcPct val="120000"/>
              </a:lnSpc>
              <a:buNone/>
            </a:pPr>
            <a:endParaRPr lang="en-US" i="1" dirty="0" smtClean="0"/>
          </a:p>
          <a:p>
            <a:pPr hangingPunct="0">
              <a:lnSpc>
                <a:spcPct val="120000"/>
              </a:lnSpc>
            </a:pPr>
            <a:r>
              <a:rPr lang="en-US" i="1" dirty="0" smtClean="0"/>
              <a:t>“</a:t>
            </a:r>
            <a:r>
              <a:rPr lang="en-US" i="1" dirty="0"/>
              <a:t>But concerning baptism, thus shall ye baptize. Having first recited all these things, baptize {in the name of the Father and of the Son and of the Holy Spirit} in living </a:t>
            </a:r>
            <a:r>
              <a:rPr lang="en-US" dirty="0"/>
              <a:t>[running] </a:t>
            </a:r>
            <a:r>
              <a:rPr lang="en-US" i="1" dirty="0"/>
              <a:t>water. But if thou hast not living water, then baptize in other water; and if thou</a:t>
            </a:r>
            <a:r>
              <a:rPr lang="en-US" dirty="0"/>
              <a:t> </a:t>
            </a:r>
            <a:r>
              <a:rPr lang="en-US" i="1" dirty="0"/>
              <a:t>art not able in cold, then in warm. But if thou hast neither, then pour water on the head thrice in the name of the Father and of the Son and of the Holy Spirit.”</a:t>
            </a:r>
            <a:endParaRPr lang="en-US" dirty="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Rite of Baptism in the Church</a:t>
            </a:r>
          </a:p>
        </p:txBody>
      </p:sp>
      <p:sp>
        <p:nvSpPr>
          <p:cNvPr id="3" name="Content Placeholder 2"/>
          <p:cNvSpPr>
            <a:spLocks noGrp="1"/>
          </p:cNvSpPr>
          <p:nvPr>
            <p:ph idx="1"/>
          </p:nvPr>
        </p:nvSpPr>
        <p:spPr/>
        <p:txBody>
          <a:bodyPr>
            <a:normAutofit fontScale="77500" lnSpcReduction="20000"/>
          </a:bodyPr>
          <a:lstStyle/>
          <a:p>
            <a:pPr hangingPunct="0">
              <a:lnSpc>
                <a:spcPct val="120000"/>
              </a:lnSpc>
            </a:pPr>
            <a:r>
              <a:rPr lang="en-US" dirty="0"/>
              <a:t>For a valid baptism, the water must come in contact with the body. </a:t>
            </a:r>
            <a:endParaRPr lang="en-US" dirty="0" smtClean="0"/>
          </a:p>
          <a:p>
            <a:pPr lvl="1" hangingPunct="0">
              <a:lnSpc>
                <a:spcPct val="120000"/>
              </a:lnSpc>
            </a:pPr>
            <a:r>
              <a:rPr lang="en-US" dirty="0" smtClean="0"/>
              <a:t>Immersion</a:t>
            </a:r>
            <a:r>
              <a:rPr lang="en-US" dirty="0"/>
              <a:t>, </a:t>
            </a:r>
            <a:endParaRPr lang="en-US" dirty="0" smtClean="0"/>
          </a:p>
          <a:p>
            <a:pPr lvl="1" hangingPunct="0">
              <a:lnSpc>
                <a:spcPct val="120000"/>
              </a:lnSpc>
            </a:pPr>
            <a:r>
              <a:rPr lang="en-US" dirty="0" smtClean="0"/>
              <a:t>Aspersion </a:t>
            </a:r>
            <a:r>
              <a:rPr lang="en-US" dirty="0"/>
              <a:t>(sprinkling</a:t>
            </a:r>
            <a:r>
              <a:rPr lang="en-US" dirty="0" smtClean="0"/>
              <a:t>)</a:t>
            </a:r>
          </a:p>
          <a:p>
            <a:pPr lvl="1" hangingPunct="0">
              <a:lnSpc>
                <a:spcPct val="120000"/>
              </a:lnSpc>
            </a:pPr>
            <a:r>
              <a:rPr lang="en-US" dirty="0" err="1" smtClean="0"/>
              <a:t>Affusion</a:t>
            </a:r>
            <a:r>
              <a:rPr lang="en-US" dirty="0" smtClean="0"/>
              <a:t> </a:t>
            </a:r>
            <a:r>
              <a:rPr lang="en-US" dirty="0"/>
              <a:t>(pouring-on</a:t>
            </a:r>
            <a:r>
              <a:rPr lang="en-US" dirty="0" smtClean="0"/>
              <a:t>)</a:t>
            </a:r>
          </a:p>
          <a:p>
            <a:pPr marL="0" indent="0" hangingPunct="0">
              <a:lnSpc>
                <a:spcPct val="120000"/>
              </a:lnSpc>
              <a:buNone/>
            </a:pPr>
            <a:endParaRPr lang="en-US" dirty="0" smtClean="0"/>
          </a:p>
          <a:p>
            <a:pPr hangingPunct="0">
              <a:lnSpc>
                <a:spcPct val="120000"/>
              </a:lnSpc>
            </a:pPr>
            <a:r>
              <a:rPr lang="en-US" dirty="0" smtClean="0"/>
              <a:t>The </a:t>
            </a:r>
            <a:r>
              <a:rPr lang="en-US" dirty="0"/>
              <a:t>Apostolic method is a three-fold immersion, as is taught by Tertullian, St. Basil, St. Jerome, and many other early writers</a:t>
            </a:r>
            <a:r>
              <a:rPr lang="en-US" dirty="0" smtClean="0"/>
              <a:t>.</a:t>
            </a:r>
          </a:p>
          <a:p>
            <a:pPr lvl="1" hangingPunct="0">
              <a:lnSpc>
                <a:spcPct val="120000"/>
              </a:lnSpc>
            </a:pPr>
            <a:r>
              <a:rPr lang="en-US" dirty="0" smtClean="0"/>
              <a:t>This </a:t>
            </a:r>
            <a:r>
              <a:rPr lang="en-US" dirty="0"/>
              <a:t>threefold immersion is a symbol of the Three Persons of the Trinity, as well as the three days of Christ in the grave.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Spiritual Effects of </a:t>
            </a:r>
            <a:r>
              <a:rPr lang="en-US" dirty="0" smtClean="0"/>
              <a:t>Baptism</a:t>
            </a:r>
            <a:endParaRPr lang="en-US" dirty="0"/>
          </a:p>
        </p:txBody>
      </p:sp>
      <p:sp>
        <p:nvSpPr>
          <p:cNvPr id="3" name="Content Placeholder 2"/>
          <p:cNvSpPr>
            <a:spLocks noGrp="1"/>
          </p:cNvSpPr>
          <p:nvPr>
            <p:ph idx="1"/>
          </p:nvPr>
        </p:nvSpPr>
        <p:spPr/>
        <p:txBody>
          <a:bodyPr>
            <a:normAutofit fontScale="85000" lnSpcReduction="20000"/>
          </a:bodyPr>
          <a:lstStyle/>
          <a:p>
            <a:pPr>
              <a:lnSpc>
                <a:spcPct val="110000"/>
              </a:lnSpc>
            </a:pPr>
            <a:r>
              <a:rPr lang="en-US" dirty="0"/>
              <a:t>It is through the sacrament of baptism that the initial </a:t>
            </a:r>
            <a:r>
              <a:rPr lang="en-US" b="1" u="sng" dirty="0"/>
              <a:t>grace of justification</a:t>
            </a:r>
            <a:r>
              <a:rPr lang="en-US" dirty="0"/>
              <a:t> (sanctifying grace) is given to us. </a:t>
            </a:r>
            <a:endParaRPr lang="en-US" dirty="0" smtClean="0"/>
          </a:p>
          <a:p>
            <a:pPr marL="0" indent="0">
              <a:lnSpc>
                <a:spcPct val="110000"/>
              </a:lnSpc>
              <a:buNone/>
            </a:pPr>
            <a:endParaRPr lang="en-US" dirty="0" smtClean="0"/>
          </a:p>
          <a:p>
            <a:pPr>
              <a:lnSpc>
                <a:spcPct val="110000"/>
              </a:lnSpc>
            </a:pPr>
            <a:r>
              <a:rPr lang="en-US" dirty="0" smtClean="0"/>
              <a:t>Baptism </a:t>
            </a:r>
            <a:r>
              <a:rPr lang="en-US" dirty="0"/>
              <a:t>effects </a:t>
            </a:r>
            <a:r>
              <a:rPr lang="en-US" b="1" u="sng" dirty="0"/>
              <a:t>the remission of all sin, original and actual</a:t>
            </a:r>
            <a:r>
              <a:rPr lang="en-US" dirty="0"/>
              <a:t>. </a:t>
            </a:r>
            <a:endParaRPr lang="en-US" dirty="0" smtClean="0"/>
          </a:p>
          <a:p>
            <a:pPr lvl="1">
              <a:lnSpc>
                <a:spcPct val="110000"/>
              </a:lnSpc>
            </a:pPr>
            <a:r>
              <a:rPr lang="en-US" dirty="0" smtClean="0"/>
              <a:t>Be </a:t>
            </a:r>
            <a:r>
              <a:rPr lang="en-US" dirty="0"/>
              <a:t>baptized every one of you in the name of Jesus Christ, for the remission of your sins; and you shall receive the Holy Ghost (Acts 2:38). </a:t>
            </a:r>
            <a:endParaRPr lang="en-US" dirty="0" smtClean="0"/>
          </a:p>
          <a:p>
            <a:pPr marL="0" indent="0">
              <a:lnSpc>
                <a:spcPct val="110000"/>
              </a:lnSpc>
              <a:buNone/>
            </a:pPr>
            <a:endParaRPr lang="en-US" dirty="0" smtClean="0"/>
          </a:p>
          <a:p>
            <a:pPr>
              <a:lnSpc>
                <a:spcPct val="110000"/>
              </a:lnSpc>
            </a:pPr>
            <a:r>
              <a:rPr lang="en-US" dirty="0" smtClean="0"/>
              <a:t>Baptism </a:t>
            </a:r>
            <a:r>
              <a:rPr lang="en-US" dirty="0"/>
              <a:t>also </a:t>
            </a:r>
            <a:r>
              <a:rPr lang="en-US" b="1" u="sng" dirty="0"/>
              <a:t>remits all of the temporal punishments due to sin</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Spiritual Effects of Baptism</a:t>
            </a:r>
          </a:p>
        </p:txBody>
      </p:sp>
      <p:sp>
        <p:nvSpPr>
          <p:cNvPr id="3" name="Content Placeholder 2"/>
          <p:cNvSpPr>
            <a:spLocks noGrp="1"/>
          </p:cNvSpPr>
          <p:nvPr>
            <p:ph idx="1"/>
          </p:nvPr>
        </p:nvSpPr>
        <p:spPr/>
        <p:txBody>
          <a:bodyPr>
            <a:normAutofit fontScale="70000" lnSpcReduction="20000"/>
          </a:bodyPr>
          <a:lstStyle/>
          <a:p>
            <a:pPr hangingPunct="0">
              <a:lnSpc>
                <a:spcPct val="120000"/>
              </a:lnSpc>
            </a:pPr>
            <a:r>
              <a:rPr lang="en-US" dirty="0"/>
              <a:t>Baptism also </a:t>
            </a:r>
            <a:r>
              <a:rPr lang="en-US" b="1" u="sng" dirty="0"/>
              <a:t>gives man a right to those special graces</a:t>
            </a:r>
            <a:r>
              <a:rPr lang="en-US" dirty="0"/>
              <a:t> which are necessary for attaining the end for which the sacrament was instituted and for enabling him to fulfill the baptismal promises as well as </a:t>
            </a:r>
            <a:r>
              <a:rPr lang="en-US" b="1" u="sng" dirty="0"/>
              <a:t>infuses within him the supernatural virtues of faith, hope and charity</a:t>
            </a:r>
            <a:r>
              <a:rPr lang="en-US" dirty="0"/>
              <a:t>.</a:t>
            </a:r>
          </a:p>
          <a:p>
            <a:pPr>
              <a:lnSpc>
                <a:spcPct val="120000"/>
              </a:lnSpc>
              <a:buNone/>
            </a:pPr>
            <a:endParaRPr lang="en-US" dirty="0"/>
          </a:p>
          <a:p>
            <a:pPr hangingPunct="0">
              <a:lnSpc>
                <a:spcPct val="120000"/>
              </a:lnSpc>
            </a:pPr>
            <a:r>
              <a:rPr lang="en-US" dirty="0"/>
              <a:t>Baptism </a:t>
            </a:r>
            <a:r>
              <a:rPr lang="en-US" b="1" u="sng" dirty="0"/>
              <a:t>incorporates one into the Church</a:t>
            </a:r>
            <a:r>
              <a:rPr lang="en-US" dirty="0"/>
              <a:t>, the Body of Christ, and gives him a spiritual bond with all of the other baptized, whether they be on earth, in heaven, or in a state of purification.</a:t>
            </a:r>
          </a:p>
          <a:p>
            <a:pPr>
              <a:lnSpc>
                <a:spcPct val="120000"/>
              </a:lnSpc>
              <a:buNone/>
            </a:pPr>
            <a:endParaRPr lang="en-US" dirty="0"/>
          </a:p>
          <a:p>
            <a:pPr hangingPunct="0">
              <a:lnSpc>
                <a:spcPct val="120000"/>
              </a:lnSpc>
            </a:pPr>
            <a:r>
              <a:rPr lang="en-US" dirty="0"/>
              <a:t>Finally, baptism </a:t>
            </a:r>
            <a:r>
              <a:rPr lang="en-US" b="1" u="sng" dirty="0"/>
              <a:t>confers a special character</a:t>
            </a:r>
            <a:r>
              <a:rPr lang="en-US" dirty="0"/>
              <a:t>, an indelible mark, as was covered in the class on sacramental theology.</a:t>
            </a:r>
          </a:p>
          <a:p>
            <a:pPr>
              <a:lnSpc>
                <a:spcPct val="120000"/>
              </a:lnSpc>
            </a:pPr>
            <a:endParaRPr lang="en-US" dirty="0"/>
          </a:p>
        </p:txBody>
      </p:sp>
    </p:spTree>
  </p:cSld>
  <p:clrMapOvr>
    <a:masterClrMapping/>
  </p:clrMapOvr>
</p:sld>
</file>

<file path=ppt/theme/theme1.xml><?xml version="1.0" encoding="utf-8"?>
<a:theme xmlns:a="http://schemas.openxmlformats.org/drawingml/2006/main" name="Sacraments of Initiatio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Sacraments of Initiation.thmx</Template>
  <TotalTime>42</TotalTime>
  <Words>2180</Words>
  <Application>Microsoft Macintosh PowerPoint</Application>
  <PresentationFormat>On-screen Show (4:3)</PresentationFormat>
  <Paragraphs>131</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Sacraments of Initiation</vt:lpstr>
      <vt:lpstr>Baptism &amp; Confirmation</vt:lpstr>
      <vt:lpstr>Sacraments of Christian Initiation</vt:lpstr>
      <vt:lpstr>Baptism - Etymology</vt:lpstr>
      <vt:lpstr>Baptism Prefigured</vt:lpstr>
      <vt:lpstr>The Baptism of Christ</vt:lpstr>
      <vt:lpstr>The Rite of Baptism in the Church</vt:lpstr>
      <vt:lpstr>The Rite of Baptism in the Church</vt:lpstr>
      <vt:lpstr>Spiritual Effects of Baptism</vt:lpstr>
      <vt:lpstr>Spiritual Effects of Baptism</vt:lpstr>
      <vt:lpstr>Necessity of Baptism</vt:lpstr>
      <vt:lpstr>Necessity of Baptism</vt:lpstr>
      <vt:lpstr>Who can baptize?</vt:lpstr>
      <vt:lpstr>Baptism of Infants</vt:lpstr>
      <vt:lpstr>The Church Fathers on Infant Baptism</vt:lpstr>
      <vt:lpstr>The Sacrament of Confirmation</vt:lpstr>
      <vt:lpstr>Effects of Confirmation</vt:lpstr>
      <vt:lpstr>Who Can Receive Confirmation?</vt:lpstr>
      <vt:lpstr>The Minister of the Sacrament</vt:lpstr>
      <vt:lpstr>Biblical References for Confirmation</vt:lpstr>
      <vt:lpstr>PowerPoint Presentation</vt:lpstr>
    </vt:vector>
  </TitlesOfParts>
  <Company>HealthSouth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Baptism &amp; confirmation</dc:title>
  <dc:creator>jacksot7</dc:creator>
  <cp:lastModifiedBy>Ty Jackson</cp:lastModifiedBy>
  <cp:revision>8</cp:revision>
  <dcterms:created xsi:type="dcterms:W3CDTF">2014-06-05T13:46:48Z</dcterms:created>
  <dcterms:modified xsi:type="dcterms:W3CDTF">2014-07-14T01:34:14Z</dcterms:modified>
</cp:coreProperties>
</file>