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nchor="ctr"/>
          <a:lstStyle>
            <a:lvl1pPr>
              <a:defRPr/>
            </a:lvl1pPr>
          </a:lstStyle>
          <a:p>
            <a:pPr lvl="0"/>
            <a:r>
              <a:rPr lang="en-US" noProof="0" smtClean="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2532" name="Rectangle 4"/>
          <p:cNvSpPr>
            <a:spLocks noGrp="1" noChangeArrowheads="1"/>
          </p:cNvSpPr>
          <p:nvPr>
            <p:ph type="dt" sz="half" idx="2"/>
          </p:nvPr>
        </p:nvSpPr>
        <p:spPr/>
        <p:txBody>
          <a:bodyPr/>
          <a:lstStyle>
            <a:lvl1pPr>
              <a:defRPr/>
            </a:lvl1pPr>
          </a:lstStyle>
          <a:p>
            <a:fld id="{64EF3AA0-25E9-3246-A247-8EE33528DECC}" type="datetimeFigureOut">
              <a:rPr lang="en-US" smtClean="0"/>
              <a:t>7/13/14</a:t>
            </a:fld>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5A291BB-E37D-8040-8B68-F991EE529A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376130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212034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485727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23008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318024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43288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2588409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154487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128931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4EF3AA0-25E9-3246-A247-8EE33528DECC}"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A291BB-E37D-8040-8B68-F991EE529A33}" type="slidenum">
              <a:rPr lang="en-US" smtClean="0"/>
              <a:t>‹#›</a:t>
            </a:fld>
            <a:endParaRPr lang="en-US"/>
          </a:p>
        </p:txBody>
      </p:sp>
    </p:spTree>
    <p:extLst>
      <p:ext uri="{BB962C8B-B14F-4D97-AF65-F5344CB8AC3E}">
        <p14:creationId xmlns:p14="http://schemas.microsoft.com/office/powerpoint/2010/main" val="3026446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fld id="{64EF3AA0-25E9-3246-A247-8EE33528DECC}" type="datetimeFigureOut">
              <a:rPr lang="en-US" smtClean="0"/>
              <a:t>7/13/14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65A291BB-E37D-8040-8B68-F991EE529A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buClr>
          <a:srgbClr val="000000"/>
        </a:buClr>
        <a:buSzPct val="100000"/>
        <a:defRPr sz="3200">
          <a:solidFill>
            <a:srgbClr val="000000"/>
          </a:solidFill>
          <a:latin typeface="+mj-lt"/>
          <a:ea typeface="+mj-ea"/>
          <a:cs typeface="+mj-cs"/>
        </a:defRPr>
      </a:lvl1pPr>
      <a:lvl2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2pPr>
      <a:lvl3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3pPr>
      <a:lvl4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4pPr>
      <a:lvl5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5pPr>
      <a:lvl6pPr marL="4572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6pPr>
      <a:lvl7pPr marL="9144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7pPr>
      <a:lvl8pPr marL="13716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8pPr>
      <a:lvl9pPr marL="18288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Sin &amp; </a:t>
            </a:r>
            <a:r>
              <a:rPr lang="en-US" sz="5400" dirty="0" smtClean="0"/>
              <a:t>Penance</a:t>
            </a:r>
            <a:endParaRPr lang="en-US" sz="5400" dirty="0"/>
          </a:p>
        </p:txBody>
      </p:sp>
      <p:sp>
        <p:nvSpPr>
          <p:cNvPr id="3" name="Subtitle 2"/>
          <p:cNvSpPr>
            <a:spLocks noGrp="1"/>
          </p:cNvSpPr>
          <p:nvPr>
            <p:ph type="subTitle" idx="1"/>
          </p:nvPr>
        </p:nvSpPr>
        <p:spPr>
          <a:xfrm>
            <a:off x="2701925" y="3600450"/>
            <a:ext cx="4800600" cy="2415078"/>
          </a:xfrm>
        </p:spPr>
        <p:txBody>
          <a:bodyPr>
            <a:noAutofit/>
          </a:bodyPr>
          <a:lstStyle/>
          <a:p>
            <a:pPr hangingPunct="0">
              <a:lnSpc>
                <a:spcPct val="120000"/>
              </a:lnSpc>
            </a:pPr>
            <a:r>
              <a:rPr lang="en-US" dirty="0"/>
              <a:t>“Whosoever sins ye remit, they are remitted unto them</a:t>
            </a:r>
            <a:r>
              <a:rPr lang="en-US" i="1" dirty="0"/>
              <a:t>;</a:t>
            </a:r>
            <a:r>
              <a:rPr lang="en-US" dirty="0"/>
              <a:t> and whosesoever sins ye retain, they are retained.”</a:t>
            </a:r>
          </a:p>
          <a:p>
            <a:pPr>
              <a:lnSpc>
                <a:spcPct val="120000"/>
              </a:lnSpc>
            </a:pPr>
            <a:r>
              <a:rPr lang="en-US" dirty="0" smtClean="0"/>
              <a:t>-</a:t>
            </a:r>
            <a:r>
              <a:rPr lang="en-US" dirty="0"/>
              <a:t>John 20:</a:t>
            </a:r>
            <a:r>
              <a:rPr lang="en-US" dirty="0" smtClean="0"/>
              <a:t>23</a:t>
            </a:r>
            <a:endParaRPr lang="en-US" dirty="0"/>
          </a:p>
        </p:txBody>
      </p:sp>
    </p:spTree>
    <p:extLst>
      <p:ext uri="{BB962C8B-B14F-4D97-AF65-F5344CB8AC3E}">
        <p14:creationId xmlns:p14="http://schemas.microsoft.com/office/powerpoint/2010/main" val="23577869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Seven Deadly </a:t>
            </a:r>
            <a:r>
              <a:rPr lang="en-US" b="1" dirty="0" smtClean="0"/>
              <a:t>Sins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These </a:t>
            </a:r>
            <a:r>
              <a:rPr lang="en-US" dirty="0"/>
              <a:t>are the seven basic sins from which every other sin derives</a:t>
            </a:r>
            <a:r>
              <a:rPr lang="en-US" dirty="0" smtClean="0">
                <a:effectLst/>
              </a:rPr>
              <a:t> </a:t>
            </a:r>
          </a:p>
          <a:p>
            <a:pPr lvl="1" hangingPunct="0">
              <a:lnSpc>
                <a:spcPct val="120000"/>
              </a:lnSpc>
            </a:pPr>
            <a:r>
              <a:rPr lang="en-US" b="1" dirty="0"/>
              <a:t>Envy: </a:t>
            </a:r>
            <a:r>
              <a:rPr lang="en-US" dirty="0"/>
              <a:t>a sadness or anger at another’s prosperity (different from jealousy).</a:t>
            </a:r>
            <a:r>
              <a:rPr lang="en-US" b="1" dirty="0"/>
              <a:t> </a:t>
            </a:r>
            <a:endParaRPr lang="en-US" dirty="0"/>
          </a:p>
          <a:p>
            <a:pPr lvl="1" hangingPunct="0">
              <a:lnSpc>
                <a:spcPct val="120000"/>
              </a:lnSpc>
            </a:pPr>
            <a:r>
              <a:rPr lang="en-US" b="1" dirty="0"/>
              <a:t>Sloth: </a:t>
            </a:r>
            <a:r>
              <a:rPr lang="en-US" dirty="0"/>
              <a:t>refusal to exert oneself to do the things necessary to attain salvation (</a:t>
            </a:r>
            <a:r>
              <a:rPr lang="en-US" i="1" dirty="0"/>
              <a:t>acedia</a:t>
            </a:r>
            <a:r>
              <a:rPr lang="en-US" dirty="0"/>
              <a:t>).</a:t>
            </a:r>
            <a:r>
              <a:rPr lang="en-US" b="1" dirty="0"/>
              <a:t> </a:t>
            </a:r>
            <a:endParaRPr lang="en-US" dirty="0"/>
          </a:p>
          <a:p>
            <a:pPr lvl="1" hangingPunct="0">
              <a:lnSpc>
                <a:spcPct val="120000"/>
              </a:lnSpc>
            </a:pPr>
            <a:r>
              <a:rPr lang="en-US" b="1" dirty="0"/>
              <a:t>Gluttony: </a:t>
            </a:r>
            <a:r>
              <a:rPr lang="en-US" dirty="0"/>
              <a:t>use of created goods to excess (immoderation).</a:t>
            </a:r>
            <a:r>
              <a:rPr lang="en-US" b="1" dirty="0"/>
              <a:t> </a:t>
            </a:r>
            <a:endParaRPr lang="en-US" dirty="0"/>
          </a:p>
          <a:p>
            <a:pPr lvl="1" hangingPunct="0">
              <a:lnSpc>
                <a:spcPct val="120000"/>
              </a:lnSpc>
            </a:pPr>
            <a:r>
              <a:rPr lang="en-US" b="1" dirty="0"/>
              <a:t>Wrath: </a:t>
            </a:r>
            <a:r>
              <a:rPr lang="en-US" dirty="0"/>
              <a:t>a desire for vengeance in order to do evil to someone.</a:t>
            </a:r>
            <a:r>
              <a:rPr lang="en-US" b="1" dirty="0"/>
              <a:t> </a:t>
            </a:r>
            <a:endParaRPr lang="en-US" dirty="0"/>
          </a:p>
          <a:p>
            <a:pPr lvl="1" hangingPunct="0">
              <a:lnSpc>
                <a:spcPct val="120000"/>
              </a:lnSpc>
            </a:pPr>
            <a:r>
              <a:rPr lang="en-US" b="1" dirty="0"/>
              <a:t>Pride: </a:t>
            </a:r>
            <a:r>
              <a:rPr lang="en-US" dirty="0"/>
              <a:t>excessive belief in one’s own abilities that</a:t>
            </a:r>
            <a:r>
              <a:rPr lang="en-US" b="1" dirty="0"/>
              <a:t> </a:t>
            </a:r>
            <a:r>
              <a:rPr lang="en-US" dirty="0"/>
              <a:t>does not recognize the grace of God.</a:t>
            </a:r>
            <a:r>
              <a:rPr lang="en-US" b="1" dirty="0"/>
              <a:t> </a:t>
            </a:r>
            <a:endParaRPr lang="en-US" dirty="0"/>
          </a:p>
          <a:p>
            <a:pPr lvl="1" hangingPunct="0">
              <a:lnSpc>
                <a:spcPct val="120000"/>
              </a:lnSpc>
            </a:pPr>
            <a:r>
              <a:rPr lang="en-US" b="1" dirty="0"/>
              <a:t>Lust: </a:t>
            </a:r>
            <a:r>
              <a:rPr lang="en-US" dirty="0"/>
              <a:t>an inordinate craving for physical pleasure.</a:t>
            </a:r>
            <a:r>
              <a:rPr lang="en-US" b="1" dirty="0"/>
              <a:t> </a:t>
            </a:r>
            <a:endParaRPr lang="en-US" dirty="0"/>
          </a:p>
          <a:p>
            <a:pPr lvl="1" hangingPunct="0">
              <a:lnSpc>
                <a:spcPct val="120000"/>
              </a:lnSpc>
            </a:pPr>
            <a:r>
              <a:rPr lang="en-US" b="1" dirty="0"/>
              <a:t>Greed: </a:t>
            </a:r>
            <a:r>
              <a:rPr lang="en-US" dirty="0"/>
              <a:t>a rapacious desire to increase in material wealth or gain.</a:t>
            </a:r>
            <a:r>
              <a:rPr lang="en-US" b="1" dirty="0"/>
              <a:t> </a:t>
            </a:r>
            <a:endParaRPr lang="en-US" dirty="0"/>
          </a:p>
          <a:p>
            <a:pPr marL="0" indent="0">
              <a:lnSpc>
                <a:spcPct val="120000"/>
              </a:lnSpc>
              <a:buNone/>
            </a:pPr>
            <a:endParaRPr lang="en-US" dirty="0"/>
          </a:p>
          <a:p>
            <a:pPr hangingPunct="0">
              <a:lnSpc>
                <a:spcPct val="120000"/>
              </a:lnSpc>
            </a:pPr>
            <a:r>
              <a:rPr lang="en-US" dirty="0"/>
              <a:t>According to long-standing belief, it is pride that is the root of all sin and the source of envy, the cause of the Devil’s fall from grace (Wis. 2:24</a:t>
            </a:r>
            <a:r>
              <a:rPr lang="en-US" dirty="0" smtClean="0"/>
              <a:t>)</a:t>
            </a:r>
            <a:endParaRPr lang="en-US" dirty="0"/>
          </a:p>
        </p:txBody>
      </p:sp>
    </p:spTree>
    <p:extLst>
      <p:ext uri="{BB962C8B-B14F-4D97-AF65-F5344CB8AC3E}">
        <p14:creationId xmlns:p14="http://schemas.microsoft.com/office/powerpoint/2010/main" val="50069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Punishment for </a:t>
            </a:r>
            <a:r>
              <a:rPr lang="en-US" b="1" dirty="0" smtClean="0"/>
              <a:t>Sin</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The punishment of sin flows from the nature of sin itself. </a:t>
            </a:r>
            <a:endParaRPr lang="en-US" dirty="0" smtClean="0"/>
          </a:p>
          <a:p>
            <a:pPr lvl="1">
              <a:lnSpc>
                <a:spcPct val="110000"/>
              </a:lnSpc>
            </a:pPr>
            <a:r>
              <a:rPr lang="en-US" dirty="0" smtClean="0"/>
              <a:t>If </a:t>
            </a:r>
            <a:r>
              <a:rPr lang="en-US" dirty="0"/>
              <a:t>sin is mortal, it incurs and eternal </a:t>
            </a:r>
            <a:r>
              <a:rPr lang="en-US" dirty="0" smtClean="0"/>
              <a:t>punishment</a:t>
            </a:r>
          </a:p>
          <a:p>
            <a:pPr lvl="1">
              <a:lnSpc>
                <a:spcPct val="110000"/>
              </a:lnSpc>
            </a:pPr>
            <a:r>
              <a:rPr lang="en-US" dirty="0" smtClean="0"/>
              <a:t>if </a:t>
            </a:r>
            <a:r>
              <a:rPr lang="en-US" dirty="0"/>
              <a:t>the sin is venial, a temporal punishment </a:t>
            </a:r>
            <a:r>
              <a:rPr lang="en-US" dirty="0" smtClean="0"/>
              <a:t>suffices </a:t>
            </a:r>
          </a:p>
          <a:p>
            <a:pPr marL="0" indent="0">
              <a:lnSpc>
                <a:spcPct val="110000"/>
              </a:lnSpc>
              <a:buNone/>
            </a:pPr>
            <a:endParaRPr lang="en-US" dirty="0" smtClean="0"/>
          </a:p>
          <a:p>
            <a:pPr>
              <a:lnSpc>
                <a:spcPct val="110000"/>
              </a:lnSpc>
            </a:pPr>
            <a:r>
              <a:rPr lang="en-US" dirty="0" smtClean="0"/>
              <a:t>Temporal punishment due to sin can be expiated by prayers, good deeds, almsgiving, attendance at Mass, etc. </a:t>
            </a:r>
          </a:p>
          <a:p>
            <a:pPr lvl="1">
              <a:lnSpc>
                <a:spcPct val="110000"/>
              </a:lnSpc>
            </a:pPr>
            <a:r>
              <a:rPr lang="en-US" dirty="0" smtClean="0"/>
              <a:t>One </a:t>
            </a:r>
            <a:r>
              <a:rPr lang="en-US" dirty="0"/>
              <a:t>must be in a state of grace to merit this because none of these deeds are meritorious apart from God’s grace. </a:t>
            </a:r>
            <a:endParaRPr lang="en-US" dirty="0" smtClean="0"/>
          </a:p>
          <a:p>
            <a:pPr lvl="1">
              <a:lnSpc>
                <a:spcPct val="110000"/>
              </a:lnSpc>
            </a:pPr>
            <a:r>
              <a:rPr lang="en-US" dirty="0" smtClean="0"/>
              <a:t>Thus</a:t>
            </a:r>
            <a:r>
              <a:rPr lang="en-US" dirty="0"/>
              <a:t>, the prime importance is to confess your mortal sins, then do penance for the temporal punishment due to </a:t>
            </a:r>
            <a:r>
              <a:rPr lang="en-US" dirty="0" smtClean="0"/>
              <a:t>sin</a:t>
            </a:r>
            <a:endParaRPr lang="en-US" dirty="0"/>
          </a:p>
          <a:p>
            <a:endParaRPr lang="en-US" dirty="0"/>
          </a:p>
        </p:txBody>
      </p:sp>
    </p:spTree>
    <p:extLst>
      <p:ext uri="{BB962C8B-B14F-4D97-AF65-F5344CB8AC3E}">
        <p14:creationId xmlns:p14="http://schemas.microsoft.com/office/powerpoint/2010/main" val="262485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Sacrament of </a:t>
            </a:r>
            <a:r>
              <a:rPr lang="en-US" b="1" dirty="0" smtClean="0"/>
              <a:t>Penance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the means He left to His Church whereby He would be able to remit sin for all </a:t>
            </a:r>
            <a:r>
              <a:rPr lang="en-US" dirty="0" smtClean="0"/>
              <a:t>time</a:t>
            </a:r>
          </a:p>
          <a:p>
            <a:pPr marL="0" indent="0" hangingPunct="0">
              <a:buNone/>
            </a:pPr>
            <a:endParaRPr lang="en-US" dirty="0" smtClean="0"/>
          </a:p>
          <a:p>
            <a:pPr hangingPunct="0"/>
            <a:r>
              <a:rPr lang="en-US" dirty="0" smtClean="0"/>
              <a:t>The </a:t>
            </a:r>
            <a:r>
              <a:rPr lang="en-US" dirty="0"/>
              <a:t>form of this sacrament is the absolving words of the priest, “I absolve you of your sins in </a:t>
            </a:r>
            <a:r>
              <a:rPr lang="en-US" dirty="0" smtClean="0"/>
              <a:t>the name </a:t>
            </a:r>
            <a:r>
              <a:rPr lang="en-US" dirty="0"/>
              <a:t>of the Father, and of the Son, and of the Holy Spirit.” </a:t>
            </a:r>
            <a:endParaRPr lang="en-US" dirty="0" smtClean="0"/>
          </a:p>
          <a:p>
            <a:pPr marL="0" indent="0" hangingPunct="0">
              <a:buNone/>
            </a:pPr>
            <a:endParaRPr lang="en-US" dirty="0" smtClean="0"/>
          </a:p>
          <a:p>
            <a:pPr hangingPunct="0"/>
            <a:r>
              <a:rPr lang="en-US" dirty="0" smtClean="0"/>
              <a:t>The </a:t>
            </a:r>
            <a:r>
              <a:rPr lang="en-US" dirty="0"/>
              <a:t>matter of the sacrament is twofold</a:t>
            </a:r>
            <a:r>
              <a:rPr lang="en-US" dirty="0" smtClean="0"/>
              <a:t>:</a:t>
            </a:r>
          </a:p>
          <a:p>
            <a:pPr lvl="1" hangingPunct="0"/>
            <a:r>
              <a:rPr lang="en-US" dirty="0" smtClean="0"/>
              <a:t>the </a:t>
            </a:r>
            <a:r>
              <a:rPr lang="en-US" dirty="0"/>
              <a:t>proximate matter is the confession and contrition of the </a:t>
            </a:r>
            <a:r>
              <a:rPr lang="en-US" dirty="0" smtClean="0"/>
              <a:t>penitent</a:t>
            </a:r>
          </a:p>
          <a:p>
            <a:pPr lvl="1" hangingPunct="0"/>
            <a:r>
              <a:rPr lang="en-US" dirty="0" smtClean="0"/>
              <a:t>the </a:t>
            </a:r>
            <a:r>
              <a:rPr lang="en-US" dirty="0"/>
              <a:t>remote matter is the sins themselves that the penitent brings to the confessional</a:t>
            </a:r>
            <a:r>
              <a:rPr lang="en-US" dirty="0" smtClean="0"/>
              <a:t>.</a:t>
            </a:r>
            <a:endParaRPr lang="en-US" dirty="0"/>
          </a:p>
        </p:txBody>
      </p:sp>
    </p:spTree>
    <p:extLst>
      <p:ext uri="{BB962C8B-B14F-4D97-AF65-F5344CB8AC3E}">
        <p14:creationId xmlns:p14="http://schemas.microsoft.com/office/powerpoint/2010/main" val="2788778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Scriptural </a:t>
            </a:r>
            <a:r>
              <a:rPr lang="en-US" b="1" dirty="0" smtClean="0"/>
              <a:t>Basis</a:t>
            </a:r>
            <a:endParaRPr lang="en-US" dirty="0"/>
          </a:p>
        </p:txBody>
      </p:sp>
      <p:sp>
        <p:nvSpPr>
          <p:cNvPr id="3" name="Content Placeholder 2"/>
          <p:cNvSpPr>
            <a:spLocks noGrp="1"/>
          </p:cNvSpPr>
          <p:nvPr>
            <p:ph idx="1"/>
          </p:nvPr>
        </p:nvSpPr>
        <p:spPr/>
        <p:txBody>
          <a:bodyPr>
            <a:normAutofit fontScale="85000" lnSpcReduction="20000"/>
          </a:bodyPr>
          <a:lstStyle/>
          <a:p>
            <a:pPr hangingPunct="0">
              <a:lnSpc>
                <a:spcPct val="120000"/>
              </a:lnSpc>
            </a:pPr>
            <a:r>
              <a:rPr lang="en-US" b="1" u="sng" dirty="0"/>
              <a:t>Matthew 16:19, 18:18:</a:t>
            </a:r>
            <a:r>
              <a:rPr lang="en-US" b="1" dirty="0"/>
              <a:t> </a:t>
            </a:r>
            <a:r>
              <a:rPr lang="en-US" dirty="0"/>
              <a:t>The power of the Keys is granted to Peter personally and to the Apostles</a:t>
            </a:r>
            <a:r>
              <a:rPr lang="en-US" b="1" dirty="0"/>
              <a:t> </a:t>
            </a:r>
            <a:r>
              <a:rPr lang="en-US" dirty="0"/>
              <a:t>in communion with him: </a:t>
            </a:r>
          </a:p>
          <a:p>
            <a:pPr lvl="1" hangingPunct="0">
              <a:lnSpc>
                <a:spcPct val="120000"/>
              </a:lnSpc>
            </a:pPr>
            <a:r>
              <a:rPr lang="en-US" dirty="0" smtClean="0"/>
              <a:t>“</a:t>
            </a:r>
            <a:r>
              <a:rPr lang="en-US" dirty="0"/>
              <a:t>Whatsoever you bind on earth will be bound in heaven, and whatsoever you loose on earth shall be loosed in heaven.” The power of binding and loosing from sin is included in the power of the Keys</a:t>
            </a:r>
            <a:r>
              <a:rPr lang="en-US" dirty="0" smtClean="0"/>
              <a:t>.</a:t>
            </a:r>
          </a:p>
          <a:p>
            <a:pPr marL="457200" lvl="1" indent="0" hangingPunct="0">
              <a:lnSpc>
                <a:spcPct val="120000"/>
              </a:lnSpc>
              <a:buNone/>
            </a:pPr>
            <a:r>
              <a:rPr lang="en-US" dirty="0"/>
              <a:t> </a:t>
            </a:r>
          </a:p>
          <a:p>
            <a:pPr>
              <a:lnSpc>
                <a:spcPct val="120000"/>
              </a:lnSpc>
            </a:pPr>
            <a:r>
              <a:rPr lang="en-US" b="1" u="sng" dirty="0"/>
              <a:t>John 20:21-23:</a:t>
            </a:r>
            <a:r>
              <a:rPr lang="en-US" b="1" dirty="0"/>
              <a:t> </a:t>
            </a:r>
            <a:r>
              <a:rPr lang="en-US" dirty="0"/>
              <a:t>After He had risen from the dead, Christ appeared to his disciples and told them</a:t>
            </a:r>
            <a:r>
              <a:rPr lang="en-US" dirty="0" smtClean="0"/>
              <a:t>, </a:t>
            </a:r>
          </a:p>
          <a:p>
            <a:pPr lvl="1">
              <a:lnSpc>
                <a:spcPct val="120000"/>
              </a:lnSpc>
            </a:pPr>
            <a:r>
              <a:rPr lang="en-US" dirty="0" smtClean="0"/>
              <a:t>“</a:t>
            </a:r>
            <a:r>
              <a:rPr lang="en-US" dirty="0"/>
              <a:t>Peace be to you. As the Father has sent Me, I also send you. When He had said this, He breathed on them, saying: ‘Receive the Holy Spirit. Whose sins you shall forgive, they are forgiven them, and whose sins you shall retain, they are retained.’”</a:t>
            </a:r>
          </a:p>
          <a:p>
            <a:endParaRPr lang="en-US" dirty="0"/>
          </a:p>
        </p:txBody>
      </p:sp>
    </p:spTree>
    <p:extLst>
      <p:ext uri="{BB962C8B-B14F-4D97-AF65-F5344CB8AC3E}">
        <p14:creationId xmlns:p14="http://schemas.microsoft.com/office/powerpoint/2010/main" val="4233416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ancient manual </a:t>
            </a:r>
            <a:r>
              <a:rPr lang="en-US" i="1" dirty="0" err="1"/>
              <a:t>Didache</a:t>
            </a:r>
            <a:r>
              <a:rPr lang="en-US" dirty="0"/>
              <a:t> (c. 70 AD) reports that confession was made in Church prior to reception of the Eucharist: </a:t>
            </a:r>
            <a:endParaRPr lang="en-US" dirty="0" smtClean="0"/>
          </a:p>
          <a:p>
            <a:pPr lvl="1"/>
            <a:r>
              <a:rPr lang="en-US" dirty="0" smtClean="0"/>
              <a:t>“</a:t>
            </a:r>
            <a:r>
              <a:rPr lang="en-US" dirty="0"/>
              <a:t>In church thou shalt confess thy transgressions, and shalt not betake thyself to prayer with an evil conscience. This is the way of life” (4:19-20)</a:t>
            </a:r>
            <a:r>
              <a:rPr lang="en-US" dirty="0" smtClean="0"/>
              <a:t>.</a:t>
            </a:r>
          </a:p>
          <a:p>
            <a:pPr marL="0" indent="0">
              <a:buNone/>
            </a:pPr>
            <a:endParaRPr lang="en-US" dirty="0" smtClean="0"/>
          </a:p>
          <a:p>
            <a:r>
              <a:rPr lang="en-US" dirty="0" smtClean="0"/>
              <a:t>Most </a:t>
            </a:r>
            <a:r>
              <a:rPr lang="en-US" dirty="0"/>
              <a:t>Fathers tell us that confession was made in public and that this sacrament was generally only used once after baptism. </a:t>
            </a:r>
            <a:endParaRPr lang="en-US" dirty="0" smtClean="0"/>
          </a:p>
          <a:p>
            <a:pPr lvl="1"/>
            <a:r>
              <a:rPr lang="en-US" dirty="0" smtClean="0"/>
              <a:t>Around </a:t>
            </a:r>
            <a:r>
              <a:rPr lang="en-US" dirty="0"/>
              <a:t>the year 200, Tertullian wrote, “although the gate of forgiveness has been shut and fastened up with the bar of baptism, </a:t>
            </a:r>
            <a:r>
              <a:rPr lang="en-US" dirty="0" smtClean="0"/>
              <a:t>God has </a:t>
            </a:r>
            <a:r>
              <a:rPr lang="en-US" dirty="0"/>
              <a:t>permitted it still to stand somewhat open.</a:t>
            </a:r>
            <a:r>
              <a:rPr lang="en-US" dirty="0" smtClean="0">
                <a:effectLst/>
              </a:rPr>
              <a:t> ...</a:t>
            </a:r>
            <a:r>
              <a:rPr lang="en-US" dirty="0" smtClean="0"/>
              <a:t> </a:t>
            </a:r>
            <a:endParaRPr lang="en-US" dirty="0"/>
          </a:p>
        </p:txBody>
      </p:sp>
    </p:spTree>
    <p:extLst>
      <p:ext uri="{BB962C8B-B14F-4D97-AF65-F5344CB8AC3E}">
        <p14:creationId xmlns:p14="http://schemas.microsoft.com/office/powerpoint/2010/main" val="50051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a:t>
            </a:r>
            <a:endParaRPr lang="en-US" dirty="0"/>
          </a:p>
        </p:txBody>
      </p:sp>
      <p:sp>
        <p:nvSpPr>
          <p:cNvPr id="3" name="Content Placeholder 2"/>
          <p:cNvSpPr>
            <a:spLocks noGrp="1"/>
          </p:cNvSpPr>
          <p:nvPr>
            <p:ph idx="1"/>
          </p:nvPr>
        </p:nvSpPr>
        <p:spPr/>
        <p:txBody>
          <a:bodyPr>
            <a:normAutofit fontScale="85000" lnSpcReduction="10000"/>
          </a:bodyPr>
          <a:lstStyle/>
          <a:p>
            <a:pPr>
              <a:lnSpc>
                <a:spcPct val="110000"/>
              </a:lnSpc>
            </a:pPr>
            <a:r>
              <a:rPr lang="en-US" dirty="0"/>
              <a:t>In the Middle Ages, thanks in large part to the Irish confessors of the 6</a:t>
            </a:r>
            <a:r>
              <a:rPr lang="en-US" baseline="30000" dirty="0"/>
              <a:t>th</a:t>
            </a:r>
            <a:r>
              <a:rPr lang="en-US" dirty="0"/>
              <a:t>, 7</a:t>
            </a:r>
            <a:r>
              <a:rPr lang="en-US" baseline="30000" dirty="0"/>
              <a:t>th</a:t>
            </a:r>
            <a:r>
              <a:rPr lang="en-US" dirty="0"/>
              <a:t>, and 8</a:t>
            </a:r>
            <a:r>
              <a:rPr lang="en-US" baseline="30000" dirty="0"/>
              <a:t>th</a:t>
            </a:r>
            <a:r>
              <a:rPr lang="en-US" dirty="0"/>
              <a:t> centuries, confession became private and the use of public confession faded out. </a:t>
            </a:r>
            <a:endParaRPr lang="en-US" dirty="0" smtClean="0"/>
          </a:p>
          <a:p>
            <a:pPr marL="0" indent="0">
              <a:lnSpc>
                <a:spcPct val="110000"/>
              </a:lnSpc>
              <a:buNone/>
            </a:pPr>
            <a:endParaRPr lang="en-US" dirty="0" smtClean="0"/>
          </a:p>
          <a:p>
            <a:pPr>
              <a:lnSpc>
                <a:spcPct val="110000"/>
              </a:lnSpc>
            </a:pPr>
            <a:r>
              <a:rPr lang="en-US" dirty="0" smtClean="0"/>
              <a:t>In </a:t>
            </a:r>
            <a:r>
              <a:rPr lang="en-US" dirty="0"/>
              <a:t>the Middle Ages, it was standard to make a confession once a year, around Easter; this later became part of canon law at Lateran IV (1215). </a:t>
            </a:r>
            <a:endParaRPr lang="en-US" dirty="0" smtClean="0"/>
          </a:p>
          <a:p>
            <a:pPr marL="0" indent="0">
              <a:lnSpc>
                <a:spcPct val="110000"/>
              </a:lnSpc>
              <a:buNone/>
            </a:pPr>
            <a:endParaRPr lang="en-US" dirty="0"/>
          </a:p>
          <a:p>
            <a:pPr>
              <a:lnSpc>
                <a:spcPct val="110000"/>
              </a:lnSpc>
            </a:pPr>
            <a:r>
              <a:rPr lang="en-US" dirty="0" smtClean="0"/>
              <a:t>Later </a:t>
            </a:r>
            <a:r>
              <a:rPr lang="en-US" dirty="0"/>
              <a:t>popes encouraged a more frequent Confession; recent popes such as Pius XII, Paul VI and John Paul II encouraged regular confession of even venial sin</a:t>
            </a:r>
            <a:r>
              <a:rPr lang="en-US" dirty="0" smtClean="0"/>
              <a:t>.</a:t>
            </a:r>
            <a:endParaRPr lang="en-US" dirty="0"/>
          </a:p>
        </p:txBody>
      </p:sp>
    </p:spTree>
    <p:extLst>
      <p:ext uri="{BB962C8B-B14F-4D97-AF65-F5344CB8AC3E}">
        <p14:creationId xmlns:p14="http://schemas.microsoft.com/office/powerpoint/2010/main" val="132314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Parts of the </a:t>
            </a:r>
            <a:r>
              <a:rPr lang="en-US" b="1" dirty="0" smtClean="0"/>
              <a:t>sacrament</a:t>
            </a:r>
            <a:endParaRPr lang="en-US" dirty="0"/>
          </a:p>
        </p:txBody>
      </p:sp>
      <p:sp>
        <p:nvSpPr>
          <p:cNvPr id="3" name="Content Placeholder 2"/>
          <p:cNvSpPr>
            <a:spLocks noGrp="1"/>
          </p:cNvSpPr>
          <p:nvPr>
            <p:ph idx="1"/>
          </p:nvPr>
        </p:nvSpPr>
        <p:spPr/>
        <p:txBody>
          <a:bodyPr/>
          <a:lstStyle/>
          <a:p>
            <a:r>
              <a:rPr lang="en-US" dirty="0"/>
              <a:t>The sacrament of Confession consists of four parts, all of which must be fulfilled for the confession to be valid and fruitful for the penitent. </a:t>
            </a:r>
            <a:r>
              <a:rPr lang="en-US" dirty="0" smtClean="0"/>
              <a:t>They </a:t>
            </a:r>
            <a:r>
              <a:rPr lang="en-US" dirty="0"/>
              <a:t>are</a:t>
            </a:r>
            <a:r>
              <a:rPr lang="en-US" b="1" dirty="0"/>
              <a:t>:</a:t>
            </a:r>
            <a:r>
              <a:rPr lang="en-US" dirty="0"/>
              <a:t> </a:t>
            </a:r>
            <a:endParaRPr lang="en-US" dirty="0" smtClean="0"/>
          </a:p>
          <a:p>
            <a:pPr lvl="1"/>
            <a:r>
              <a:rPr lang="en-US" i="1" dirty="0" smtClean="0"/>
              <a:t>contrition</a:t>
            </a:r>
          </a:p>
          <a:p>
            <a:pPr lvl="1"/>
            <a:r>
              <a:rPr lang="en-US" i="1" dirty="0" smtClean="0"/>
              <a:t>confession</a:t>
            </a:r>
          </a:p>
          <a:p>
            <a:pPr lvl="1"/>
            <a:r>
              <a:rPr lang="en-US" i="1" dirty="0"/>
              <a:t>a</a:t>
            </a:r>
            <a:r>
              <a:rPr lang="en-US" i="1" dirty="0" smtClean="0"/>
              <a:t>bsolution</a:t>
            </a:r>
            <a:endParaRPr lang="en-US" dirty="0" smtClean="0"/>
          </a:p>
          <a:p>
            <a:pPr lvl="1"/>
            <a:r>
              <a:rPr lang="en-US" i="1" dirty="0" smtClean="0"/>
              <a:t>satisfaction</a:t>
            </a:r>
            <a:r>
              <a:rPr lang="en-US" dirty="0" smtClean="0"/>
              <a:t> </a:t>
            </a:r>
            <a:r>
              <a:rPr lang="en-US" dirty="0"/>
              <a:t>on the part of the penitent. </a:t>
            </a:r>
            <a:endParaRPr lang="en-US" dirty="0" smtClean="0"/>
          </a:p>
          <a:p>
            <a:pPr marL="0" indent="0">
              <a:buNone/>
            </a:pPr>
            <a:endParaRPr lang="en-US" i="1" u="sng" dirty="0" smtClean="0"/>
          </a:p>
          <a:p>
            <a:r>
              <a:rPr lang="en-US" i="1" u="sng" dirty="0" smtClean="0"/>
              <a:t>Contrition</a:t>
            </a:r>
            <a:r>
              <a:rPr lang="en-US" i="1" dirty="0"/>
              <a:t>: </a:t>
            </a:r>
            <a:r>
              <a:rPr lang="en-US" dirty="0"/>
              <a:t>Contrition means sorrow for sin and is essential for any confession to be valid.</a:t>
            </a:r>
            <a:r>
              <a:rPr lang="en-US" i="1" dirty="0"/>
              <a:t> </a:t>
            </a:r>
            <a:endParaRPr lang="en-US" dirty="0"/>
          </a:p>
        </p:txBody>
      </p:sp>
    </p:spTree>
    <p:extLst>
      <p:ext uri="{BB962C8B-B14F-4D97-AF65-F5344CB8AC3E}">
        <p14:creationId xmlns:p14="http://schemas.microsoft.com/office/powerpoint/2010/main" val="1613119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988" y="160845"/>
            <a:ext cx="6316662" cy="635048"/>
          </a:xfrm>
        </p:spPr>
        <p:txBody>
          <a:bodyPr/>
          <a:lstStyle/>
          <a:p>
            <a:r>
              <a:rPr lang="en-US" b="1" dirty="0"/>
              <a:t>Parts of the sacrament</a:t>
            </a:r>
            <a:endParaRPr lang="en-US" dirty="0"/>
          </a:p>
        </p:txBody>
      </p:sp>
      <p:sp>
        <p:nvSpPr>
          <p:cNvPr id="3" name="Content Placeholder 2"/>
          <p:cNvSpPr>
            <a:spLocks noGrp="1"/>
          </p:cNvSpPr>
          <p:nvPr>
            <p:ph idx="1"/>
          </p:nvPr>
        </p:nvSpPr>
        <p:spPr>
          <a:xfrm>
            <a:off x="2693988" y="1113417"/>
            <a:ext cx="6326187" cy="5451787"/>
          </a:xfrm>
        </p:spPr>
        <p:txBody>
          <a:bodyPr>
            <a:normAutofit fontScale="70000" lnSpcReduction="20000"/>
          </a:bodyPr>
          <a:lstStyle/>
          <a:p>
            <a:pPr>
              <a:lnSpc>
                <a:spcPct val="120000"/>
              </a:lnSpc>
            </a:pPr>
            <a:r>
              <a:rPr lang="en-US" i="1" u="sng" dirty="0"/>
              <a:t>Confession:</a:t>
            </a:r>
            <a:r>
              <a:rPr lang="en-US" i="1" dirty="0"/>
              <a:t> </a:t>
            </a:r>
            <a:r>
              <a:rPr lang="en-US" dirty="0"/>
              <a:t>Confession refers to the actual, auricular confession made to a validly ordained</a:t>
            </a:r>
            <a:r>
              <a:rPr lang="en-US" i="1" dirty="0"/>
              <a:t> </a:t>
            </a:r>
            <a:r>
              <a:rPr lang="en-US" dirty="0"/>
              <a:t>priest in the confessional. Sins must be confessed in </a:t>
            </a:r>
            <a:r>
              <a:rPr lang="en-US" i="1" dirty="0"/>
              <a:t>kind</a:t>
            </a:r>
            <a:r>
              <a:rPr lang="en-US" dirty="0"/>
              <a:t> (what you did) and </a:t>
            </a:r>
            <a:r>
              <a:rPr lang="en-US" i="1" dirty="0"/>
              <a:t>number</a:t>
            </a:r>
            <a:r>
              <a:rPr lang="en-US" dirty="0"/>
              <a:t> (how many times you did it).</a:t>
            </a:r>
            <a:r>
              <a:rPr lang="en-US" dirty="0" smtClean="0">
                <a:effectLst/>
              </a:rPr>
              <a:t> </a:t>
            </a:r>
          </a:p>
          <a:p>
            <a:pPr marL="0" indent="0">
              <a:lnSpc>
                <a:spcPct val="120000"/>
              </a:lnSpc>
              <a:buNone/>
            </a:pPr>
            <a:endParaRPr lang="en-US" i="1" u="sng" dirty="0" smtClean="0"/>
          </a:p>
          <a:p>
            <a:pPr>
              <a:lnSpc>
                <a:spcPct val="120000"/>
              </a:lnSpc>
            </a:pPr>
            <a:r>
              <a:rPr lang="en-US" i="1" u="sng" dirty="0" smtClean="0"/>
              <a:t>Absolution</a:t>
            </a:r>
            <a:r>
              <a:rPr lang="en-US" i="1" u="sng" dirty="0"/>
              <a:t>:</a:t>
            </a:r>
            <a:r>
              <a:rPr lang="en-US" i="1" dirty="0"/>
              <a:t> </a:t>
            </a:r>
            <a:r>
              <a:rPr lang="en-US" dirty="0"/>
              <a:t>Providing the confessor accepts that adequate contrition and confession have been</a:t>
            </a:r>
            <a:r>
              <a:rPr lang="en-US" i="1" dirty="0"/>
              <a:t> </a:t>
            </a:r>
            <a:r>
              <a:rPr lang="en-US" dirty="0"/>
              <a:t>made, he then pronounces the formula of absolution, which actually absolves the penitent of all the sins </a:t>
            </a:r>
            <a:r>
              <a:rPr lang="en-US" i="1" dirty="0"/>
              <a:t>that they have confessed</a:t>
            </a:r>
            <a:r>
              <a:rPr lang="en-US" dirty="0"/>
              <a:t>. </a:t>
            </a:r>
            <a:endParaRPr lang="en-US" dirty="0" smtClean="0"/>
          </a:p>
          <a:p>
            <a:pPr lvl="1">
              <a:lnSpc>
                <a:spcPct val="120000"/>
              </a:lnSpc>
            </a:pPr>
            <a:r>
              <a:rPr lang="en-US" dirty="0" smtClean="0"/>
              <a:t>Knowingly </a:t>
            </a:r>
            <a:r>
              <a:rPr lang="en-US" dirty="0"/>
              <a:t>withholding a sin from your confessor is itself a sin that must be confessed. </a:t>
            </a:r>
            <a:endParaRPr lang="en-US" dirty="0" smtClean="0"/>
          </a:p>
          <a:p>
            <a:pPr lvl="1">
              <a:lnSpc>
                <a:spcPct val="120000"/>
              </a:lnSpc>
            </a:pPr>
            <a:r>
              <a:rPr lang="en-US" dirty="0" smtClean="0"/>
              <a:t>Absolution </a:t>
            </a:r>
            <a:r>
              <a:rPr lang="en-US" dirty="0"/>
              <a:t>is pronounced in the name of Jesus Christ and accomplished by His power, exercised </a:t>
            </a:r>
            <a:r>
              <a:rPr lang="en-US" i="1" dirty="0"/>
              <a:t>in persona Christi</a:t>
            </a:r>
            <a:r>
              <a:rPr lang="en-US" dirty="0"/>
              <a:t> by the priest</a:t>
            </a:r>
            <a:r>
              <a:rPr lang="en-US" dirty="0" smtClean="0"/>
              <a:t>.</a:t>
            </a:r>
          </a:p>
          <a:p>
            <a:pPr marL="0" indent="0">
              <a:lnSpc>
                <a:spcPct val="120000"/>
              </a:lnSpc>
              <a:buNone/>
            </a:pPr>
            <a:endParaRPr lang="en-US" i="1" u="sng" dirty="0" smtClean="0"/>
          </a:p>
          <a:p>
            <a:pPr>
              <a:lnSpc>
                <a:spcPct val="120000"/>
              </a:lnSpc>
            </a:pPr>
            <a:r>
              <a:rPr lang="en-US" i="1" u="sng" dirty="0" smtClean="0"/>
              <a:t>Satisfaction</a:t>
            </a:r>
            <a:r>
              <a:rPr lang="en-US" i="1" u="sng" dirty="0"/>
              <a:t>:</a:t>
            </a:r>
            <a:r>
              <a:rPr lang="en-US" i="1" dirty="0"/>
              <a:t> </a:t>
            </a:r>
            <a:r>
              <a:rPr lang="en-US" dirty="0"/>
              <a:t>Satisfaction refers to a penance, prayer or good work assigned to you by the priest</a:t>
            </a:r>
            <a:r>
              <a:rPr lang="en-US" i="1" dirty="0"/>
              <a:t> </a:t>
            </a:r>
            <a:r>
              <a:rPr lang="en-US" dirty="0"/>
              <a:t>as a means of expiating the effects of the sin and/or making right the disorder caused by the sin. </a:t>
            </a:r>
          </a:p>
          <a:p>
            <a:pPr>
              <a:lnSpc>
                <a:spcPct val="120000"/>
              </a:lnSpc>
            </a:pPr>
            <a:endParaRPr lang="en-US" dirty="0"/>
          </a:p>
        </p:txBody>
      </p:sp>
    </p:spTree>
    <p:extLst>
      <p:ext uri="{BB962C8B-B14F-4D97-AF65-F5344CB8AC3E}">
        <p14:creationId xmlns:p14="http://schemas.microsoft.com/office/powerpoint/2010/main" val="338608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Frequent </a:t>
            </a:r>
            <a:r>
              <a:rPr lang="en-US" b="1" dirty="0" smtClean="0"/>
              <a:t>Confession</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a:t>As soon as you commit a sin, you ought to make an immediate heartfelt act of perfect contrition to God to the best of your ability. </a:t>
            </a:r>
            <a:endParaRPr lang="en-US" dirty="0" smtClean="0"/>
          </a:p>
          <a:p>
            <a:pPr marL="0" indent="0" hangingPunct="0">
              <a:lnSpc>
                <a:spcPct val="120000"/>
              </a:lnSpc>
              <a:buNone/>
            </a:pPr>
            <a:endParaRPr lang="en-US" dirty="0"/>
          </a:p>
          <a:p>
            <a:pPr hangingPunct="0">
              <a:lnSpc>
                <a:spcPct val="120000"/>
              </a:lnSpc>
            </a:pPr>
            <a:r>
              <a:rPr lang="en-US" dirty="0" smtClean="0"/>
              <a:t>An </a:t>
            </a:r>
            <a:r>
              <a:rPr lang="en-US" dirty="0"/>
              <a:t>act of perfect contrition is capable of remitting your sin, but the obligation to go to confession as soon as possible remains; the same is true of anyone receiving a general absolution in case of emergency.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efficacy of an act of contrition is not mechanical; it is proportionate to the degree of love that motivates it.</a:t>
            </a:r>
          </a:p>
          <a:p>
            <a:pPr marL="0" indent="0">
              <a:lnSpc>
                <a:spcPct val="120000"/>
              </a:lnSpc>
              <a:buNone/>
            </a:pPr>
            <a:endParaRPr lang="en-US" dirty="0"/>
          </a:p>
          <a:p>
            <a:pPr hangingPunct="0">
              <a:lnSpc>
                <a:spcPct val="120000"/>
              </a:lnSpc>
            </a:pPr>
            <a:r>
              <a:rPr lang="en-US" dirty="0"/>
              <a:t>Monthly confession is a good practice, and confession of venial faults is encouraged. </a:t>
            </a:r>
            <a:endParaRPr lang="en-US" dirty="0" smtClean="0"/>
          </a:p>
          <a:p>
            <a:pPr marL="0" indent="0" hangingPunct="0">
              <a:lnSpc>
                <a:spcPct val="120000"/>
              </a:lnSpc>
              <a:buNone/>
            </a:pPr>
            <a:endParaRPr lang="en-US" dirty="0" smtClean="0"/>
          </a:p>
          <a:p>
            <a:pPr hangingPunct="0">
              <a:lnSpc>
                <a:spcPct val="120000"/>
              </a:lnSpc>
            </a:pPr>
            <a:r>
              <a:rPr lang="en-US" dirty="0"/>
              <a:t>W</a:t>
            </a:r>
            <a:r>
              <a:rPr lang="en-US" dirty="0" smtClean="0"/>
              <a:t>e </a:t>
            </a:r>
            <a:r>
              <a:rPr lang="en-US" dirty="0"/>
              <a:t>must also avoid </a:t>
            </a:r>
            <a:r>
              <a:rPr lang="en-US" i="1" dirty="0"/>
              <a:t>scrupulosity</a:t>
            </a:r>
            <a:r>
              <a:rPr lang="en-US" dirty="0"/>
              <a:t>, which is defined as obsessive concern with one's personal sins, including "sinful" acts or thoughts usually considered minor or trivial.</a:t>
            </a:r>
          </a:p>
          <a:p>
            <a:endParaRPr lang="en-US" dirty="0"/>
          </a:p>
        </p:txBody>
      </p:sp>
    </p:spTree>
    <p:extLst>
      <p:ext uri="{BB962C8B-B14F-4D97-AF65-F5344CB8AC3E}">
        <p14:creationId xmlns:p14="http://schemas.microsoft.com/office/powerpoint/2010/main" val="10921710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2443990" y="2244979"/>
            <a:ext cx="5987315"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2443990" y="3914170"/>
            <a:ext cx="5987315" cy="886018"/>
          </a:xfrm>
          <a:prstGeom prst="rect">
            <a:avLst/>
          </a:prstGeom>
        </p:spPr>
        <p:txBody>
          <a:bodyPr/>
          <a:lst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ea typeface="+mn-ea"/>
              </a:defRPr>
            </a:lvl9pPr>
          </a:lstStyle>
          <a:p>
            <a:pPr marL="0" indent="0">
              <a:buFontTx/>
              <a:buNone/>
            </a:pPr>
            <a:r>
              <a:rPr lang="en-US" i="1" smtClean="0"/>
              <a:t>Power Points prepared by </a:t>
            </a:r>
            <a:r>
              <a:rPr lang="en-US" smtClean="0">
                <a:hlinkClick r:id="rId3"/>
              </a:rPr>
              <a:t>Catholic Presentations</a:t>
            </a:r>
            <a:endParaRPr lang="en-US" dirty="0"/>
          </a:p>
        </p:txBody>
      </p:sp>
    </p:spTree>
    <p:extLst>
      <p:ext uri="{BB962C8B-B14F-4D97-AF65-F5344CB8AC3E}">
        <p14:creationId xmlns:p14="http://schemas.microsoft.com/office/powerpoint/2010/main" val="141665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“Sin”</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a:t>The etymology of the word “sin” comes from the Old English </a:t>
            </a:r>
            <a:r>
              <a:rPr lang="en-US" i="1" dirty="0" err="1"/>
              <a:t>synn</a:t>
            </a:r>
            <a:r>
              <a:rPr lang="en-US" i="1" dirty="0"/>
              <a:t>,</a:t>
            </a:r>
            <a:r>
              <a:rPr lang="en-US" dirty="0"/>
              <a:t> which means to incur </a:t>
            </a:r>
            <a:r>
              <a:rPr lang="en-US" dirty="0" smtClean="0"/>
              <a:t>guilt. </a:t>
            </a:r>
          </a:p>
          <a:p>
            <a:pPr marL="0" indent="0">
              <a:buNone/>
            </a:pPr>
            <a:endParaRPr lang="en-US" dirty="0" smtClean="0"/>
          </a:p>
          <a:p>
            <a:r>
              <a:rPr lang="en-US" dirty="0"/>
              <a:t>Theologically, sin is an offense against God and is a privation of grace. </a:t>
            </a:r>
            <a:endParaRPr lang="en-US" dirty="0" smtClean="0"/>
          </a:p>
          <a:p>
            <a:pPr marL="0" indent="0">
              <a:buNone/>
            </a:pPr>
            <a:endParaRPr lang="en-US" dirty="0" smtClean="0"/>
          </a:p>
          <a:p>
            <a:r>
              <a:rPr lang="en-US" dirty="0" smtClean="0"/>
              <a:t>Sin </a:t>
            </a:r>
            <a:r>
              <a:rPr lang="en-US" dirty="0"/>
              <a:t>is nothing else than a morally bad act, an act not in accord with reason informed by the Divine law (St. Thomas, "De </a:t>
            </a:r>
            <a:r>
              <a:rPr lang="en-US" dirty="0" err="1"/>
              <a:t>malo</a:t>
            </a:r>
            <a:r>
              <a:rPr lang="en-US" dirty="0"/>
              <a:t>", 7:3)</a:t>
            </a:r>
            <a:r>
              <a:rPr lang="en-US" dirty="0" smtClean="0"/>
              <a:t>.</a:t>
            </a:r>
            <a:endParaRPr lang="en-US" dirty="0"/>
          </a:p>
        </p:txBody>
      </p:sp>
    </p:spTree>
    <p:extLst>
      <p:ext uri="{BB962C8B-B14F-4D97-AF65-F5344CB8AC3E}">
        <p14:creationId xmlns:p14="http://schemas.microsoft.com/office/powerpoint/2010/main" val="402172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Nature of </a:t>
            </a:r>
            <a:r>
              <a:rPr lang="en-US" b="1" dirty="0" smtClean="0"/>
              <a:t>Sin</a:t>
            </a:r>
            <a:endParaRPr lang="en-US" dirty="0"/>
          </a:p>
        </p:txBody>
      </p:sp>
      <p:sp>
        <p:nvSpPr>
          <p:cNvPr id="3" name="Content Placeholder 2"/>
          <p:cNvSpPr>
            <a:spLocks noGrp="1"/>
          </p:cNvSpPr>
          <p:nvPr>
            <p:ph idx="1"/>
          </p:nvPr>
        </p:nvSpPr>
        <p:spPr/>
        <p:txBody>
          <a:bodyPr>
            <a:normAutofit lnSpcReduction="10000"/>
          </a:bodyPr>
          <a:lstStyle/>
          <a:p>
            <a:r>
              <a:rPr lang="en-US" dirty="0"/>
              <a:t>S</a:t>
            </a:r>
            <a:r>
              <a:rPr lang="en-US" dirty="0" smtClean="0"/>
              <a:t>in </a:t>
            </a:r>
            <a:r>
              <a:rPr lang="en-US" dirty="0"/>
              <a:t>is primarily understood as a privation of the good, a disordering of the will in which an evil (or sometimes just a lesser good) is sought over the Highest Good, which is God.</a:t>
            </a:r>
            <a:r>
              <a:rPr lang="en-US" dirty="0" smtClean="0">
                <a:effectLst/>
              </a:rPr>
              <a:t> </a:t>
            </a:r>
          </a:p>
          <a:p>
            <a:pPr marL="0" indent="0" hangingPunct="0">
              <a:buNone/>
            </a:pPr>
            <a:endParaRPr lang="en-US" dirty="0" smtClean="0"/>
          </a:p>
          <a:p>
            <a:pPr hangingPunct="0"/>
            <a:r>
              <a:rPr lang="en-US" dirty="0" smtClean="0"/>
              <a:t>“</a:t>
            </a:r>
            <a:r>
              <a:rPr lang="en-US" dirty="0"/>
              <a:t>As death is the privation of the principle of life, the death of the soul is the privation of sanctifying grace which according to all theologians is the principle of supernatural life</a:t>
            </a:r>
            <a:r>
              <a:rPr lang="en-US" dirty="0" smtClean="0"/>
              <a:t>”								(</a:t>
            </a:r>
            <a:r>
              <a:rPr lang="en-US" i="1" dirty="0"/>
              <a:t>Catholic Encyclopedia</a:t>
            </a:r>
            <a:r>
              <a:rPr lang="en-US" dirty="0"/>
              <a:t>)</a:t>
            </a:r>
            <a:r>
              <a:rPr lang="en-US" dirty="0" smtClean="0"/>
              <a:t>.</a:t>
            </a:r>
            <a:endParaRPr lang="en-US" dirty="0"/>
          </a:p>
        </p:txBody>
      </p:sp>
    </p:spTree>
    <p:extLst>
      <p:ext uri="{BB962C8B-B14F-4D97-AF65-F5344CB8AC3E}">
        <p14:creationId xmlns:p14="http://schemas.microsoft.com/office/powerpoint/2010/main" val="28361161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Nature of Sin</a:t>
            </a:r>
            <a:endParaRPr lang="en-US" dirty="0"/>
          </a:p>
        </p:txBody>
      </p:sp>
      <p:sp>
        <p:nvSpPr>
          <p:cNvPr id="3" name="Content Placeholder 2"/>
          <p:cNvSpPr>
            <a:spLocks noGrp="1"/>
          </p:cNvSpPr>
          <p:nvPr>
            <p:ph idx="1"/>
          </p:nvPr>
        </p:nvSpPr>
        <p:spPr/>
        <p:txBody>
          <a:bodyPr/>
          <a:lstStyle/>
          <a:p>
            <a:r>
              <a:rPr lang="en-US" dirty="0"/>
              <a:t>Sin is primarily an offense against God. </a:t>
            </a:r>
            <a:endParaRPr lang="en-US" dirty="0" smtClean="0"/>
          </a:p>
          <a:p>
            <a:pPr marL="0" indent="0">
              <a:buNone/>
            </a:pPr>
            <a:endParaRPr lang="en-US" dirty="0" smtClean="0"/>
          </a:p>
          <a:p>
            <a:r>
              <a:rPr lang="en-US" dirty="0" smtClean="0"/>
              <a:t>Though </a:t>
            </a:r>
            <a:r>
              <a:rPr lang="en-US" dirty="0"/>
              <a:t>we can sin against our neighbor, of course, every sin is committed directly and immediately against God: </a:t>
            </a:r>
            <a:endParaRPr lang="en-US" dirty="0" smtClean="0"/>
          </a:p>
          <a:p>
            <a:pPr lvl="1"/>
            <a:r>
              <a:rPr lang="en-US" dirty="0" smtClean="0"/>
              <a:t>“</a:t>
            </a:r>
            <a:r>
              <a:rPr lang="en-US" dirty="0"/>
              <a:t>Against You, You alone have I sinned, and done that which is evil in Your sight” (Ps. 51:4).</a:t>
            </a:r>
          </a:p>
          <a:p>
            <a:endParaRPr lang="en-US" dirty="0"/>
          </a:p>
        </p:txBody>
      </p:sp>
    </p:spTree>
    <p:extLst>
      <p:ext uri="{BB962C8B-B14F-4D97-AF65-F5344CB8AC3E}">
        <p14:creationId xmlns:p14="http://schemas.microsoft.com/office/powerpoint/2010/main" val="2107497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a:t>
            </a:r>
            <a:r>
              <a:rPr lang="en-US" b="1" dirty="0" smtClean="0"/>
              <a:t>Sin</a:t>
            </a:r>
            <a:endParaRPr lang="en-US" dirty="0"/>
          </a:p>
        </p:txBody>
      </p:sp>
      <p:sp>
        <p:nvSpPr>
          <p:cNvPr id="3" name="Content Placeholder 2"/>
          <p:cNvSpPr>
            <a:spLocks noGrp="1"/>
          </p:cNvSpPr>
          <p:nvPr>
            <p:ph idx="1"/>
          </p:nvPr>
        </p:nvSpPr>
        <p:spPr/>
        <p:txBody>
          <a:bodyPr>
            <a:normAutofit/>
          </a:bodyPr>
          <a:lstStyle/>
          <a:p>
            <a:r>
              <a:rPr lang="en-US" dirty="0"/>
              <a:t>Sins can be classified as </a:t>
            </a:r>
            <a:endParaRPr lang="en-US" dirty="0" smtClean="0"/>
          </a:p>
          <a:p>
            <a:pPr lvl="1"/>
            <a:r>
              <a:rPr lang="en-US" dirty="0" smtClean="0"/>
              <a:t>sins </a:t>
            </a:r>
            <a:r>
              <a:rPr lang="en-US" dirty="0"/>
              <a:t>of commission versus sins of </a:t>
            </a:r>
            <a:r>
              <a:rPr lang="en-US" dirty="0" smtClean="0"/>
              <a:t>omission</a:t>
            </a:r>
          </a:p>
          <a:p>
            <a:pPr lvl="1"/>
            <a:r>
              <a:rPr lang="en-US" dirty="0" smtClean="0"/>
              <a:t>sins </a:t>
            </a:r>
            <a:r>
              <a:rPr lang="en-US" dirty="0"/>
              <a:t>against God and sins against </a:t>
            </a:r>
            <a:r>
              <a:rPr lang="en-US" dirty="0" smtClean="0"/>
              <a:t>man</a:t>
            </a:r>
          </a:p>
          <a:p>
            <a:pPr lvl="1"/>
            <a:r>
              <a:rPr lang="en-US" dirty="0" smtClean="0"/>
              <a:t>as </a:t>
            </a:r>
            <a:r>
              <a:rPr lang="en-US" dirty="0"/>
              <a:t>spiritual or carnal sins. </a:t>
            </a:r>
            <a:endParaRPr lang="en-US" dirty="0" smtClean="0"/>
          </a:p>
          <a:p>
            <a:pPr marL="0" indent="0">
              <a:buNone/>
            </a:pPr>
            <a:endParaRPr lang="en-US" dirty="0" smtClean="0"/>
          </a:p>
          <a:p>
            <a:r>
              <a:rPr lang="en-US" dirty="0" smtClean="0"/>
              <a:t>However </a:t>
            </a:r>
            <a:r>
              <a:rPr lang="en-US" dirty="0"/>
              <a:t>we classify it, t</a:t>
            </a:r>
            <a:r>
              <a:rPr lang="en-US" u="sng" dirty="0"/>
              <a:t>he root of all sin is a perverted will in the heart of man</a:t>
            </a:r>
            <a:r>
              <a:rPr lang="en-US" dirty="0" smtClean="0"/>
              <a:t>.</a:t>
            </a:r>
          </a:p>
          <a:p>
            <a:pPr lvl="1"/>
            <a:r>
              <a:rPr lang="en-US" dirty="0" smtClean="0"/>
              <a:t> </a:t>
            </a:r>
            <a:r>
              <a:rPr lang="en-US" dirty="0"/>
              <a:t>As Christ said, “For out of the heart come evil thoughts, murder, adultery, fornication, theft, false witness, slander. These are what defile a man” (Matt 15:19-20).</a:t>
            </a:r>
          </a:p>
          <a:p>
            <a:endParaRPr lang="en-US" dirty="0"/>
          </a:p>
        </p:txBody>
      </p:sp>
    </p:spTree>
    <p:extLst>
      <p:ext uri="{BB962C8B-B14F-4D97-AF65-F5344CB8AC3E}">
        <p14:creationId xmlns:p14="http://schemas.microsoft.com/office/powerpoint/2010/main" val="25654417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Mortal </a:t>
            </a:r>
            <a:r>
              <a:rPr lang="en-US" b="1" dirty="0" smtClean="0"/>
              <a:t>Sin</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a:t>Tradition defines mortal sin as a sin that destroys charity in the heart of man due to a grave violation of God’s law. </a:t>
            </a:r>
            <a:endParaRPr lang="en-US" dirty="0" smtClean="0"/>
          </a:p>
          <a:p>
            <a:pPr marL="0" indent="0" hangingPunct="0">
              <a:lnSpc>
                <a:spcPct val="110000"/>
              </a:lnSpc>
              <a:buNone/>
            </a:pPr>
            <a:endParaRPr lang="en-US" dirty="0" smtClean="0"/>
          </a:p>
          <a:p>
            <a:pPr hangingPunct="0">
              <a:lnSpc>
                <a:spcPct val="110000"/>
              </a:lnSpc>
            </a:pPr>
            <a:r>
              <a:rPr lang="en-US" dirty="0" smtClean="0"/>
              <a:t>The </a:t>
            </a:r>
            <a:r>
              <a:rPr lang="en-US" dirty="0"/>
              <a:t>Church gives us three criteria for determining if a sin is mortal or not</a:t>
            </a:r>
            <a:r>
              <a:rPr lang="en-US" dirty="0" smtClean="0"/>
              <a:t>:</a:t>
            </a:r>
            <a:endParaRPr lang="en-US" dirty="0"/>
          </a:p>
          <a:p>
            <a:pPr lvl="1" hangingPunct="0">
              <a:lnSpc>
                <a:spcPct val="110000"/>
              </a:lnSpc>
            </a:pPr>
            <a:r>
              <a:rPr lang="en-US" b="1" u="sng" dirty="0"/>
              <a:t>Grave Matter:</a:t>
            </a:r>
            <a:r>
              <a:rPr lang="en-US" b="1" dirty="0"/>
              <a:t> </a:t>
            </a:r>
            <a:r>
              <a:rPr lang="en-US" dirty="0"/>
              <a:t>does the sin violate any of the moral precepts set forth in the Ten</a:t>
            </a:r>
            <a:r>
              <a:rPr lang="en-US" b="1" dirty="0"/>
              <a:t> </a:t>
            </a:r>
            <a:r>
              <a:rPr lang="en-US" dirty="0"/>
              <a:t>Commandments? (CCC 1858) </a:t>
            </a:r>
          </a:p>
          <a:p>
            <a:pPr lvl="1" hangingPunct="0">
              <a:lnSpc>
                <a:spcPct val="110000"/>
              </a:lnSpc>
            </a:pPr>
            <a:r>
              <a:rPr lang="en-US" b="1" u="sng" dirty="0"/>
              <a:t>Full Knowledge:</a:t>
            </a:r>
            <a:r>
              <a:rPr lang="en-US" b="1" dirty="0"/>
              <a:t> </a:t>
            </a:r>
            <a:r>
              <a:rPr lang="en-US" dirty="0"/>
              <a:t>does the sinner understand that the action is an objectively evil act?</a:t>
            </a:r>
            <a:r>
              <a:rPr lang="en-US" b="1" dirty="0"/>
              <a:t> </a:t>
            </a:r>
            <a:r>
              <a:rPr lang="en-US" dirty="0"/>
              <a:t>(CCC 1859) </a:t>
            </a:r>
          </a:p>
          <a:p>
            <a:pPr lvl="1">
              <a:lnSpc>
                <a:spcPct val="110000"/>
              </a:lnSpc>
            </a:pPr>
            <a:r>
              <a:rPr lang="en-US" b="1" u="sng" dirty="0"/>
              <a:t>Complete Consent:</a:t>
            </a:r>
            <a:r>
              <a:rPr lang="en-US" b="1" dirty="0"/>
              <a:t> </a:t>
            </a:r>
            <a:r>
              <a:rPr lang="en-US" dirty="0"/>
              <a:t>did the person commit the sin freely, or was he under constraint?</a:t>
            </a:r>
            <a:r>
              <a:rPr lang="en-US" b="1" dirty="0"/>
              <a:t> </a:t>
            </a:r>
            <a:r>
              <a:rPr lang="en-US" dirty="0"/>
              <a:t>(The </a:t>
            </a:r>
            <a:r>
              <a:rPr lang="en-US" i="1" dirty="0"/>
              <a:t>Catechism</a:t>
            </a:r>
            <a:r>
              <a:rPr lang="en-US" dirty="0"/>
              <a:t> says that “feigned ignorance and hardness of heart do not diminish but rather increase the voluntary nature of sin” CCC 1859) </a:t>
            </a:r>
          </a:p>
        </p:txBody>
      </p:sp>
    </p:spTree>
    <p:extLst>
      <p:ext uri="{BB962C8B-B14F-4D97-AF65-F5344CB8AC3E}">
        <p14:creationId xmlns:p14="http://schemas.microsoft.com/office/powerpoint/2010/main" val="27209501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Mortal Sin</a:t>
            </a:r>
            <a:endParaRPr lang="en-US" b="1" dirty="0"/>
          </a:p>
        </p:txBody>
      </p:sp>
      <p:sp>
        <p:nvSpPr>
          <p:cNvPr id="3" name="Content Placeholder 2"/>
          <p:cNvSpPr>
            <a:spLocks noGrp="1"/>
          </p:cNvSpPr>
          <p:nvPr>
            <p:ph idx="1"/>
          </p:nvPr>
        </p:nvSpPr>
        <p:spPr/>
        <p:txBody>
          <a:bodyPr>
            <a:normAutofit fontScale="85000" lnSpcReduction="20000"/>
          </a:bodyPr>
          <a:lstStyle/>
          <a:p>
            <a:pPr hangingPunct="0"/>
            <a:r>
              <a:rPr lang="en-US" dirty="0"/>
              <a:t>All three of these components must be met for the sin to be mortal; if any one is lacking, it is not a mortal sin. </a:t>
            </a:r>
            <a:endParaRPr lang="en-US" dirty="0" smtClean="0"/>
          </a:p>
          <a:p>
            <a:pPr marL="0" indent="0" hangingPunct="0">
              <a:buNone/>
            </a:pPr>
            <a:endParaRPr lang="en-US" dirty="0"/>
          </a:p>
          <a:p>
            <a:pPr hangingPunct="0"/>
            <a:r>
              <a:rPr lang="en-US" dirty="0" smtClean="0"/>
              <a:t>Circumstances </a:t>
            </a:r>
            <a:r>
              <a:rPr lang="en-US" dirty="0"/>
              <a:t>and unintentional ignorance can diminish or even remove the guilt of a grave offense (although no one is deemed ignorant of the moral law). </a:t>
            </a:r>
            <a:endParaRPr lang="en-US" dirty="0" smtClean="0"/>
          </a:p>
          <a:p>
            <a:pPr marL="0" indent="0" hangingPunct="0">
              <a:buNone/>
            </a:pPr>
            <a:endParaRPr lang="en-US" dirty="0" smtClean="0"/>
          </a:p>
          <a:p>
            <a:pPr hangingPunct="0"/>
            <a:r>
              <a:rPr lang="en-US" dirty="0" smtClean="0"/>
              <a:t>We </a:t>
            </a:r>
            <a:r>
              <a:rPr lang="en-US" dirty="0"/>
              <a:t>must distinguish here between </a:t>
            </a:r>
            <a:r>
              <a:rPr lang="en-US" i="1" dirty="0" err="1"/>
              <a:t>malum</a:t>
            </a:r>
            <a:r>
              <a:rPr lang="en-US" dirty="0"/>
              <a:t> (the objective evil committed), and the </a:t>
            </a:r>
            <a:r>
              <a:rPr lang="en-US" i="1" dirty="0"/>
              <a:t>culpa</a:t>
            </a:r>
            <a:r>
              <a:rPr lang="en-US" dirty="0"/>
              <a:t> (the subjective level of responsibility incurred by the sinner). </a:t>
            </a:r>
            <a:endParaRPr lang="en-US" dirty="0" smtClean="0"/>
          </a:p>
          <a:p>
            <a:pPr lvl="1" hangingPunct="0"/>
            <a:r>
              <a:rPr lang="en-US" dirty="0" smtClean="0"/>
              <a:t>One </a:t>
            </a:r>
            <a:r>
              <a:rPr lang="en-US" dirty="0"/>
              <a:t>can commit a </a:t>
            </a:r>
            <a:r>
              <a:rPr lang="en-US" i="1" dirty="0" err="1"/>
              <a:t>malum</a:t>
            </a:r>
            <a:r>
              <a:rPr lang="en-US" dirty="0"/>
              <a:t> without incurring the </a:t>
            </a:r>
            <a:r>
              <a:rPr lang="en-US" i="1" dirty="0"/>
              <a:t>culpa</a:t>
            </a:r>
            <a:r>
              <a:rPr lang="en-US" dirty="0"/>
              <a:t> </a:t>
            </a:r>
            <a:r>
              <a:rPr lang="en-US" dirty="0" smtClean="0"/>
              <a:t>if there </a:t>
            </a:r>
            <a:r>
              <a:rPr lang="en-US" dirty="0"/>
              <a:t>is ignorance or some other mitigating factor. In a mortal sin, the sinner is guilty of both </a:t>
            </a:r>
            <a:r>
              <a:rPr lang="en-US" i="1" dirty="0" err="1"/>
              <a:t>malum</a:t>
            </a:r>
            <a:r>
              <a:rPr lang="en-US" i="1" dirty="0"/>
              <a:t> </a:t>
            </a:r>
            <a:r>
              <a:rPr lang="en-US" dirty="0"/>
              <a:t>and</a:t>
            </a:r>
            <a:r>
              <a:rPr lang="en-US" i="1" dirty="0"/>
              <a:t> culpa</a:t>
            </a:r>
            <a:r>
              <a:rPr lang="en-US" dirty="0"/>
              <a:t>.</a:t>
            </a:r>
          </a:p>
          <a:p>
            <a:endParaRPr lang="en-US" dirty="0"/>
          </a:p>
        </p:txBody>
      </p:sp>
    </p:spTree>
    <p:extLst>
      <p:ext uri="{BB962C8B-B14F-4D97-AF65-F5344CB8AC3E}">
        <p14:creationId xmlns:p14="http://schemas.microsoft.com/office/powerpoint/2010/main" val="28274469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Venial </a:t>
            </a:r>
            <a:r>
              <a:rPr lang="en-US" b="1" dirty="0" smtClean="0"/>
              <a:t>Sin</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a:t>“Venial sin weakens charity; it manifests a disordered affection for created goods; it impedes the soul’s progress in the exercise of the virtues and the practice of the moral good; it merits temporal punishment. </a:t>
            </a:r>
            <a:endParaRPr lang="en-US" dirty="0" smtClean="0"/>
          </a:p>
          <a:p>
            <a:pPr marL="0" indent="0" hangingPunct="0">
              <a:lnSpc>
                <a:spcPct val="120000"/>
              </a:lnSpc>
              <a:buNone/>
            </a:pPr>
            <a:endParaRPr lang="en-US" dirty="0"/>
          </a:p>
          <a:p>
            <a:pPr hangingPunct="0">
              <a:lnSpc>
                <a:spcPct val="120000"/>
              </a:lnSpc>
            </a:pPr>
            <a:r>
              <a:rPr lang="en-US" dirty="0" smtClean="0"/>
              <a:t>Deliberate </a:t>
            </a:r>
            <a:r>
              <a:rPr lang="en-US" dirty="0"/>
              <a:t>and </a:t>
            </a:r>
            <a:r>
              <a:rPr lang="en-US" dirty="0" err="1"/>
              <a:t>unrepented</a:t>
            </a:r>
            <a:r>
              <a:rPr lang="en-US" dirty="0"/>
              <a:t> venial sin disposes us little by little to commit mortal sin. </a:t>
            </a:r>
            <a:endParaRPr lang="en-US" dirty="0" smtClean="0"/>
          </a:p>
          <a:p>
            <a:pPr marL="0" indent="0" hangingPunct="0">
              <a:lnSpc>
                <a:spcPct val="120000"/>
              </a:lnSpc>
              <a:buNone/>
            </a:pPr>
            <a:endParaRPr lang="en-US" dirty="0"/>
          </a:p>
          <a:p>
            <a:pPr hangingPunct="0">
              <a:lnSpc>
                <a:spcPct val="120000"/>
              </a:lnSpc>
            </a:pPr>
            <a:r>
              <a:rPr lang="en-US" dirty="0" smtClean="0"/>
              <a:t>However </a:t>
            </a:r>
            <a:r>
              <a:rPr lang="en-US" dirty="0"/>
              <a:t>venial sin does not set us in direct opposition to the will and friendship of God; it does not break the covenant with </a:t>
            </a:r>
            <a:r>
              <a:rPr lang="en-US" dirty="0" smtClean="0"/>
              <a:t>God. With </a:t>
            </a:r>
            <a:r>
              <a:rPr lang="en-US" dirty="0"/>
              <a:t>God’s grace, it is humanly reparable.</a:t>
            </a:r>
            <a:r>
              <a:rPr lang="en-US" dirty="0" smtClean="0"/>
              <a:t>”-</a:t>
            </a:r>
            <a:r>
              <a:rPr lang="en-US" dirty="0"/>
              <a:t>CCC </a:t>
            </a:r>
            <a:r>
              <a:rPr lang="en-US" dirty="0" smtClean="0"/>
              <a:t>1863</a:t>
            </a:r>
          </a:p>
          <a:p>
            <a:pPr marL="0" indent="0" hangingPunct="0">
              <a:lnSpc>
                <a:spcPct val="120000"/>
              </a:lnSpc>
              <a:buNone/>
            </a:pPr>
            <a:endParaRPr lang="en-US" dirty="0" smtClean="0"/>
          </a:p>
          <a:p>
            <a:pPr hangingPunct="0">
              <a:lnSpc>
                <a:spcPct val="120000"/>
              </a:lnSpc>
            </a:pPr>
            <a:r>
              <a:rPr lang="en-US" dirty="0" smtClean="0"/>
              <a:t>St</a:t>
            </a:r>
            <a:r>
              <a:rPr lang="en-US" dirty="0"/>
              <a:t>. Augustine taught, “While he is in the flesh, man cannot help but have at least some light sins. But do not despise these sins which we call "light": if you take them for light when you weigh them, tremble when you count them. </a:t>
            </a:r>
            <a:r>
              <a:rPr lang="en-US" dirty="0" smtClean="0"/>
              <a:t>...What </a:t>
            </a:r>
            <a:r>
              <a:rPr lang="en-US" dirty="0"/>
              <a:t>then is our hope</a:t>
            </a:r>
            <a:r>
              <a:rPr lang="en-US" dirty="0" smtClean="0"/>
              <a:t>? Above </a:t>
            </a:r>
            <a:r>
              <a:rPr lang="en-US" dirty="0"/>
              <a:t>all, confession.” </a:t>
            </a:r>
          </a:p>
          <a:p>
            <a:endParaRPr lang="en-US" dirty="0"/>
          </a:p>
        </p:txBody>
      </p:sp>
    </p:spTree>
    <p:extLst>
      <p:ext uri="{BB962C8B-B14F-4D97-AF65-F5344CB8AC3E}">
        <p14:creationId xmlns:p14="http://schemas.microsoft.com/office/powerpoint/2010/main" val="29178378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Accessory to </a:t>
            </a:r>
            <a:r>
              <a:rPr lang="en-US" b="1" dirty="0" smtClean="0"/>
              <a:t>Sin</a:t>
            </a:r>
            <a:endParaRPr lang="en-US" dirty="0"/>
          </a:p>
        </p:txBody>
      </p:sp>
      <p:sp>
        <p:nvSpPr>
          <p:cNvPr id="3" name="Content Placeholder 2"/>
          <p:cNvSpPr>
            <a:spLocks noGrp="1"/>
          </p:cNvSpPr>
          <p:nvPr>
            <p:ph idx="1"/>
          </p:nvPr>
        </p:nvSpPr>
        <p:spPr/>
        <p:txBody>
          <a:bodyPr>
            <a:normAutofit fontScale="85000" lnSpcReduction="20000"/>
          </a:bodyPr>
          <a:lstStyle/>
          <a:p>
            <a:pPr hangingPunct="0">
              <a:lnSpc>
                <a:spcPct val="120000"/>
              </a:lnSpc>
            </a:pPr>
            <a:r>
              <a:rPr lang="en-US" dirty="0"/>
              <a:t>In addition to sins we ourselves commit (either by positive act or by omission), Catholic Tradition teaches us that we can be guilty of sin by being an accessory to another person’s sin. There are nine ways we can be guilty for another’s sin</a:t>
            </a:r>
            <a:r>
              <a:rPr lang="en-US" dirty="0" smtClean="0"/>
              <a:t>:</a:t>
            </a:r>
            <a:endParaRPr lang="en-US" dirty="0"/>
          </a:p>
          <a:p>
            <a:pPr lvl="1" hangingPunct="0">
              <a:lnSpc>
                <a:spcPct val="120000"/>
              </a:lnSpc>
            </a:pPr>
            <a:r>
              <a:rPr lang="en-US" dirty="0"/>
              <a:t>By counsel. </a:t>
            </a:r>
          </a:p>
          <a:p>
            <a:pPr lvl="1" hangingPunct="0">
              <a:lnSpc>
                <a:spcPct val="120000"/>
              </a:lnSpc>
            </a:pPr>
            <a:r>
              <a:rPr lang="en-US" dirty="0"/>
              <a:t>By command. </a:t>
            </a:r>
          </a:p>
          <a:p>
            <a:pPr lvl="1" hangingPunct="0">
              <a:lnSpc>
                <a:spcPct val="120000"/>
              </a:lnSpc>
            </a:pPr>
            <a:r>
              <a:rPr lang="en-US" dirty="0"/>
              <a:t>By consent. </a:t>
            </a:r>
          </a:p>
          <a:p>
            <a:pPr lvl="1" hangingPunct="0">
              <a:lnSpc>
                <a:spcPct val="120000"/>
              </a:lnSpc>
            </a:pPr>
            <a:r>
              <a:rPr lang="en-US" dirty="0"/>
              <a:t>By provocation. </a:t>
            </a:r>
          </a:p>
          <a:p>
            <a:pPr lvl="1" hangingPunct="0">
              <a:lnSpc>
                <a:spcPct val="120000"/>
              </a:lnSpc>
            </a:pPr>
            <a:r>
              <a:rPr lang="en-US" dirty="0"/>
              <a:t>By praise or flattery. </a:t>
            </a:r>
          </a:p>
          <a:p>
            <a:pPr lvl="1" hangingPunct="0">
              <a:lnSpc>
                <a:spcPct val="120000"/>
              </a:lnSpc>
            </a:pPr>
            <a:r>
              <a:rPr lang="en-US" dirty="0"/>
              <a:t>By concealment. </a:t>
            </a:r>
          </a:p>
          <a:p>
            <a:pPr lvl="1" hangingPunct="0">
              <a:lnSpc>
                <a:spcPct val="120000"/>
              </a:lnSpc>
            </a:pPr>
            <a:r>
              <a:rPr lang="en-US" dirty="0"/>
              <a:t>By partaking. </a:t>
            </a:r>
          </a:p>
          <a:p>
            <a:pPr lvl="1" hangingPunct="0">
              <a:lnSpc>
                <a:spcPct val="120000"/>
              </a:lnSpc>
            </a:pPr>
            <a:r>
              <a:rPr lang="en-US" dirty="0"/>
              <a:t>By silence. </a:t>
            </a:r>
          </a:p>
          <a:p>
            <a:pPr lvl="1" hangingPunct="0">
              <a:lnSpc>
                <a:spcPct val="120000"/>
              </a:lnSpc>
            </a:pPr>
            <a:r>
              <a:rPr lang="en-US" dirty="0"/>
              <a:t>By defense of the ill done</a:t>
            </a:r>
            <a:r>
              <a:rPr lang="en-US" dirty="0" smtClean="0"/>
              <a:t>.</a:t>
            </a:r>
            <a:endParaRPr lang="en-US" dirty="0"/>
          </a:p>
        </p:txBody>
      </p:sp>
    </p:spTree>
    <p:extLst>
      <p:ext uri="{BB962C8B-B14F-4D97-AF65-F5344CB8AC3E}">
        <p14:creationId xmlns:p14="http://schemas.microsoft.com/office/powerpoint/2010/main" val="111145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0055_slide">
  <a:themeElements>
    <a:clrScheme name="Office Theme 2">
      <a:dk1>
        <a:srgbClr val="000000"/>
      </a:dk1>
      <a:lt1>
        <a:srgbClr val="FFDEAD"/>
      </a:lt1>
      <a:dk2>
        <a:srgbClr val="000000"/>
      </a:dk2>
      <a:lt2>
        <a:srgbClr val="999999"/>
      </a:lt2>
      <a:accent1>
        <a:srgbClr val="FFCC00"/>
      </a:accent1>
      <a:accent2>
        <a:srgbClr val="FA9600"/>
      </a:accent2>
      <a:accent3>
        <a:srgbClr val="FFECD3"/>
      </a:accent3>
      <a:accent4>
        <a:srgbClr val="000000"/>
      </a:accent4>
      <a:accent5>
        <a:srgbClr val="FFE2AA"/>
      </a:accent5>
      <a:accent6>
        <a:srgbClr val="E38700"/>
      </a:accent6>
      <a:hlink>
        <a:srgbClr val="8B6013"/>
      </a:hlink>
      <a:folHlink>
        <a:srgbClr val="C64A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DEAD"/>
        </a:lt1>
        <a:dk2>
          <a:srgbClr val="000000"/>
        </a:dk2>
        <a:lt2>
          <a:srgbClr val="999999"/>
        </a:lt2>
        <a:accent1>
          <a:srgbClr val="FFDA47"/>
        </a:accent1>
        <a:accent2>
          <a:srgbClr val="FFB642"/>
        </a:accent2>
        <a:accent3>
          <a:srgbClr val="FFECD3"/>
        </a:accent3>
        <a:accent4>
          <a:srgbClr val="000000"/>
        </a:accent4>
        <a:accent5>
          <a:srgbClr val="FFEAB1"/>
        </a:accent5>
        <a:accent6>
          <a:srgbClr val="E7A53B"/>
        </a:accent6>
        <a:hlink>
          <a:srgbClr val="CE7900"/>
        </a:hlink>
        <a:folHlink>
          <a:srgbClr val="6B512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DEAD"/>
        </a:lt1>
        <a:dk2>
          <a:srgbClr val="000000"/>
        </a:dk2>
        <a:lt2>
          <a:srgbClr val="999999"/>
        </a:lt2>
        <a:accent1>
          <a:srgbClr val="FFCC00"/>
        </a:accent1>
        <a:accent2>
          <a:srgbClr val="FA9600"/>
        </a:accent2>
        <a:accent3>
          <a:srgbClr val="FFECD3"/>
        </a:accent3>
        <a:accent4>
          <a:srgbClr val="000000"/>
        </a:accent4>
        <a:accent5>
          <a:srgbClr val="FFE2AA"/>
        </a:accent5>
        <a:accent6>
          <a:srgbClr val="E38700"/>
        </a:accent6>
        <a:hlink>
          <a:srgbClr val="8B6013"/>
        </a:hlink>
        <a:folHlink>
          <a:srgbClr val="C64A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DEAD"/>
        </a:lt1>
        <a:dk2>
          <a:srgbClr val="000000"/>
        </a:dk2>
        <a:lt2>
          <a:srgbClr val="999999"/>
        </a:lt2>
        <a:accent1>
          <a:srgbClr val="FFA51F"/>
        </a:accent1>
        <a:accent2>
          <a:srgbClr val="33CCFF"/>
        </a:accent2>
        <a:accent3>
          <a:srgbClr val="FFECD3"/>
        </a:accent3>
        <a:accent4>
          <a:srgbClr val="000000"/>
        </a:accent4>
        <a:accent5>
          <a:srgbClr val="FFCFAB"/>
        </a:accent5>
        <a:accent6>
          <a:srgbClr val="2DB9E7"/>
        </a:accent6>
        <a:hlink>
          <a:srgbClr val="A46400"/>
        </a:hlink>
        <a:folHlink>
          <a:srgbClr val="544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DEAD"/>
        </a:lt1>
        <a:dk2>
          <a:srgbClr val="000000"/>
        </a:dk2>
        <a:lt2>
          <a:srgbClr val="999999"/>
        </a:lt2>
        <a:accent1>
          <a:srgbClr val="BCEA0B"/>
        </a:accent1>
        <a:accent2>
          <a:srgbClr val="FF9D0A"/>
        </a:accent2>
        <a:accent3>
          <a:srgbClr val="FFECD3"/>
        </a:accent3>
        <a:accent4>
          <a:srgbClr val="000000"/>
        </a:accent4>
        <a:accent5>
          <a:srgbClr val="DAF3AA"/>
        </a:accent5>
        <a:accent6>
          <a:srgbClr val="E78E08"/>
        </a:accent6>
        <a:hlink>
          <a:srgbClr val="AD006A"/>
        </a:hlink>
        <a:folHlink>
          <a:srgbClr val="0049AD"/>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99999"/>
        </a:lt2>
        <a:accent1>
          <a:srgbClr val="FFDA47"/>
        </a:accent1>
        <a:accent2>
          <a:srgbClr val="FFB642"/>
        </a:accent2>
        <a:accent3>
          <a:srgbClr val="FFFFFF"/>
        </a:accent3>
        <a:accent4>
          <a:srgbClr val="000000"/>
        </a:accent4>
        <a:accent5>
          <a:srgbClr val="FFEAB1"/>
        </a:accent5>
        <a:accent6>
          <a:srgbClr val="E7A53B"/>
        </a:accent6>
        <a:hlink>
          <a:srgbClr val="CE7900"/>
        </a:hlink>
        <a:folHlink>
          <a:srgbClr val="6B512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999999"/>
        </a:lt2>
        <a:accent1>
          <a:srgbClr val="FFCC00"/>
        </a:accent1>
        <a:accent2>
          <a:srgbClr val="FA9600"/>
        </a:accent2>
        <a:accent3>
          <a:srgbClr val="FFFFFF"/>
        </a:accent3>
        <a:accent4>
          <a:srgbClr val="000000"/>
        </a:accent4>
        <a:accent5>
          <a:srgbClr val="FFE2AA"/>
        </a:accent5>
        <a:accent6>
          <a:srgbClr val="E38700"/>
        </a:accent6>
        <a:hlink>
          <a:srgbClr val="8B6013"/>
        </a:hlink>
        <a:folHlink>
          <a:srgbClr val="C64A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99999"/>
        </a:lt2>
        <a:accent1>
          <a:srgbClr val="FFA51F"/>
        </a:accent1>
        <a:accent2>
          <a:srgbClr val="33CCFF"/>
        </a:accent2>
        <a:accent3>
          <a:srgbClr val="FFFFFF"/>
        </a:accent3>
        <a:accent4>
          <a:srgbClr val="000000"/>
        </a:accent4>
        <a:accent5>
          <a:srgbClr val="FFCFAB"/>
        </a:accent5>
        <a:accent6>
          <a:srgbClr val="2DB9E7"/>
        </a:accent6>
        <a:hlink>
          <a:srgbClr val="A46400"/>
        </a:hlink>
        <a:folHlink>
          <a:srgbClr val="5447F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999999"/>
        </a:lt2>
        <a:accent1>
          <a:srgbClr val="BCEA0B"/>
        </a:accent1>
        <a:accent2>
          <a:srgbClr val="FF9D0A"/>
        </a:accent2>
        <a:accent3>
          <a:srgbClr val="FFFFFF"/>
        </a:accent3>
        <a:accent4>
          <a:srgbClr val="000000"/>
        </a:accent4>
        <a:accent5>
          <a:srgbClr val="DAF3AA"/>
        </a:accent5>
        <a:accent6>
          <a:srgbClr val="E78E08"/>
        </a:accent6>
        <a:hlink>
          <a:srgbClr val="AD006A"/>
        </a:hlink>
        <a:folHlink>
          <a:srgbClr val="0049A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0055_slide.pot</Template>
  <TotalTime>33</TotalTime>
  <Words>1856</Words>
  <Application>Microsoft Macintosh PowerPoint</Application>
  <PresentationFormat>On-screen Show (4:3)</PresentationFormat>
  <Paragraphs>132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0055_slide</vt:lpstr>
      <vt:lpstr>Sin &amp; Penance</vt:lpstr>
      <vt:lpstr>What is “Sin”?</vt:lpstr>
      <vt:lpstr>The Nature of Sin</vt:lpstr>
      <vt:lpstr>The Nature of Sin</vt:lpstr>
      <vt:lpstr>Types of Sin</vt:lpstr>
      <vt:lpstr>Mortal Sin</vt:lpstr>
      <vt:lpstr>Mortal Sin</vt:lpstr>
      <vt:lpstr>Venial Sin</vt:lpstr>
      <vt:lpstr>Accessory to Sin</vt:lpstr>
      <vt:lpstr>The Seven Deadly Sins</vt:lpstr>
      <vt:lpstr>Punishment for Sin</vt:lpstr>
      <vt:lpstr>The Sacrament of Penance</vt:lpstr>
      <vt:lpstr>Scriptural Basis</vt:lpstr>
      <vt:lpstr>History</vt:lpstr>
      <vt:lpstr>History</vt:lpstr>
      <vt:lpstr>Parts of the sacrament</vt:lpstr>
      <vt:lpstr>Parts of the sacrament</vt:lpstr>
      <vt:lpstr>Frequent Confession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&amp; Penance</dc:title>
  <dc:creator>Ty Jackson</dc:creator>
  <cp:lastModifiedBy>Ty Jackson</cp:lastModifiedBy>
  <cp:revision>9</cp:revision>
  <dcterms:created xsi:type="dcterms:W3CDTF">2014-06-06T00:07:32Z</dcterms:created>
  <dcterms:modified xsi:type="dcterms:W3CDTF">2014-07-14T01:35:10Z</dcterms:modified>
</cp:coreProperties>
</file>