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sldIdLst>
    <p:sldId id="256" r:id="rId3"/>
    <p:sldId id="257" r:id="rId4"/>
    <p:sldId id="258" r:id="rId5"/>
    <p:sldId id="259" r:id="rId6"/>
    <p:sldId id="260" r:id="rId7"/>
    <p:sldId id="261" r:id="rId8"/>
    <p:sldId id="262" r:id="rId9"/>
    <p:sldId id="263" r:id="rId10"/>
    <p:sldId id="269" r:id="rId11"/>
    <p:sldId id="264" r:id="rId12"/>
    <p:sldId id="265" r:id="rId13"/>
    <p:sldId id="266" r:id="rId14"/>
    <p:sldId id="267" r:id="rId15"/>
    <p:sldId id="268"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image" Target="../media/image4.jpeg"/><Relationship Id="rId1" Type="http://schemas.openxmlformats.org/officeDocument/2006/relationships/tags" Target="../tags/tag7.xml"/><Relationship Id="rId2" Type="http://schemas.openxmlformats.org/officeDocument/2006/relationships/tags" Target="../tags/tag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ctrTitle"/>
            <p:custDataLst>
              <p:tags r:id="rId1"/>
            </p:custDataLst>
          </p:nvPr>
        </p:nvSpPr>
        <p:spPr>
          <a:xfrm>
            <a:off x="2701925" y="2130425"/>
            <a:ext cx="4800600" cy="1470025"/>
          </a:xfrm>
        </p:spPr>
        <p:txBody>
          <a:bodyPr/>
          <a:lstStyle>
            <a:lvl1pPr>
              <a:defRPr/>
            </a:lvl1pPr>
          </a:lstStyle>
          <a:p>
            <a:pPr lvl="0"/>
            <a:r>
              <a:rPr lang="en-US" noProof="0" smtClean="0"/>
              <a:t>Click to edit Master title style</a:t>
            </a:r>
          </a:p>
        </p:txBody>
      </p:sp>
      <p:sp>
        <p:nvSpPr>
          <p:cNvPr id="8704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87044" name="Rectangle 4"/>
          <p:cNvSpPr>
            <a:spLocks noGrp="1" noChangeArrowheads="1"/>
          </p:cNvSpPr>
          <p:nvPr>
            <p:ph type="dt" sz="half" idx="2"/>
          </p:nvPr>
        </p:nvSpPr>
        <p:spPr/>
        <p:txBody>
          <a:bodyPr/>
          <a:lstStyle>
            <a:lvl1pPr>
              <a:defRPr/>
            </a:lvl1pPr>
          </a:lstStyle>
          <a:p>
            <a:fld id="{2CEDEBF3-DEA5-714D-8B0C-639905A8162D}" type="datetimeFigureOut">
              <a:rPr lang="en-US" smtClean="0"/>
              <a:t>7/13/14</a:t>
            </a:fld>
            <a:endParaRPr lang="en-US"/>
          </a:p>
        </p:txBody>
      </p:sp>
      <p:sp>
        <p:nvSpPr>
          <p:cNvPr id="87045" name="Rectangle 5"/>
          <p:cNvSpPr>
            <a:spLocks noGrp="1" noChangeArrowheads="1"/>
          </p:cNvSpPr>
          <p:nvPr>
            <p:ph type="ftr" sz="quarter" idx="3"/>
          </p:nvPr>
        </p:nvSpPr>
        <p:spPr/>
        <p:txBody>
          <a:bodyPr/>
          <a:lstStyle>
            <a:lvl1pPr>
              <a:defRPr/>
            </a:lvl1pPr>
          </a:lstStyle>
          <a:p>
            <a:endParaRPr lang="en-US"/>
          </a:p>
        </p:txBody>
      </p:sp>
      <p:sp>
        <p:nvSpPr>
          <p:cNvPr id="87046" name="Rectangle 6"/>
          <p:cNvSpPr>
            <a:spLocks noGrp="1" noChangeArrowheads="1"/>
          </p:cNvSpPr>
          <p:nvPr>
            <p:ph type="sldNum" sz="quarter" idx="4"/>
          </p:nvPr>
        </p:nvSpPr>
        <p:spPr/>
        <p:txBody>
          <a:bodyPr/>
          <a:lstStyle>
            <a:lvl1pPr>
              <a:defRPr/>
            </a:lvl1pPr>
          </a:lstStyle>
          <a:p>
            <a:fld id="{7717074E-DA9E-C449-AD33-013DADA142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192639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46226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custDataLst>
              <p:tags r:id="rId1"/>
            </p:custDataLst>
          </p:nvPr>
        </p:nvSpPr>
        <p:spPr>
          <a:xfrm>
            <a:off x="2701925" y="2130425"/>
            <a:ext cx="4800600" cy="1470025"/>
          </a:xfrm>
        </p:spPr>
        <p:txBody>
          <a:bodyPr anchor="ctr"/>
          <a:lstStyle>
            <a:lvl1pPr>
              <a:defRPr/>
            </a:lvl1pPr>
          </a:lstStyle>
          <a:p>
            <a:pPr lvl="0"/>
            <a:r>
              <a:rPr lang="en-US" noProof="0" smtClean="0"/>
              <a:t>Click to edit Master title style</a:t>
            </a:r>
          </a:p>
        </p:txBody>
      </p:sp>
      <p:sp>
        <p:nvSpPr>
          <p:cNvPr id="2150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1508" name="Rectangle 4"/>
          <p:cNvSpPr>
            <a:spLocks noGrp="1" noChangeArrowheads="1"/>
          </p:cNvSpPr>
          <p:nvPr>
            <p:ph type="dt" sz="half" idx="2"/>
          </p:nvPr>
        </p:nvSpPr>
        <p:spPr/>
        <p:txBody>
          <a:bodyPr/>
          <a:lstStyle>
            <a:lvl1pPr>
              <a:defRPr/>
            </a:lvl1pPr>
          </a:lstStyle>
          <a:p>
            <a:fld id="{2CEDEBF3-DEA5-714D-8B0C-639905A8162D}" type="datetimeFigureOut">
              <a:rPr lang="en-US" smtClean="0"/>
              <a:t>7/13/14</a:t>
            </a:fld>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7717074E-DA9E-C449-AD33-013DADA1421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3003848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1556862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767611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912741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1708617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1372419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251798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712054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9821067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798955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15747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240285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240071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172741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271790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94980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389191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EDEBF3-DEA5-714D-8B0C-639905A8162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17074E-DA9E-C449-AD33-013DADA14218}" type="slidenum">
              <a:rPr lang="en-US" smtClean="0"/>
              <a:t>‹#›</a:t>
            </a:fld>
            <a:endParaRPr lang="en-US"/>
          </a:p>
        </p:txBody>
      </p:sp>
    </p:spTree>
    <p:extLst>
      <p:ext uri="{BB962C8B-B14F-4D97-AF65-F5344CB8AC3E}">
        <p14:creationId xmlns:p14="http://schemas.microsoft.com/office/powerpoint/2010/main" val="4473909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tags" Target="../tags/tag5.xml"/><Relationship Id="rId14" Type="http://schemas.openxmlformats.org/officeDocument/2006/relationships/tags" Target="../tags/tag6.xml"/><Relationship Id="rId15"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86019"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60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fld id="{2CEDEBF3-DEA5-714D-8B0C-639905A8162D}" type="datetimeFigureOut">
              <a:rPr lang="en-US" smtClean="0"/>
              <a:t>7/13/14</a:t>
            </a:fld>
            <a:endParaRPr lang="en-US"/>
          </a:p>
        </p:txBody>
      </p:sp>
      <p:sp>
        <p:nvSpPr>
          <p:cNvPr id="860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60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717074E-DA9E-C449-AD33-013DADA142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rgbClr val="000000"/>
        </a:buClr>
        <a:defRPr sz="3200">
          <a:solidFill>
            <a:schemeClr val="tx1"/>
          </a:solidFill>
          <a:latin typeface="+mj-lt"/>
          <a:ea typeface="+mj-ea"/>
          <a:cs typeface="+mj-cs"/>
        </a:defRPr>
      </a:lvl1pPr>
      <a:lvl2pPr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2pPr>
      <a:lvl3pPr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3pPr>
      <a:lvl4pPr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4pPr>
      <a:lvl5pPr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5pPr>
      <a:lvl6pPr marL="457200"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6pPr>
      <a:lvl7pPr marL="914400"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7pPr>
      <a:lvl8pPr marL="1371600"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8pPr>
      <a:lvl9pPr marL="1828800" algn="l" rtl="0" eaLnBrk="1" fontAlgn="base" hangingPunct="1">
        <a:spcBef>
          <a:spcPct val="0"/>
        </a:spcBef>
        <a:spcAft>
          <a:spcPct val="0"/>
        </a:spcAft>
        <a:buClr>
          <a:srgbClr val="000000"/>
        </a:buClr>
        <a:defRPr sz="32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lr>
          <a:srgbClr val="000000"/>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0000"/>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rgbClr val="000000"/>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000000"/>
        </a:buClr>
        <a:buChar char="•"/>
        <a:defRPr sz="2400">
          <a:solidFill>
            <a:schemeClr val="tx1"/>
          </a:solidFill>
          <a:latin typeface="+mn-lt"/>
          <a:ea typeface="+mn-ea"/>
        </a:defRPr>
      </a:lvl4pPr>
      <a:lvl5pPr marL="2057400" indent="-228600" algn="l" rtl="0" eaLnBrk="1" fontAlgn="base" hangingPunct="1">
        <a:spcBef>
          <a:spcPct val="20000"/>
        </a:spcBef>
        <a:spcAft>
          <a:spcPct val="0"/>
        </a:spcAft>
        <a:buClr>
          <a:srgbClr val="000000"/>
        </a:buClr>
        <a:buChar char="•"/>
        <a:defRPr sz="2400">
          <a:solidFill>
            <a:schemeClr val="tx1"/>
          </a:solidFill>
          <a:latin typeface="+mn-lt"/>
          <a:ea typeface="+mn-ea"/>
        </a:defRPr>
      </a:lvl5pPr>
      <a:lvl6pPr marL="2514600" indent="-228600" algn="l" rtl="0" eaLnBrk="1" fontAlgn="base" hangingPunct="1">
        <a:spcBef>
          <a:spcPct val="20000"/>
        </a:spcBef>
        <a:spcAft>
          <a:spcPct val="0"/>
        </a:spcAft>
        <a:buClr>
          <a:srgbClr val="000000"/>
        </a:buClr>
        <a:buChar char="•"/>
        <a:defRPr sz="2400">
          <a:solidFill>
            <a:schemeClr val="tx1"/>
          </a:solidFill>
          <a:latin typeface="+mn-lt"/>
          <a:ea typeface="+mn-ea"/>
        </a:defRPr>
      </a:lvl6pPr>
      <a:lvl7pPr marL="2971800" indent="-228600" algn="l" rtl="0" eaLnBrk="1" fontAlgn="base" hangingPunct="1">
        <a:spcBef>
          <a:spcPct val="20000"/>
        </a:spcBef>
        <a:spcAft>
          <a:spcPct val="0"/>
        </a:spcAft>
        <a:buClr>
          <a:srgbClr val="000000"/>
        </a:buClr>
        <a:buChar char="•"/>
        <a:defRPr sz="2400">
          <a:solidFill>
            <a:schemeClr val="tx1"/>
          </a:solidFill>
          <a:latin typeface="+mn-lt"/>
          <a:ea typeface="+mn-ea"/>
        </a:defRPr>
      </a:lvl7pPr>
      <a:lvl8pPr marL="3429000" indent="-228600" algn="l" rtl="0" eaLnBrk="1" fontAlgn="base" hangingPunct="1">
        <a:spcBef>
          <a:spcPct val="20000"/>
        </a:spcBef>
        <a:spcAft>
          <a:spcPct val="0"/>
        </a:spcAft>
        <a:buClr>
          <a:srgbClr val="000000"/>
        </a:buClr>
        <a:buChar char="•"/>
        <a:defRPr sz="2400">
          <a:solidFill>
            <a:schemeClr val="tx1"/>
          </a:solidFill>
          <a:latin typeface="+mn-lt"/>
          <a:ea typeface="+mn-ea"/>
        </a:defRPr>
      </a:lvl8pPr>
      <a:lvl9pPr marL="3886200" indent="-228600" algn="l" rtl="0" eaLnBrk="1" fontAlgn="base" hangingPunct="1">
        <a:spcBef>
          <a:spcPct val="20000"/>
        </a:spcBef>
        <a:spcAft>
          <a:spcPct val="0"/>
        </a:spcAft>
        <a:buClr>
          <a:srgbClr val="000000"/>
        </a:buClr>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fld id="{2CEDEBF3-DEA5-714D-8B0C-639905A8162D}" type="datetimeFigureOut">
              <a:rPr lang="en-US" smtClean="0"/>
              <a:t>7/13/14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7717074E-DA9E-C449-AD33-013DADA142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buClr>
          <a:srgbClr val="000000"/>
        </a:buClr>
        <a:buSzPct val="100000"/>
        <a:defRPr sz="3200">
          <a:solidFill>
            <a:srgbClr val="000000"/>
          </a:solidFill>
          <a:latin typeface="+mj-lt"/>
          <a:ea typeface="+mj-ea"/>
          <a:cs typeface="+mj-cs"/>
        </a:defRPr>
      </a:lvl1pPr>
      <a:lvl2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2pPr>
      <a:lvl3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3pPr>
      <a:lvl4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4pPr>
      <a:lvl5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5pPr>
      <a:lvl6pPr marL="4572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6pPr>
      <a:lvl7pPr marL="9144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7pPr>
      <a:lvl8pPr marL="13716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8pPr>
      <a:lvl9pPr marL="18288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024" y="1833506"/>
            <a:ext cx="7142010" cy="1470025"/>
          </a:xfrm>
        </p:spPr>
        <p:txBody>
          <a:bodyPr/>
          <a:lstStyle/>
          <a:p>
            <a:r>
              <a:rPr lang="en-US" sz="6000" dirty="0"/>
              <a:t>Anointing of the </a:t>
            </a:r>
            <a:r>
              <a:rPr lang="en-US" sz="6000" dirty="0" smtClean="0"/>
              <a:t>Sick</a:t>
            </a:r>
            <a:endParaRPr lang="en-US" sz="6000" dirty="0"/>
          </a:p>
        </p:txBody>
      </p:sp>
      <p:sp>
        <p:nvSpPr>
          <p:cNvPr id="3" name="Subtitle 2"/>
          <p:cNvSpPr>
            <a:spLocks noGrp="1"/>
          </p:cNvSpPr>
          <p:nvPr>
            <p:ph type="subTitle" idx="1"/>
          </p:nvPr>
        </p:nvSpPr>
        <p:spPr>
          <a:xfrm>
            <a:off x="2916351" y="3600450"/>
            <a:ext cx="5429740" cy="2266619"/>
          </a:xfrm>
        </p:spPr>
        <p:txBody>
          <a:bodyPr>
            <a:normAutofit fontScale="77500" lnSpcReduction="20000"/>
          </a:bodyPr>
          <a:lstStyle/>
          <a:p>
            <a:pPr hangingPunct="0">
              <a:lnSpc>
                <a:spcPct val="120000"/>
              </a:lnSpc>
            </a:pPr>
            <a:r>
              <a:rPr lang="en-US" dirty="0"/>
              <a:t>“Is any among you sick? Let him call for the elders of the Church, and let them pray over him, anointing him with oil in the name of the Lord; and the prayer of faith will save the sick man, and the Lord will raise him up; and if he has committed sins, he will be forgiven.”</a:t>
            </a:r>
          </a:p>
          <a:p>
            <a:pPr>
              <a:lnSpc>
                <a:spcPct val="120000"/>
              </a:lnSpc>
            </a:pPr>
            <a:r>
              <a:rPr lang="en-US" dirty="0"/>
              <a:t>-James 5:14-</a:t>
            </a:r>
            <a:r>
              <a:rPr lang="en-US" dirty="0" smtClean="0"/>
              <a:t>15</a:t>
            </a:r>
            <a:endParaRPr lang="en-US" dirty="0"/>
          </a:p>
        </p:txBody>
      </p:sp>
    </p:spTree>
    <p:extLst>
      <p:ext uri="{BB962C8B-B14F-4D97-AF65-F5344CB8AC3E}">
        <p14:creationId xmlns:p14="http://schemas.microsoft.com/office/powerpoint/2010/main" val="38908829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Absolution of </a:t>
            </a:r>
            <a:r>
              <a:rPr lang="en-US" b="1" dirty="0" smtClean="0"/>
              <a:t>Sin</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James chapter 5: “the prayer of faith will save the sick man, and the Lord will raise him up; and if he has committed sins, he will be forgiven.” </a:t>
            </a:r>
            <a:endParaRPr lang="en-US" dirty="0" smtClean="0"/>
          </a:p>
          <a:p>
            <a:pPr lvl="1" hangingPunct="0">
              <a:lnSpc>
                <a:spcPct val="120000"/>
              </a:lnSpc>
            </a:pPr>
            <a:r>
              <a:rPr lang="en-US" dirty="0" smtClean="0"/>
              <a:t>This </a:t>
            </a:r>
            <a:r>
              <a:rPr lang="en-US" dirty="0"/>
              <a:t>absolution consists in a remission of all venial sin and as much of the temporal punishment due to sin as corresponds to the intensity of charity and penance in the recipient.</a:t>
            </a:r>
          </a:p>
          <a:p>
            <a:pPr marL="0" indent="0">
              <a:lnSpc>
                <a:spcPct val="120000"/>
              </a:lnSpc>
              <a:buNone/>
            </a:pPr>
            <a:endParaRPr lang="en-US" dirty="0"/>
          </a:p>
          <a:p>
            <a:pPr>
              <a:lnSpc>
                <a:spcPct val="120000"/>
              </a:lnSpc>
            </a:pPr>
            <a:r>
              <a:rPr lang="en-US" dirty="0"/>
              <a:t>This forgiveness of sins is actuated by two principles</a:t>
            </a:r>
            <a:r>
              <a:rPr lang="en-US" dirty="0" smtClean="0"/>
              <a:t>:</a:t>
            </a:r>
            <a:endParaRPr lang="en-US" dirty="0"/>
          </a:p>
          <a:p>
            <a:pPr lvl="1" hangingPunct="0">
              <a:lnSpc>
                <a:spcPct val="120000"/>
              </a:lnSpc>
            </a:pPr>
            <a:r>
              <a:rPr lang="en-US" dirty="0"/>
              <a:t>The will of Christ to prepare His people for death by cleansing their soul and making it fit for heaven. </a:t>
            </a:r>
            <a:endParaRPr lang="en-US" dirty="0" smtClean="0"/>
          </a:p>
          <a:p>
            <a:pPr lvl="1" hangingPunct="0">
              <a:lnSpc>
                <a:spcPct val="120000"/>
              </a:lnSpc>
            </a:pPr>
            <a:r>
              <a:rPr lang="en-US" dirty="0" smtClean="0"/>
              <a:t>The </a:t>
            </a:r>
            <a:r>
              <a:rPr lang="en-US" dirty="0"/>
              <a:t>participation of the recipient in the communion of saints, where the Church Triumphant offers prayers for his soul. </a:t>
            </a:r>
          </a:p>
          <a:p>
            <a:pPr marL="0" indent="0">
              <a:lnSpc>
                <a:spcPct val="120000"/>
              </a:lnSpc>
              <a:buNone/>
            </a:pPr>
            <a:endParaRPr lang="en-US" dirty="0"/>
          </a:p>
          <a:p>
            <a:pPr hangingPunct="0">
              <a:lnSpc>
                <a:spcPct val="120000"/>
              </a:lnSpc>
            </a:pPr>
            <a:r>
              <a:rPr lang="en-US" dirty="0"/>
              <a:t>If the recipient is on the verge of death, then the sacrament of anointing is often coupled with the sacrament of penance (last confession) followed by Viaticum (final Holy Communion).</a:t>
            </a:r>
          </a:p>
          <a:p>
            <a:endParaRPr lang="en-US" dirty="0"/>
          </a:p>
        </p:txBody>
      </p:sp>
    </p:spTree>
    <p:extLst>
      <p:ext uri="{BB962C8B-B14F-4D97-AF65-F5344CB8AC3E}">
        <p14:creationId xmlns:p14="http://schemas.microsoft.com/office/powerpoint/2010/main" val="73153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Last Rites – </a:t>
            </a:r>
            <a:r>
              <a:rPr lang="en-US" b="1" dirty="0" smtClean="0"/>
              <a:t>Viaticum</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Early in the Church, the practice developed of giving those on the verge of death access to three sacraments to prepare them for their final journey: anointing, penance and Eucharist. </a:t>
            </a:r>
            <a:endParaRPr lang="en-US" dirty="0" smtClean="0"/>
          </a:p>
          <a:p>
            <a:pPr marL="0" indent="0" hangingPunct="0">
              <a:lnSpc>
                <a:spcPct val="120000"/>
              </a:lnSpc>
              <a:buNone/>
            </a:pPr>
            <a:endParaRPr lang="en-US" dirty="0"/>
          </a:p>
          <a:p>
            <a:pPr hangingPunct="0">
              <a:lnSpc>
                <a:spcPct val="120000"/>
              </a:lnSpc>
            </a:pPr>
            <a:r>
              <a:rPr lang="en-US" dirty="0" smtClean="0"/>
              <a:t>All </a:t>
            </a:r>
            <a:r>
              <a:rPr lang="en-US" dirty="0"/>
              <a:t>of these in general took the name </a:t>
            </a:r>
            <a:r>
              <a:rPr lang="en-US" i="1" dirty="0"/>
              <a:t>Viaticum</a:t>
            </a:r>
            <a:r>
              <a:rPr lang="en-US" dirty="0"/>
              <a:t>, which loosely translated from Latin means “provisions for the journey.” </a:t>
            </a:r>
            <a:endParaRPr lang="en-US" dirty="0" smtClean="0"/>
          </a:p>
          <a:p>
            <a:pPr marL="0" indent="0" hangingPunct="0">
              <a:lnSpc>
                <a:spcPct val="120000"/>
              </a:lnSpc>
              <a:buNone/>
            </a:pPr>
            <a:endParaRPr lang="en-US" dirty="0"/>
          </a:p>
          <a:p>
            <a:pPr hangingPunct="0">
              <a:lnSpc>
                <a:spcPct val="120000"/>
              </a:lnSpc>
            </a:pPr>
            <a:r>
              <a:rPr lang="en-US" dirty="0" smtClean="0"/>
              <a:t>By </a:t>
            </a:r>
            <a:r>
              <a:rPr lang="en-US" dirty="0"/>
              <a:t>the Middle Ages, this word came to refer to the Eucharist explicitly and has since been translated as “food for the journey.”</a:t>
            </a:r>
          </a:p>
          <a:p>
            <a:pPr marL="0" indent="0">
              <a:lnSpc>
                <a:spcPct val="120000"/>
              </a:lnSpc>
              <a:buNone/>
            </a:pPr>
            <a:r>
              <a:rPr lang="en-US" dirty="0"/>
              <a:t> </a:t>
            </a:r>
          </a:p>
          <a:p>
            <a:pPr hangingPunct="0">
              <a:lnSpc>
                <a:spcPct val="120000"/>
              </a:lnSpc>
            </a:pPr>
            <a:r>
              <a:rPr lang="en-US" dirty="0"/>
              <a:t>The normal minister of Viaticum is a priest, though in necessity a deacon or even layperson is permitted to administer it to the dying</a:t>
            </a:r>
            <a:r>
              <a:rPr lang="en-US" dirty="0" smtClean="0"/>
              <a:t>.</a:t>
            </a:r>
            <a:endParaRPr lang="en-US" dirty="0"/>
          </a:p>
        </p:txBody>
      </p:sp>
    </p:spTree>
    <p:extLst>
      <p:ext uri="{BB962C8B-B14F-4D97-AF65-F5344CB8AC3E}">
        <p14:creationId xmlns:p14="http://schemas.microsoft.com/office/powerpoint/2010/main" val="4060764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Exorcism</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a:t>Exorcisms occur within many sacraments of the Church: baptism, confirmation and anointing all have exorcisms associated with them. </a:t>
            </a:r>
            <a:endParaRPr lang="en-US" dirty="0" smtClean="0"/>
          </a:p>
          <a:p>
            <a:pPr marL="0" indent="0" hangingPunct="0">
              <a:lnSpc>
                <a:spcPct val="120000"/>
              </a:lnSpc>
              <a:buNone/>
            </a:pPr>
            <a:endParaRPr lang="en-US" dirty="0"/>
          </a:p>
          <a:p>
            <a:pPr hangingPunct="0">
              <a:lnSpc>
                <a:spcPct val="120000"/>
              </a:lnSpc>
            </a:pPr>
            <a:r>
              <a:rPr lang="en-US" dirty="0" smtClean="0"/>
              <a:t>Many </a:t>
            </a:r>
            <a:r>
              <a:rPr lang="en-US" dirty="0"/>
              <a:t>objects are exorcised as well, such as blessed salt, holy oils, holy water, and so on. </a:t>
            </a:r>
            <a:endParaRPr lang="en-US" dirty="0" smtClean="0"/>
          </a:p>
          <a:p>
            <a:pPr marL="0" indent="0" hangingPunct="0">
              <a:lnSpc>
                <a:spcPct val="120000"/>
              </a:lnSpc>
              <a:buNone/>
            </a:pPr>
            <a:endParaRPr lang="en-US" dirty="0"/>
          </a:p>
          <a:p>
            <a:pPr hangingPunct="0">
              <a:lnSpc>
                <a:spcPct val="120000"/>
              </a:lnSpc>
            </a:pPr>
            <a:r>
              <a:rPr lang="en-US" dirty="0" smtClean="0"/>
              <a:t>Exorcism </a:t>
            </a:r>
            <a:r>
              <a:rPr lang="en-US" dirty="0"/>
              <a:t>can also be performed on its own as a unique rite, if necessary.</a:t>
            </a:r>
          </a:p>
          <a:p>
            <a:pPr marL="0" indent="0">
              <a:lnSpc>
                <a:spcPct val="120000"/>
              </a:lnSpc>
              <a:buNone/>
            </a:pPr>
            <a:endParaRPr lang="en-US" dirty="0"/>
          </a:p>
          <a:p>
            <a:pPr hangingPunct="0">
              <a:lnSpc>
                <a:spcPct val="120000"/>
              </a:lnSpc>
            </a:pPr>
            <a:r>
              <a:rPr lang="en-US" dirty="0"/>
              <a:t>Exorcism refers to two things: </a:t>
            </a:r>
            <a:endParaRPr lang="en-US" dirty="0" smtClean="0"/>
          </a:p>
          <a:p>
            <a:pPr lvl="1" hangingPunct="0">
              <a:lnSpc>
                <a:spcPct val="120000"/>
              </a:lnSpc>
            </a:pPr>
            <a:r>
              <a:rPr lang="en-US" dirty="0" smtClean="0"/>
              <a:t>first</a:t>
            </a:r>
            <a:r>
              <a:rPr lang="en-US" dirty="0"/>
              <a:t>, the act of driving out, or warding off, demons, or evil spirits, from persons, places, or things, which are believed to be possessed or infested by them, or </a:t>
            </a:r>
            <a:r>
              <a:rPr lang="en-US" dirty="0" smtClean="0"/>
              <a:t>are liable </a:t>
            </a:r>
            <a:r>
              <a:rPr lang="en-US" dirty="0"/>
              <a:t>to become victims or instruments of their malice; </a:t>
            </a:r>
            <a:endParaRPr lang="en-US" dirty="0" smtClean="0"/>
          </a:p>
          <a:p>
            <a:pPr lvl="1" hangingPunct="0">
              <a:lnSpc>
                <a:spcPct val="120000"/>
              </a:lnSpc>
            </a:pPr>
            <a:r>
              <a:rPr lang="en-US" dirty="0" smtClean="0"/>
              <a:t>second</a:t>
            </a:r>
            <a:r>
              <a:rPr lang="en-US" dirty="0"/>
              <a:t>, the means employed for this purpose, especially the solemn and authoritative adjuration of the demon, in the name of God, or any of the higher power in which he is subject.</a:t>
            </a:r>
          </a:p>
          <a:p>
            <a:pPr>
              <a:lnSpc>
                <a:spcPct val="120000"/>
              </a:lnSpc>
            </a:pPr>
            <a:endParaRPr lang="en-US" dirty="0"/>
          </a:p>
        </p:txBody>
      </p:sp>
    </p:spTree>
    <p:extLst>
      <p:ext uri="{BB962C8B-B14F-4D97-AF65-F5344CB8AC3E}">
        <p14:creationId xmlns:p14="http://schemas.microsoft.com/office/powerpoint/2010/main" val="62367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Exorcism</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As Christ gave authority to His Apostles to forgive sins and to heal in His name, so He delegated to them the authority to exorcise demons. T</a:t>
            </a:r>
            <a:r>
              <a:rPr lang="en-US" dirty="0" smtClean="0"/>
              <a:t>he </a:t>
            </a:r>
            <a:r>
              <a:rPr lang="en-US" dirty="0"/>
              <a:t>Church has continued to do so uninterruptedly to the present day.</a:t>
            </a:r>
          </a:p>
          <a:p>
            <a:pPr marL="0" indent="0">
              <a:lnSpc>
                <a:spcPct val="120000"/>
              </a:lnSpc>
              <a:buNone/>
            </a:pPr>
            <a:endParaRPr lang="en-US" dirty="0"/>
          </a:p>
          <a:p>
            <a:pPr hangingPunct="0">
              <a:lnSpc>
                <a:spcPct val="120000"/>
              </a:lnSpc>
            </a:pPr>
            <a:r>
              <a:rPr lang="en-US" dirty="0"/>
              <a:t>Exorcism may be carried out in many ways: </a:t>
            </a:r>
            <a:endParaRPr lang="en-US" dirty="0" smtClean="0"/>
          </a:p>
          <a:p>
            <a:pPr lvl="1" hangingPunct="0">
              <a:lnSpc>
                <a:spcPct val="120000"/>
              </a:lnSpc>
            </a:pPr>
            <a:r>
              <a:rPr lang="en-US" dirty="0" smtClean="0"/>
              <a:t>breathing </a:t>
            </a:r>
            <a:r>
              <a:rPr lang="en-US" dirty="0"/>
              <a:t>on the possessed, </a:t>
            </a:r>
            <a:endParaRPr lang="en-US" dirty="0" smtClean="0"/>
          </a:p>
          <a:p>
            <a:pPr lvl="1" hangingPunct="0">
              <a:lnSpc>
                <a:spcPct val="120000"/>
              </a:lnSpc>
            </a:pPr>
            <a:r>
              <a:rPr lang="en-US" dirty="0" smtClean="0"/>
              <a:t>a </a:t>
            </a:r>
            <a:r>
              <a:rPr lang="en-US" dirty="0"/>
              <a:t>sign of the cross, </a:t>
            </a:r>
            <a:endParaRPr lang="en-US" dirty="0" smtClean="0"/>
          </a:p>
          <a:p>
            <a:pPr lvl="1" hangingPunct="0">
              <a:lnSpc>
                <a:spcPct val="120000"/>
              </a:lnSpc>
            </a:pPr>
            <a:r>
              <a:rPr lang="en-US" dirty="0" smtClean="0"/>
              <a:t>laying </a:t>
            </a:r>
            <a:r>
              <a:rPr lang="en-US" dirty="0"/>
              <a:t>on of hands</a:t>
            </a:r>
            <a:r>
              <a:rPr lang="en-US" dirty="0" smtClean="0"/>
              <a:t>,</a:t>
            </a:r>
          </a:p>
          <a:p>
            <a:pPr lvl="1" hangingPunct="0">
              <a:lnSpc>
                <a:spcPct val="120000"/>
              </a:lnSpc>
            </a:pPr>
            <a:r>
              <a:rPr lang="en-US" dirty="0" smtClean="0"/>
              <a:t>sprinkling </a:t>
            </a:r>
            <a:r>
              <a:rPr lang="en-US" dirty="0"/>
              <a:t>with Holy Water, </a:t>
            </a:r>
            <a:endParaRPr lang="en-US" dirty="0" smtClean="0"/>
          </a:p>
          <a:p>
            <a:pPr lvl="1" hangingPunct="0">
              <a:lnSpc>
                <a:spcPct val="120000"/>
              </a:lnSpc>
            </a:pPr>
            <a:r>
              <a:rPr lang="en-US" dirty="0" smtClean="0"/>
              <a:t>the </a:t>
            </a:r>
            <a:r>
              <a:rPr lang="en-US" dirty="0"/>
              <a:t>presentation of a crucifix, etc. </a:t>
            </a:r>
            <a:endParaRPr lang="en-US" dirty="0" smtClean="0"/>
          </a:p>
          <a:p>
            <a:pPr marL="0" indent="0" hangingPunct="0">
              <a:lnSpc>
                <a:spcPct val="120000"/>
              </a:lnSpc>
              <a:buNone/>
            </a:pPr>
            <a:endParaRPr lang="en-US" dirty="0"/>
          </a:p>
          <a:p>
            <a:pPr hangingPunct="0">
              <a:lnSpc>
                <a:spcPct val="120000"/>
              </a:lnSpc>
            </a:pPr>
            <a:r>
              <a:rPr lang="en-US" dirty="0" smtClean="0"/>
              <a:t>Common </a:t>
            </a:r>
            <a:r>
              <a:rPr lang="en-US" dirty="0"/>
              <a:t>to all these methods is the simple and authoritative adjuration of the demon in the name of Christ. No magical or superstitious means ought to ever be employed.</a:t>
            </a:r>
          </a:p>
          <a:p>
            <a:pPr>
              <a:lnSpc>
                <a:spcPct val="120000"/>
              </a:lnSpc>
            </a:pPr>
            <a:endParaRPr lang="en-US" dirty="0"/>
          </a:p>
        </p:txBody>
      </p:sp>
    </p:spTree>
    <p:extLst>
      <p:ext uri="{BB962C8B-B14F-4D97-AF65-F5344CB8AC3E}">
        <p14:creationId xmlns:p14="http://schemas.microsoft.com/office/powerpoint/2010/main" val="57723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Exorcism</a:t>
            </a:r>
            <a:endParaRPr lang="en-US" dirty="0"/>
          </a:p>
        </p:txBody>
      </p:sp>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a:t>Though the theology surrounding exorcism is not well developed in the Church (for it deals with the angelic realm, something veiled in mystery), a few things are certain:</a:t>
            </a:r>
          </a:p>
          <a:p>
            <a:pPr marL="0" indent="0">
              <a:lnSpc>
                <a:spcPct val="120000"/>
              </a:lnSpc>
              <a:buNone/>
            </a:pPr>
            <a:endParaRPr lang="en-US" dirty="0"/>
          </a:p>
          <a:p>
            <a:pPr lvl="0" hangingPunct="0">
              <a:lnSpc>
                <a:spcPct val="120000"/>
              </a:lnSpc>
            </a:pPr>
            <a:r>
              <a:rPr lang="en-US" dirty="0"/>
              <a:t>Demonic possession is a reality, distinct from mental of physical retardation (though </a:t>
            </a:r>
            <a:r>
              <a:rPr lang="en-US" dirty="0" smtClean="0"/>
              <a:t>sometimes </a:t>
            </a:r>
            <a:r>
              <a:rPr lang="en-US" dirty="0"/>
              <a:t>causing these effects). Demonic “haunting” of places and objects is also possible. </a:t>
            </a:r>
          </a:p>
          <a:p>
            <a:pPr marL="0" indent="0">
              <a:lnSpc>
                <a:spcPct val="120000"/>
              </a:lnSpc>
              <a:buNone/>
            </a:pPr>
            <a:endParaRPr lang="en-US" dirty="0"/>
          </a:p>
          <a:p>
            <a:pPr lvl="0" hangingPunct="0">
              <a:lnSpc>
                <a:spcPct val="120000"/>
              </a:lnSpc>
            </a:pPr>
            <a:r>
              <a:rPr lang="en-US" dirty="0"/>
              <a:t>While we are most familiar with stories of complete possession, there are in fact degrees of demonic activity in a person (partial possession, obsession and oppression)</a:t>
            </a:r>
            <a:r>
              <a:rPr lang="en-US" dirty="0" smtClean="0"/>
              <a:t>.</a:t>
            </a:r>
          </a:p>
        </p:txBody>
      </p:sp>
    </p:spTree>
    <p:extLst>
      <p:ext uri="{BB962C8B-B14F-4D97-AF65-F5344CB8AC3E}">
        <p14:creationId xmlns:p14="http://schemas.microsoft.com/office/powerpoint/2010/main" val="900090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Exorcism</a:t>
            </a:r>
            <a:endParaRPr lang="en-US" dirty="0"/>
          </a:p>
        </p:txBody>
      </p:sp>
      <p:sp>
        <p:nvSpPr>
          <p:cNvPr id="3" name="Content Placeholder 2"/>
          <p:cNvSpPr>
            <a:spLocks noGrp="1"/>
          </p:cNvSpPr>
          <p:nvPr>
            <p:ph idx="1"/>
          </p:nvPr>
        </p:nvSpPr>
        <p:spPr/>
        <p:txBody>
          <a:bodyPr>
            <a:normAutofit fontScale="77500" lnSpcReduction="20000"/>
          </a:bodyPr>
          <a:lstStyle/>
          <a:p>
            <a:pPr lvl="0" hangingPunct="0">
              <a:lnSpc>
                <a:spcPct val="120000"/>
              </a:lnSpc>
            </a:pPr>
            <a:r>
              <a:rPr lang="en-US" dirty="0"/>
              <a:t>It seems that a demon could not possess a person who has the Holy Spirit dwelling in them, for the Holy Spirit and a demon could not coexist. </a:t>
            </a:r>
            <a:endParaRPr lang="en-US" dirty="0" smtClean="0"/>
          </a:p>
          <a:p>
            <a:pPr lvl="1" hangingPunct="0">
              <a:lnSpc>
                <a:spcPct val="120000"/>
              </a:lnSpc>
            </a:pPr>
            <a:r>
              <a:rPr lang="en-US" dirty="0" smtClean="0"/>
              <a:t>Therefore</a:t>
            </a:r>
            <a:r>
              <a:rPr lang="en-US" dirty="0"/>
              <a:t>, it would seem that persons in a state of grace are immune from demonic possession in the full sense. </a:t>
            </a:r>
          </a:p>
          <a:p>
            <a:pPr marL="0" lvl="0" indent="0" hangingPunct="0">
              <a:lnSpc>
                <a:spcPct val="120000"/>
              </a:lnSpc>
              <a:buNone/>
            </a:pPr>
            <a:r>
              <a:rPr lang="en-US" baseline="30000" dirty="0">
                <a:latin typeface="Wingdings"/>
              </a:rPr>
              <a:t> </a:t>
            </a:r>
            <a:endParaRPr lang="en-US" dirty="0"/>
          </a:p>
          <a:p>
            <a:pPr lvl="0" hangingPunct="0">
              <a:lnSpc>
                <a:spcPct val="120000"/>
              </a:lnSpc>
            </a:pPr>
            <a:r>
              <a:rPr lang="en-US" dirty="0"/>
              <a:t>The competent Church authorities engage in rigorous medical and psychological testing to determine if there are any other possible explanation for the unusual behavior before an exorcism is scheduled. </a:t>
            </a:r>
          </a:p>
          <a:p>
            <a:pPr marL="0" lvl="0" indent="0" hangingPunct="0">
              <a:lnSpc>
                <a:spcPct val="120000"/>
              </a:lnSpc>
              <a:buNone/>
            </a:pPr>
            <a:endParaRPr lang="en-US" dirty="0"/>
          </a:p>
          <a:p>
            <a:pPr hangingPunct="0">
              <a:lnSpc>
                <a:spcPct val="120000"/>
              </a:lnSpc>
            </a:pPr>
            <a:r>
              <a:rPr lang="en-US" dirty="0"/>
              <a:t>The Church, following Christ, has always made use of rites of exorcism. Every diocese to this day has at least one exorcist on staff and exorcisms are still occurring in modern times</a:t>
            </a:r>
            <a:r>
              <a:rPr lang="en-US" dirty="0" smtClean="0"/>
              <a:t>.</a:t>
            </a:r>
            <a:endParaRPr lang="en-US" dirty="0"/>
          </a:p>
        </p:txBody>
      </p:sp>
    </p:spTree>
    <p:extLst>
      <p:ext uri="{BB962C8B-B14F-4D97-AF65-F5344CB8AC3E}">
        <p14:creationId xmlns:p14="http://schemas.microsoft.com/office/powerpoint/2010/main" val="18331174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2243218" y="2244979"/>
            <a:ext cx="6188088"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2243218" y="3914170"/>
            <a:ext cx="6188088" cy="886018"/>
          </a:xfrm>
          <a:prstGeom prst="rect">
            <a:avLst/>
          </a:prstGeom>
        </p:spPr>
        <p:txBody>
          <a:bodyPr/>
          <a:lst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9pPr>
          </a:lstStyle>
          <a:p>
            <a:pPr marL="0" indent="0">
              <a:buFontTx/>
              <a:buNone/>
            </a:pPr>
            <a:r>
              <a:rPr lang="en-US" i="1" smtClean="0"/>
              <a:t>Power Points prepared by </a:t>
            </a:r>
            <a:r>
              <a:rPr lang="en-US" smtClean="0">
                <a:hlinkClick r:id="rId3"/>
              </a:rPr>
              <a:t>Catholic Presentations</a:t>
            </a:r>
            <a:endParaRPr lang="en-US" dirty="0"/>
          </a:p>
        </p:txBody>
      </p:sp>
    </p:spTree>
    <p:extLst>
      <p:ext uri="{BB962C8B-B14F-4D97-AF65-F5344CB8AC3E}">
        <p14:creationId xmlns:p14="http://schemas.microsoft.com/office/powerpoint/2010/main" val="121432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701" y="274638"/>
            <a:ext cx="6727474" cy="1143000"/>
          </a:xfrm>
        </p:spPr>
        <p:txBody>
          <a:bodyPr/>
          <a:lstStyle/>
          <a:p>
            <a:r>
              <a:rPr lang="en-US" b="1" dirty="0"/>
              <a:t>Sacred Oil in the Old Testament</a:t>
            </a:r>
            <a:endParaRPr lang="en-US" dirty="0"/>
          </a:p>
        </p:txBody>
      </p:sp>
      <p:sp>
        <p:nvSpPr>
          <p:cNvPr id="3" name="Content Placeholder 2"/>
          <p:cNvSpPr>
            <a:spLocks noGrp="1"/>
          </p:cNvSpPr>
          <p:nvPr>
            <p:ph idx="1"/>
          </p:nvPr>
        </p:nvSpPr>
        <p:spPr/>
        <p:txBody>
          <a:bodyPr>
            <a:normAutofit lnSpcReduction="10000"/>
          </a:bodyPr>
          <a:lstStyle/>
          <a:p>
            <a:r>
              <a:rPr lang="en-US" dirty="0"/>
              <a:t>Since Old Testament times, oil has been a symbol of </a:t>
            </a:r>
            <a:endParaRPr lang="en-US" dirty="0" smtClean="0"/>
          </a:p>
          <a:p>
            <a:pPr lvl="1"/>
            <a:r>
              <a:rPr lang="en-US" dirty="0" smtClean="0"/>
              <a:t>the </a:t>
            </a:r>
            <a:r>
              <a:rPr lang="en-US" dirty="0"/>
              <a:t>overflow of the Holy Spirit upon an individual (I Sam. 10:1-13, 16:12-13</a:t>
            </a:r>
            <a:r>
              <a:rPr lang="en-US" dirty="0" smtClean="0"/>
              <a:t>)</a:t>
            </a:r>
          </a:p>
          <a:p>
            <a:pPr lvl="1"/>
            <a:r>
              <a:rPr lang="en-US" dirty="0" smtClean="0"/>
              <a:t>abundance </a:t>
            </a:r>
            <a:r>
              <a:rPr lang="en-US" dirty="0"/>
              <a:t>of joy (Deut. 11:14, Ps. 23:5, 104:14-15, 133:1-2, Isa. 61:3, Heb. 1:9</a:t>
            </a:r>
            <a:r>
              <a:rPr lang="en-US" dirty="0" smtClean="0"/>
              <a:t>)</a:t>
            </a:r>
          </a:p>
          <a:p>
            <a:pPr lvl="1"/>
            <a:r>
              <a:rPr lang="en-US" dirty="0" smtClean="0"/>
              <a:t>a sign </a:t>
            </a:r>
            <a:r>
              <a:rPr lang="en-US" dirty="0"/>
              <a:t>of healing, for “it makes radiant with beauty, health and strength” (CCC 1293, Luke 10:34</a:t>
            </a:r>
            <a:r>
              <a:rPr lang="en-US" dirty="0" smtClean="0"/>
              <a:t>)</a:t>
            </a:r>
          </a:p>
          <a:p>
            <a:pPr marL="457200" lvl="1" indent="0">
              <a:buNone/>
            </a:pPr>
            <a:endParaRPr lang="en-US" dirty="0"/>
          </a:p>
          <a:p>
            <a:r>
              <a:rPr lang="en-US" dirty="0" smtClean="0"/>
              <a:t>Athletes </a:t>
            </a:r>
            <a:r>
              <a:rPr lang="en-US" dirty="0"/>
              <a:t>in the ancient world made use of oil to limber up and cleanse themselves. Oil symbolizes health and soundness.</a:t>
            </a:r>
          </a:p>
          <a:p>
            <a:endParaRPr lang="en-US" dirty="0"/>
          </a:p>
        </p:txBody>
      </p:sp>
    </p:spTree>
    <p:extLst>
      <p:ext uri="{BB962C8B-B14F-4D97-AF65-F5344CB8AC3E}">
        <p14:creationId xmlns:p14="http://schemas.microsoft.com/office/powerpoint/2010/main" val="1375213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Christ the </a:t>
            </a:r>
            <a:r>
              <a:rPr lang="en-US" b="1" dirty="0" smtClean="0"/>
              <a:t>Physician</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a:t>“Illness and suffering have always been among the gravest problems confronted in human life. In illness, man experiences his powerlessness, his limitations, and his finitude. Every illness can make us glimpse death. Illness can lead to anguish, self-absorption, sometimes even despair and revolt against God. It can also make a person more mature, helping him discern in his life what is not essential so that he can turn toward that which is. Very often illness provokes a search for God and a return to him</a:t>
            </a:r>
            <a:r>
              <a:rPr lang="en-US" dirty="0" smtClean="0"/>
              <a:t>” -</a:t>
            </a:r>
            <a:r>
              <a:rPr lang="en-US" dirty="0"/>
              <a:t>CCC 1500-</a:t>
            </a:r>
            <a:r>
              <a:rPr lang="en-US" dirty="0" smtClean="0"/>
              <a:t>1501</a:t>
            </a:r>
          </a:p>
          <a:p>
            <a:pPr marL="0" indent="0" hangingPunct="0">
              <a:lnSpc>
                <a:spcPct val="120000"/>
              </a:lnSpc>
              <a:buNone/>
            </a:pPr>
            <a:endParaRPr lang="en-US" dirty="0" smtClean="0"/>
          </a:p>
          <a:p>
            <a:pPr hangingPunct="0">
              <a:lnSpc>
                <a:spcPct val="120000"/>
              </a:lnSpc>
            </a:pPr>
            <a:r>
              <a:rPr lang="en-US" dirty="0" smtClean="0"/>
              <a:t>The </a:t>
            </a:r>
            <a:r>
              <a:rPr lang="en-US" dirty="0"/>
              <a:t>healing of the sick was a messianic symbol of the coming of the Messiah, a sign that “God has visited His people” (Luke 7:16). </a:t>
            </a:r>
            <a:endParaRPr lang="en-US" dirty="0" smtClean="0"/>
          </a:p>
          <a:p>
            <a:pPr marL="0" indent="0" hangingPunct="0">
              <a:lnSpc>
                <a:spcPct val="120000"/>
              </a:lnSpc>
              <a:buNone/>
            </a:pPr>
            <a:endParaRPr lang="en-US" dirty="0"/>
          </a:p>
          <a:p>
            <a:pPr hangingPunct="0">
              <a:lnSpc>
                <a:spcPct val="120000"/>
              </a:lnSpc>
            </a:pPr>
            <a:r>
              <a:rPr lang="en-US" dirty="0" smtClean="0"/>
              <a:t>In </a:t>
            </a:r>
            <a:r>
              <a:rPr lang="en-US" dirty="0"/>
              <a:t>their suffering, Christ identifies Himself with the sick (“I was sick and you visited Me”, Matt</a:t>
            </a:r>
            <a:r>
              <a:rPr lang="en-US" dirty="0" smtClean="0"/>
              <a:t>. 25</a:t>
            </a:r>
            <a:r>
              <a:rPr lang="en-US" dirty="0"/>
              <a:t>:36) and took special compassion on the sick; the New Testament is replete with examples </a:t>
            </a:r>
            <a:r>
              <a:rPr lang="en-US" dirty="0" smtClean="0"/>
              <a:t>of Christ’s </a:t>
            </a:r>
            <a:r>
              <a:rPr lang="en-US" dirty="0"/>
              <a:t>healings of sick persons.</a:t>
            </a:r>
          </a:p>
          <a:p>
            <a:pPr hangingPunct="0"/>
            <a:endParaRPr lang="en-US" dirty="0"/>
          </a:p>
          <a:p>
            <a:endParaRPr lang="en-US" dirty="0"/>
          </a:p>
        </p:txBody>
      </p:sp>
    </p:spTree>
    <p:extLst>
      <p:ext uri="{BB962C8B-B14F-4D97-AF65-F5344CB8AC3E}">
        <p14:creationId xmlns:p14="http://schemas.microsoft.com/office/powerpoint/2010/main" val="39809269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Christ the Physician</a:t>
            </a:r>
            <a:endParaRPr lang="en-US" dirty="0"/>
          </a:p>
        </p:txBody>
      </p:sp>
      <p:sp>
        <p:nvSpPr>
          <p:cNvPr id="3" name="Content Placeholder 2"/>
          <p:cNvSpPr>
            <a:spLocks noGrp="1"/>
          </p:cNvSpPr>
          <p:nvPr>
            <p:ph idx="1"/>
          </p:nvPr>
        </p:nvSpPr>
        <p:spPr/>
        <p:txBody>
          <a:bodyPr>
            <a:normAutofit fontScale="62500" lnSpcReduction="20000"/>
          </a:bodyPr>
          <a:lstStyle/>
          <a:p>
            <a:pPr lvl="0" hangingPunct="0">
              <a:lnSpc>
                <a:spcPct val="120000"/>
              </a:lnSpc>
            </a:pPr>
            <a:r>
              <a:rPr lang="en-US" dirty="0"/>
              <a:t>The healing of the body is not the ultimate end, but the healing of the soul. </a:t>
            </a:r>
            <a:endParaRPr lang="en-US" dirty="0" smtClean="0"/>
          </a:p>
          <a:p>
            <a:pPr lvl="1" hangingPunct="0">
              <a:lnSpc>
                <a:spcPct val="120000"/>
              </a:lnSpc>
            </a:pPr>
            <a:r>
              <a:rPr lang="en-US" dirty="0" smtClean="0"/>
              <a:t>As </a:t>
            </a:r>
            <a:r>
              <a:rPr lang="en-US" dirty="0"/>
              <a:t>Christ says in the Gospel, “which is easier, to say, ‘Your sins are forgiven’ or to say, ‘Rise and walk’? But that you may know that the Son of Man has authority on earth to forgive sins”-he then said to the paralytic-“Rise, take up your bed and go home.” And he rose and went home” (Matt. 9:5-7). </a:t>
            </a:r>
            <a:endParaRPr lang="en-US" dirty="0" smtClean="0"/>
          </a:p>
          <a:p>
            <a:pPr marL="0" lvl="0" indent="0" hangingPunct="0">
              <a:lnSpc>
                <a:spcPct val="120000"/>
              </a:lnSpc>
              <a:buNone/>
            </a:pPr>
            <a:endParaRPr lang="en-US" dirty="0"/>
          </a:p>
          <a:p>
            <a:pPr lvl="0" hangingPunct="0">
              <a:lnSpc>
                <a:spcPct val="120000"/>
              </a:lnSpc>
            </a:pPr>
            <a:r>
              <a:rPr lang="en-US" dirty="0" smtClean="0"/>
              <a:t>Sickness </a:t>
            </a:r>
            <a:r>
              <a:rPr lang="en-US" dirty="0"/>
              <a:t>of the body always represents the sickness of sin; consequently, the healings of Christ are meant ultimately to heal the soul primarily, and the body secondarily. </a:t>
            </a:r>
          </a:p>
          <a:p>
            <a:pPr marL="0" indent="0">
              <a:lnSpc>
                <a:spcPct val="120000"/>
              </a:lnSpc>
              <a:buNone/>
            </a:pPr>
            <a:endParaRPr lang="en-US" dirty="0"/>
          </a:p>
          <a:p>
            <a:pPr lvl="0" hangingPunct="0">
              <a:lnSpc>
                <a:spcPct val="120000"/>
              </a:lnSpc>
            </a:pPr>
            <a:r>
              <a:rPr lang="en-US" dirty="0"/>
              <a:t>The healings of Jesus were signs of the coming Kingdom, where there will be a more radical healing, for in the Kingdom of Heaven “God shall wipe away every tear from their eyes: and death shall be no more, nor mourning, nor crying, nor sorrow shall be any more, for the former things are passed away” (Rev. 21:4). </a:t>
            </a:r>
            <a:endParaRPr lang="en-US" dirty="0" smtClean="0"/>
          </a:p>
          <a:p>
            <a:pPr lvl="1" hangingPunct="0">
              <a:lnSpc>
                <a:spcPct val="120000"/>
              </a:lnSpc>
            </a:pPr>
            <a:r>
              <a:rPr lang="en-US" dirty="0" smtClean="0"/>
              <a:t>The </a:t>
            </a:r>
            <a:r>
              <a:rPr lang="en-US" dirty="0"/>
              <a:t>healings of Christ therefore serve as signs of the life to come. </a:t>
            </a:r>
          </a:p>
          <a:p>
            <a:pPr>
              <a:lnSpc>
                <a:spcPct val="120000"/>
              </a:lnSpc>
            </a:pPr>
            <a:endParaRPr lang="en-US" dirty="0"/>
          </a:p>
        </p:txBody>
      </p:sp>
    </p:spTree>
    <p:extLst>
      <p:ext uri="{BB962C8B-B14F-4D97-AF65-F5344CB8AC3E}">
        <p14:creationId xmlns:p14="http://schemas.microsoft.com/office/powerpoint/2010/main" val="40793291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Healing in the New Testament &amp; Church </a:t>
            </a:r>
            <a:r>
              <a:rPr lang="en-US" b="1" dirty="0" smtClean="0"/>
              <a:t>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This sacrament has gone by various names throughout the history of the Church. It has been called </a:t>
            </a:r>
            <a:endParaRPr lang="en-US" dirty="0" smtClean="0"/>
          </a:p>
          <a:p>
            <a:pPr lvl="1"/>
            <a:r>
              <a:rPr lang="en-US" dirty="0" smtClean="0"/>
              <a:t>Extreme Unction </a:t>
            </a:r>
          </a:p>
          <a:p>
            <a:pPr lvl="1"/>
            <a:r>
              <a:rPr lang="en-US" dirty="0" smtClean="0"/>
              <a:t>Last Rites</a:t>
            </a:r>
          </a:p>
          <a:p>
            <a:pPr lvl="1"/>
            <a:r>
              <a:rPr lang="en-US" dirty="0" smtClean="0"/>
              <a:t>Anointing </a:t>
            </a:r>
            <a:r>
              <a:rPr lang="en-US" dirty="0"/>
              <a:t>of the </a:t>
            </a:r>
            <a:r>
              <a:rPr lang="en-US" dirty="0" smtClean="0"/>
              <a:t>Sick</a:t>
            </a:r>
          </a:p>
          <a:p>
            <a:pPr lvl="1"/>
            <a:r>
              <a:rPr lang="en-US" dirty="0" smtClean="0"/>
              <a:t>Sacrament </a:t>
            </a:r>
            <a:r>
              <a:rPr lang="en-US" dirty="0"/>
              <a:t>of the Departing (</a:t>
            </a:r>
            <a:r>
              <a:rPr lang="en-US" i="1" dirty="0" err="1"/>
              <a:t>sacramentum</a:t>
            </a:r>
            <a:r>
              <a:rPr lang="en-US" i="1" dirty="0"/>
              <a:t> </a:t>
            </a:r>
            <a:r>
              <a:rPr lang="en-US" i="1" dirty="0" err="1"/>
              <a:t>exeuntium</a:t>
            </a:r>
            <a:r>
              <a:rPr lang="en-US" i="1" dirty="0"/>
              <a:t>)</a:t>
            </a:r>
            <a:r>
              <a:rPr lang="en-US" i="1" dirty="0" smtClean="0"/>
              <a:t>.</a:t>
            </a:r>
          </a:p>
          <a:p>
            <a:pPr marL="0" indent="0">
              <a:buNone/>
            </a:pPr>
            <a:endParaRPr lang="en-US" dirty="0" smtClean="0"/>
          </a:p>
          <a:p>
            <a:r>
              <a:rPr lang="en-US" dirty="0" smtClean="0"/>
              <a:t>As </a:t>
            </a:r>
            <a:r>
              <a:rPr lang="en-US" dirty="0"/>
              <a:t>part of the messianic mission, Christ extends this healing power to His disciples</a:t>
            </a:r>
            <a:r>
              <a:rPr lang="en-US" dirty="0" smtClean="0">
                <a:effectLst/>
              </a:rPr>
              <a:t> </a:t>
            </a:r>
            <a:r>
              <a:rPr lang="en-US" dirty="0" smtClean="0"/>
              <a:t> </a:t>
            </a:r>
            <a:r>
              <a:rPr lang="en-US" dirty="0"/>
              <a:t>a</a:t>
            </a:r>
            <a:r>
              <a:rPr lang="en-US" dirty="0" smtClean="0"/>
              <a:t>nd gives this power to His Apostles as part of His mission</a:t>
            </a:r>
          </a:p>
          <a:p>
            <a:pPr lvl="1"/>
            <a:r>
              <a:rPr lang="en-US" dirty="0" smtClean="0"/>
              <a:t>Mark </a:t>
            </a:r>
            <a:r>
              <a:rPr lang="en-US" dirty="0"/>
              <a:t>6:13 records </a:t>
            </a:r>
            <a:r>
              <a:rPr lang="en-US" dirty="0" smtClean="0"/>
              <a:t>that “</a:t>
            </a:r>
            <a:r>
              <a:rPr lang="en-US" dirty="0"/>
              <a:t>they cast out many demons, and anointed with oil many who were sick and healed them.” </a:t>
            </a:r>
          </a:p>
        </p:txBody>
      </p:sp>
    </p:spTree>
    <p:extLst>
      <p:ext uri="{BB962C8B-B14F-4D97-AF65-F5344CB8AC3E}">
        <p14:creationId xmlns:p14="http://schemas.microsoft.com/office/powerpoint/2010/main" val="36130252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Form &amp; </a:t>
            </a:r>
            <a:r>
              <a:rPr lang="en-US" b="1" dirty="0" smtClean="0"/>
              <a:t>Matter</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The matter of the sacrament is two-fold: </a:t>
            </a:r>
            <a:endParaRPr lang="en-US" dirty="0" smtClean="0"/>
          </a:p>
          <a:p>
            <a:pPr lvl="1">
              <a:lnSpc>
                <a:spcPct val="120000"/>
              </a:lnSpc>
            </a:pPr>
            <a:r>
              <a:rPr lang="en-US" dirty="0" smtClean="0"/>
              <a:t>the </a:t>
            </a:r>
            <a:r>
              <a:rPr lang="en-US" i="1" dirty="0"/>
              <a:t>remote</a:t>
            </a:r>
            <a:r>
              <a:rPr lang="en-US" dirty="0"/>
              <a:t> matter is the consecrated oil </a:t>
            </a:r>
            <a:r>
              <a:rPr lang="en-US" dirty="0" smtClean="0"/>
              <a:t>itself</a:t>
            </a:r>
            <a:endParaRPr lang="en-US" dirty="0"/>
          </a:p>
          <a:p>
            <a:pPr lvl="1">
              <a:lnSpc>
                <a:spcPct val="120000"/>
              </a:lnSpc>
            </a:pPr>
            <a:r>
              <a:rPr lang="en-US" dirty="0" smtClean="0"/>
              <a:t>while </a:t>
            </a:r>
            <a:r>
              <a:rPr lang="en-US" dirty="0"/>
              <a:t>the </a:t>
            </a:r>
            <a:r>
              <a:rPr lang="en-US" i="1" dirty="0"/>
              <a:t>proximate </a:t>
            </a:r>
            <a:r>
              <a:rPr lang="en-US" dirty="0"/>
              <a:t>matter is, of course, the act of anointing with the consecrated oil. </a:t>
            </a:r>
            <a:endParaRPr lang="en-US" dirty="0" smtClean="0"/>
          </a:p>
          <a:p>
            <a:pPr marL="0" indent="0">
              <a:lnSpc>
                <a:spcPct val="120000"/>
              </a:lnSpc>
              <a:buNone/>
            </a:pPr>
            <a:endParaRPr lang="en-US" dirty="0"/>
          </a:p>
          <a:p>
            <a:pPr>
              <a:lnSpc>
                <a:spcPct val="120000"/>
              </a:lnSpc>
            </a:pPr>
            <a:r>
              <a:rPr lang="en-US" dirty="0" smtClean="0"/>
              <a:t>In </a:t>
            </a:r>
            <a:r>
              <a:rPr lang="en-US" dirty="0"/>
              <a:t>the old days, this</a:t>
            </a:r>
            <a:r>
              <a:rPr lang="en-US" i="1" dirty="0"/>
              <a:t> </a:t>
            </a:r>
            <a:r>
              <a:rPr lang="en-US" dirty="0"/>
              <a:t>anointing was done over the head, hands, feet, ears, noses, eyes and various other parts of the body. Now, it is standard to anoint only the head of the sick person, though the unction of other body parts may still be appropriate</a:t>
            </a:r>
            <a:r>
              <a:rPr lang="en-US" dirty="0" smtClean="0"/>
              <a:t>.</a:t>
            </a:r>
          </a:p>
          <a:p>
            <a:pPr marL="0" indent="0">
              <a:lnSpc>
                <a:spcPct val="120000"/>
              </a:lnSpc>
              <a:buNone/>
            </a:pPr>
            <a:endParaRPr lang="en-US" dirty="0" smtClean="0"/>
          </a:p>
          <a:p>
            <a:pPr>
              <a:lnSpc>
                <a:spcPct val="120000"/>
              </a:lnSpc>
            </a:pPr>
            <a:r>
              <a:rPr lang="en-US" dirty="0" smtClean="0"/>
              <a:t>The </a:t>
            </a:r>
            <a:r>
              <a:rPr lang="en-US" dirty="0"/>
              <a:t>form of the sacrament is the words “Through this holy anointing may the Lord in His love and mercy help you with the grace of the Holy Spirit. May the Lord Who frees you from sin save you and raise you up.”</a:t>
            </a:r>
          </a:p>
          <a:p>
            <a:pPr>
              <a:lnSpc>
                <a:spcPct val="120000"/>
              </a:lnSpc>
            </a:pPr>
            <a:endParaRPr lang="en-US" dirty="0"/>
          </a:p>
          <a:p>
            <a:pPr>
              <a:lnSpc>
                <a:spcPct val="120000"/>
              </a:lnSpc>
            </a:pPr>
            <a:endParaRPr lang="en-US" dirty="0"/>
          </a:p>
        </p:txBody>
      </p:sp>
    </p:spTree>
    <p:extLst>
      <p:ext uri="{BB962C8B-B14F-4D97-AF65-F5344CB8AC3E}">
        <p14:creationId xmlns:p14="http://schemas.microsoft.com/office/powerpoint/2010/main" val="9247099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Proper </a:t>
            </a:r>
            <a:r>
              <a:rPr lang="en-US" b="1" dirty="0" smtClean="0"/>
              <a:t>Minister</a:t>
            </a:r>
            <a:endParaRPr lang="en-US" dirty="0"/>
          </a:p>
        </p:txBody>
      </p:sp>
      <p:sp>
        <p:nvSpPr>
          <p:cNvPr id="3" name="Content Placeholder 2"/>
          <p:cNvSpPr>
            <a:spLocks noGrp="1"/>
          </p:cNvSpPr>
          <p:nvPr>
            <p:ph idx="1"/>
          </p:nvPr>
        </p:nvSpPr>
        <p:spPr/>
        <p:txBody>
          <a:bodyPr>
            <a:normAutofit/>
          </a:bodyPr>
          <a:lstStyle/>
          <a:p>
            <a:pPr hangingPunct="0"/>
            <a:r>
              <a:rPr lang="en-US" dirty="0"/>
              <a:t>The proper minister of the Sacrament of Anointing of the Sick is a priest or bishop (“the elders of the Church”). </a:t>
            </a:r>
            <a:endParaRPr lang="en-US" dirty="0" smtClean="0"/>
          </a:p>
          <a:p>
            <a:pPr marL="0" indent="0" hangingPunct="0">
              <a:buNone/>
            </a:pPr>
            <a:endParaRPr lang="en-US" dirty="0"/>
          </a:p>
          <a:p>
            <a:pPr hangingPunct="0"/>
            <a:r>
              <a:rPr lang="en-US" dirty="0" smtClean="0"/>
              <a:t>By </a:t>
            </a:r>
            <a:r>
              <a:rPr lang="en-US" dirty="0"/>
              <a:t>longstanding apostolic tradition going back at least to Pope Innocent I (401-417) and beyond him to the injunction of Holy Scripture in James 5:14-15, a priest or bishop is the only minister of the sacrament; deacons and lay persons are unable to administer it</a:t>
            </a:r>
            <a:r>
              <a:rPr lang="en-US" dirty="0" smtClean="0"/>
              <a:t>.</a:t>
            </a:r>
            <a:endParaRPr lang="en-US" dirty="0"/>
          </a:p>
          <a:p>
            <a:endParaRPr lang="en-US" dirty="0"/>
          </a:p>
        </p:txBody>
      </p:sp>
    </p:spTree>
    <p:extLst>
      <p:ext uri="{BB962C8B-B14F-4D97-AF65-F5344CB8AC3E}">
        <p14:creationId xmlns:p14="http://schemas.microsoft.com/office/powerpoint/2010/main" val="399837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Effects of the </a:t>
            </a:r>
            <a:r>
              <a:rPr lang="en-US" b="1" dirty="0" smtClean="0"/>
              <a:t>Sacrament</a:t>
            </a:r>
            <a:endParaRPr lang="en-US" dirty="0"/>
          </a:p>
        </p:txBody>
      </p:sp>
      <p:sp>
        <p:nvSpPr>
          <p:cNvPr id="3" name="Content Placeholder 2"/>
          <p:cNvSpPr>
            <a:spLocks noGrp="1"/>
          </p:cNvSpPr>
          <p:nvPr>
            <p:ph idx="1"/>
          </p:nvPr>
        </p:nvSpPr>
        <p:spPr/>
        <p:txBody>
          <a:bodyPr>
            <a:normAutofit fontScale="85000" lnSpcReduction="10000"/>
          </a:bodyPr>
          <a:lstStyle/>
          <a:p>
            <a:pPr>
              <a:lnSpc>
                <a:spcPct val="120000"/>
              </a:lnSpc>
            </a:pPr>
            <a:r>
              <a:rPr lang="en-US" b="1" dirty="0"/>
              <a:t>1520 </a:t>
            </a:r>
            <a:r>
              <a:rPr lang="en-US" i="1" u="sng" dirty="0"/>
              <a:t>A particular gift of the Holy Spirit</a:t>
            </a:r>
            <a:r>
              <a:rPr lang="en-US" u="sng" dirty="0"/>
              <a:t>.</a:t>
            </a:r>
            <a:r>
              <a:rPr lang="en-US" b="1" dirty="0"/>
              <a:t> </a:t>
            </a:r>
            <a:r>
              <a:rPr lang="en-US" dirty="0"/>
              <a:t>The first grace of this sacrament is one of strengthening,</a:t>
            </a:r>
            <a:r>
              <a:rPr lang="en-US" b="1" dirty="0"/>
              <a:t> </a:t>
            </a:r>
            <a:r>
              <a:rPr lang="en-US" dirty="0"/>
              <a:t>peace and courage to overcome the difficulties that go with the condition of serious illness or the frailty of old age. </a:t>
            </a:r>
            <a:endParaRPr lang="en-US" dirty="0" smtClean="0"/>
          </a:p>
          <a:p>
            <a:pPr marL="0" indent="0">
              <a:lnSpc>
                <a:spcPct val="120000"/>
              </a:lnSpc>
              <a:buNone/>
            </a:pPr>
            <a:endParaRPr lang="en-US" b="1" dirty="0" smtClean="0"/>
          </a:p>
          <a:p>
            <a:pPr>
              <a:lnSpc>
                <a:spcPct val="120000"/>
              </a:lnSpc>
            </a:pPr>
            <a:r>
              <a:rPr lang="en-US" b="1" dirty="0" smtClean="0"/>
              <a:t>1521 </a:t>
            </a:r>
            <a:r>
              <a:rPr lang="en-US" i="1" u="sng" dirty="0"/>
              <a:t>Union with the passion of Christ</a:t>
            </a:r>
            <a:r>
              <a:rPr lang="en-US" u="sng" dirty="0"/>
              <a:t>.</a:t>
            </a:r>
            <a:r>
              <a:rPr lang="en-US" b="1" dirty="0"/>
              <a:t> </a:t>
            </a:r>
            <a:r>
              <a:rPr lang="en-US" dirty="0"/>
              <a:t>By the grace of this sacrament the sick person receives</a:t>
            </a:r>
            <a:r>
              <a:rPr lang="en-US" b="1" dirty="0"/>
              <a:t> </a:t>
            </a:r>
            <a:r>
              <a:rPr lang="en-US" dirty="0"/>
              <a:t>the strength and the gift of uniting himself more closely to Christ's Passion: in a certain way he is consecrated to bear fruit by configuration to the Savior's redemptive Passion.</a:t>
            </a:r>
            <a:r>
              <a:rPr lang="en-US" dirty="0" smtClean="0">
                <a:effectLst/>
              </a:rPr>
              <a:t> </a:t>
            </a:r>
          </a:p>
        </p:txBody>
      </p:sp>
    </p:spTree>
    <p:extLst>
      <p:ext uri="{BB962C8B-B14F-4D97-AF65-F5344CB8AC3E}">
        <p14:creationId xmlns:p14="http://schemas.microsoft.com/office/powerpoint/2010/main" val="393644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Effects of the Sacrament</a:t>
            </a:r>
            <a:endParaRPr lang="en-US" dirty="0"/>
          </a:p>
        </p:txBody>
      </p:sp>
      <p:sp>
        <p:nvSpPr>
          <p:cNvPr id="3" name="Content Placeholder 2"/>
          <p:cNvSpPr>
            <a:spLocks noGrp="1"/>
          </p:cNvSpPr>
          <p:nvPr>
            <p:ph idx="1"/>
          </p:nvPr>
        </p:nvSpPr>
        <p:spPr/>
        <p:txBody>
          <a:bodyPr>
            <a:normAutofit fontScale="92500"/>
          </a:bodyPr>
          <a:lstStyle/>
          <a:p>
            <a:pPr>
              <a:lnSpc>
                <a:spcPct val="120000"/>
              </a:lnSpc>
            </a:pPr>
            <a:r>
              <a:rPr lang="en-US" b="1" dirty="0"/>
              <a:t>1522 </a:t>
            </a:r>
            <a:r>
              <a:rPr lang="en-US" i="1" u="sng" dirty="0"/>
              <a:t>An ecclesial grace</a:t>
            </a:r>
            <a:r>
              <a:rPr lang="en-US" u="sng" dirty="0"/>
              <a:t>.</a:t>
            </a:r>
            <a:r>
              <a:rPr lang="en-US" b="1" dirty="0"/>
              <a:t> </a:t>
            </a:r>
            <a:r>
              <a:rPr lang="en-US" dirty="0"/>
              <a:t>The sick who receive this sacrament, "by freely uniting themselves to</a:t>
            </a:r>
            <a:r>
              <a:rPr lang="en-US" b="1" dirty="0"/>
              <a:t> </a:t>
            </a:r>
            <a:r>
              <a:rPr lang="en-US" dirty="0"/>
              <a:t>the passion and death of Christ," "contribute to the good of the People of God." </a:t>
            </a:r>
          </a:p>
          <a:p>
            <a:pPr marL="0" indent="0">
              <a:lnSpc>
                <a:spcPct val="120000"/>
              </a:lnSpc>
              <a:buNone/>
            </a:pPr>
            <a:endParaRPr lang="en-US" b="1" dirty="0" smtClean="0"/>
          </a:p>
          <a:p>
            <a:pPr>
              <a:lnSpc>
                <a:spcPct val="120000"/>
              </a:lnSpc>
            </a:pPr>
            <a:r>
              <a:rPr lang="en-US" b="1" dirty="0" smtClean="0"/>
              <a:t>1523 </a:t>
            </a:r>
            <a:r>
              <a:rPr lang="en-US" i="1" u="sng" dirty="0"/>
              <a:t>A preparation for the final journey</a:t>
            </a:r>
            <a:r>
              <a:rPr lang="en-US" u="sng" dirty="0"/>
              <a:t>.</a:t>
            </a:r>
            <a:r>
              <a:rPr lang="en-US" b="1" dirty="0"/>
              <a:t> </a:t>
            </a:r>
            <a:r>
              <a:rPr lang="en-US" b="1" dirty="0" smtClean="0"/>
              <a:t>...</a:t>
            </a:r>
            <a:r>
              <a:rPr lang="en-US" dirty="0" smtClean="0"/>
              <a:t>The </a:t>
            </a:r>
            <a:r>
              <a:rPr lang="en-US" dirty="0"/>
              <a:t>Anointing of the Sick completes our conformity to the death and Resurrection of Christ, just as Baptism began it. </a:t>
            </a:r>
          </a:p>
          <a:p>
            <a:endParaRPr lang="en-US" dirty="0"/>
          </a:p>
        </p:txBody>
      </p:sp>
    </p:spTree>
    <p:extLst>
      <p:ext uri="{BB962C8B-B14F-4D97-AF65-F5344CB8AC3E}">
        <p14:creationId xmlns:p14="http://schemas.microsoft.com/office/powerpoint/2010/main" val="11934697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ffefd5_255,239,213">
  <a:themeElements>
    <a:clrScheme name="ffefd5_255,239,213 2">
      <a:dk1>
        <a:srgbClr val="000000"/>
      </a:dk1>
      <a:lt1>
        <a:srgbClr val="FFEFD5"/>
      </a:lt1>
      <a:dk2>
        <a:srgbClr val="000000"/>
      </a:dk2>
      <a:lt2>
        <a:srgbClr val="A3A3A3"/>
      </a:lt2>
      <a:accent1>
        <a:srgbClr val="FFB742"/>
      </a:accent1>
      <a:accent2>
        <a:srgbClr val="FFD833"/>
      </a:accent2>
      <a:accent3>
        <a:srgbClr val="FFF6E7"/>
      </a:accent3>
      <a:accent4>
        <a:srgbClr val="000000"/>
      </a:accent4>
      <a:accent5>
        <a:srgbClr val="FFD8B0"/>
      </a:accent5>
      <a:accent6>
        <a:srgbClr val="E7C42D"/>
      </a:accent6>
      <a:hlink>
        <a:srgbClr val="D65600"/>
      </a:hlink>
      <a:folHlink>
        <a:srgbClr val="D60B00"/>
      </a:folHlink>
    </a:clrScheme>
    <a:fontScheme name="ffefd5_255,239,213">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ffefd5_255,239,213 1">
        <a:dk1>
          <a:srgbClr val="000000"/>
        </a:dk1>
        <a:lt1>
          <a:srgbClr val="FFEFD5"/>
        </a:lt1>
        <a:dk2>
          <a:srgbClr val="000000"/>
        </a:dk2>
        <a:lt2>
          <a:srgbClr val="A3A3A3"/>
        </a:lt2>
        <a:accent1>
          <a:srgbClr val="FACB00"/>
        </a:accent1>
        <a:accent2>
          <a:srgbClr val="FFB133"/>
        </a:accent2>
        <a:accent3>
          <a:srgbClr val="FFF6E7"/>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ffefd5_255,239,213 2">
        <a:dk1>
          <a:srgbClr val="000000"/>
        </a:dk1>
        <a:lt1>
          <a:srgbClr val="FFEFD5"/>
        </a:lt1>
        <a:dk2>
          <a:srgbClr val="000000"/>
        </a:dk2>
        <a:lt2>
          <a:srgbClr val="A3A3A3"/>
        </a:lt2>
        <a:accent1>
          <a:srgbClr val="FFB742"/>
        </a:accent1>
        <a:accent2>
          <a:srgbClr val="FFD833"/>
        </a:accent2>
        <a:accent3>
          <a:srgbClr val="FFF6E7"/>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ffefd5_255,239,213 3">
        <a:dk1>
          <a:srgbClr val="000000"/>
        </a:dk1>
        <a:lt1>
          <a:srgbClr val="FFEFD5"/>
        </a:lt1>
        <a:dk2>
          <a:srgbClr val="000000"/>
        </a:dk2>
        <a:lt2>
          <a:srgbClr val="A3A3A3"/>
        </a:lt2>
        <a:accent1>
          <a:srgbClr val="9689FF"/>
        </a:accent1>
        <a:accent2>
          <a:srgbClr val="3EC2FF"/>
        </a:accent2>
        <a:accent3>
          <a:srgbClr val="FFF6E7"/>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ffefd5_255,239,213 4">
        <a:dk1>
          <a:srgbClr val="000000"/>
        </a:dk1>
        <a:lt1>
          <a:srgbClr val="FFEFD5"/>
        </a:lt1>
        <a:dk2>
          <a:srgbClr val="000000"/>
        </a:dk2>
        <a:lt2>
          <a:srgbClr val="A3A3A3"/>
        </a:lt2>
        <a:accent1>
          <a:srgbClr val="CAFF09"/>
        </a:accent1>
        <a:accent2>
          <a:srgbClr val="FFA109"/>
        </a:accent2>
        <a:accent3>
          <a:srgbClr val="FFF6E7"/>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
      <a:clrScheme name="ffefd5_255,239,213 5">
        <a:dk1>
          <a:srgbClr val="000000"/>
        </a:dk1>
        <a:lt1>
          <a:srgbClr val="FFFFFF"/>
        </a:lt1>
        <a:dk2>
          <a:srgbClr val="000000"/>
        </a:dk2>
        <a:lt2>
          <a:srgbClr val="B2B2B2"/>
        </a:lt2>
        <a:accent1>
          <a:srgbClr val="FACB00"/>
        </a:accent1>
        <a:accent2>
          <a:srgbClr val="FFB133"/>
        </a:accent2>
        <a:accent3>
          <a:srgbClr val="FFFFFF"/>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ffefd5_255,239,213 6">
        <a:dk1>
          <a:srgbClr val="000000"/>
        </a:dk1>
        <a:lt1>
          <a:srgbClr val="FFFFFF"/>
        </a:lt1>
        <a:dk2>
          <a:srgbClr val="000000"/>
        </a:dk2>
        <a:lt2>
          <a:srgbClr val="B2B2B2"/>
        </a:lt2>
        <a:accent1>
          <a:srgbClr val="FFB742"/>
        </a:accent1>
        <a:accent2>
          <a:srgbClr val="FFD833"/>
        </a:accent2>
        <a:accent3>
          <a:srgbClr val="FFFFFF"/>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ffefd5_255,239,213 7">
        <a:dk1>
          <a:srgbClr val="000000"/>
        </a:dk1>
        <a:lt1>
          <a:srgbClr val="FFFFFF"/>
        </a:lt1>
        <a:dk2>
          <a:srgbClr val="000000"/>
        </a:dk2>
        <a:lt2>
          <a:srgbClr val="B2B2B2"/>
        </a:lt2>
        <a:accent1>
          <a:srgbClr val="9689FF"/>
        </a:accent1>
        <a:accent2>
          <a:srgbClr val="3EC2FF"/>
        </a:accent2>
        <a:accent3>
          <a:srgbClr val="FFFFFF"/>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ffefd5_255,239,213 8">
        <a:dk1>
          <a:srgbClr val="000000"/>
        </a:dk1>
        <a:lt1>
          <a:srgbClr val="FFFFFF"/>
        </a:lt1>
        <a:dk2>
          <a:srgbClr val="000000"/>
        </a:dk2>
        <a:lt2>
          <a:srgbClr val="B2B2B2"/>
        </a:lt2>
        <a:accent1>
          <a:srgbClr val="CAFF09"/>
        </a:accent1>
        <a:accent2>
          <a:srgbClr val="FFA109"/>
        </a:accent2>
        <a:accent3>
          <a:srgbClr val="FFFFFF"/>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0058_slide">
  <a:themeElements>
    <a:clrScheme name="Office Theme 2">
      <a:dk1>
        <a:srgbClr val="000000"/>
      </a:dk1>
      <a:lt1>
        <a:srgbClr val="FFDA84"/>
      </a:lt1>
      <a:dk2>
        <a:srgbClr val="000000"/>
      </a:dk2>
      <a:lt2>
        <a:srgbClr val="B2B2B2"/>
      </a:lt2>
      <a:accent1>
        <a:srgbClr val="FFEA05"/>
      </a:accent1>
      <a:accent2>
        <a:srgbClr val="FF7F05"/>
      </a:accent2>
      <a:accent3>
        <a:srgbClr val="FFEAC2"/>
      </a:accent3>
      <a:accent4>
        <a:srgbClr val="000000"/>
      </a:accent4>
      <a:accent5>
        <a:srgbClr val="FFF3AA"/>
      </a:accent5>
      <a:accent6>
        <a:srgbClr val="E77204"/>
      </a:accent6>
      <a:hlink>
        <a:srgbClr val="755300"/>
      </a:hlink>
      <a:folHlink>
        <a:srgbClr val="753A00"/>
      </a:folHlink>
    </a:clrScheme>
    <a:fontScheme name="Office Them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DA84"/>
        </a:lt1>
        <a:dk2>
          <a:srgbClr val="000000"/>
        </a:dk2>
        <a:lt2>
          <a:srgbClr val="B2B2B2"/>
        </a:lt2>
        <a:accent1>
          <a:srgbClr val="FFBB1E"/>
        </a:accent1>
        <a:accent2>
          <a:srgbClr val="D59711"/>
        </a:accent2>
        <a:accent3>
          <a:srgbClr val="FFEAC2"/>
        </a:accent3>
        <a:accent4>
          <a:srgbClr val="000000"/>
        </a:accent4>
        <a:accent5>
          <a:srgbClr val="FFDAAB"/>
        </a:accent5>
        <a:accent6>
          <a:srgbClr val="C1880E"/>
        </a:accent6>
        <a:hlink>
          <a:srgbClr val="755000"/>
        </a:hlink>
        <a:folHlink>
          <a:srgbClr val="664505"/>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DA84"/>
        </a:lt1>
        <a:dk2>
          <a:srgbClr val="000000"/>
        </a:dk2>
        <a:lt2>
          <a:srgbClr val="B2B2B2"/>
        </a:lt2>
        <a:accent1>
          <a:srgbClr val="FFEA05"/>
        </a:accent1>
        <a:accent2>
          <a:srgbClr val="FF7F05"/>
        </a:accent2>
        <a:accent3>
          <a:srgbClr val="FFEAC2"/>
        </a:accent3>
        <a:accent4>
          <a:srgbClr val="000000"/>
        </a:accent4>
        <a:accent5>
          <a:srgbClr val="FFF3AA"/>
        </a:accent5>
        <a:accent6>
          <a:srgbClr val="E77204"/>
        </a:accent6>
        <a:hlink>
          <a:srgbClr val="755300"/>
        </a:hlink>
        <a:folHlink>
          <a:srgbClr val="753A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DA84"/>
        </a:lt1>
        <a:dk2>
          <a:srgbClr val="000000"/>
        </a:dk2>
        <a:lt2>
          <a:srgbClr val="B2B2B2"/>
        </a:lt2>
        <a:accent1>
          <a:srgbClr val="FFB605"/>
        </a:accent1>
        <a:accent2>
          <a:srgbClr val="0596FF"/>
        </a:accent2>
        <a:accent3>
          <a:srgbClr val="FFEAC2"/>
        </a:accent3>
        <a:accent4>
          <a:srgbClr val="000000"/>
        </a:accent4>
        <a:accent5>
          <a:srgbClr val="FFD7AA"/>
        </a:accent5>
        <a:accent6>
          <a:srgbClr val="0487E7"/>
        </a:accent6>
        <a:hlink>
          <a:srgbClr val="250075"/>
        </a:hlink>
        <a:folHlink>
          <a:srgbClr val="004375"/>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DA84"/>
        </a:lt1>
        <a:dk2>
          <a:srgbClr val="000000"/>
        </a:dk2>
        <a:lt2>
          <a:srgbClr val="B2B2B2"/>
        </a:lt2>
        <a:accent1>
          <a:srgbClr val="B4FF05"/>
        </a:accent1>
        <a:accent2>
          <a:srgbClr val="0531FF"/>
        </a:accent2>
        <a:accent3>
          <a:srgbClr val="FFEAC2"/>
        </a:accent3>
        <a:accent4>
          <a:srgbClr val="000000"/>
        </a:accent4>
        <a:accent5>
          <a:srgbClr val="D6FFAA"/>
        </a:accent5>
        <a:accent6>
          <a:srgbClr val="042BE7"/>
        </a:accent6>
        <a:hlink>
          <a:srgbClr val="75002C"/>
        </a:hlink>
        <a:folHlink>
          <a:srgbClr val="7550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FFBB1E"/>
        </a:accent1>
        <a:accent2>
          <a:srgbClr val="D59711"/>
        </a:accent2>
        <a:accent3>
          <a:srgbClr val="FFFFFF"/>
        </a:accent3>
        <a:accent4>
          <a:srgbClr val="000000"/>
        </a:accent4>
        <a:accent5>
          <a:srgbClr val="FFDAAB"/>
        </a:accent5>
        <a:accent6>
          <a:srgbClr val="C1880E"/>
        </a:accent6>
        <a:hlink>
          <a:srgbClr val="755000"/>
        </a:hlink>
        <a:folHlink>
          <a:srgbClr val="664505"/>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FFEA05"/>
        </a:accent1>
        <a:accent2>
          <a:srgbClr val="FF7F05"/>
        </a:accent2>
        <a:accent3>
          <a:srgbClr val="FFFFFF"/>
        </a:accent3>
        <a:accent4>
          <a:srgbClr val="000000"/>
        </a:accent4>
        <a:accent5>
          <a:srgbClr val="FFF3AA"/>
        </a:accent5>
        <a:accent6>
          <a:srgbClr val="E77204"/>
        </a:accent6>
        <a:hlink>
          <a:srgbClr val="755300"/>
        </a:hlink>
        <a:folHlink>
          <a:srgbClr val="753A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FB605"/>
        </a:accent1>
        <a:accent2>
          <a:srgbClr val="0596FF"/>
        </a:accent2>
        <a:accent3>
          <a:srgbClr val="FFFFFF"/>
        </a:accent3>
        <a:accent4>
          <a:srgbClr val="000000"/>
        </a:accent4>
        <a:accent5>
          <a:srgbClr val="FFD7AA"/>
        </a:accent5>
        <a:accent6>
          <a:srgbClr val="0487E7"/>
        </a:accent6>
        <a:hlink>
          <a:srgbClr val="250075"/>
        </a:hlink>
        <a:folHlink>
          <a:srgbClr val="004375"/>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B4FF05"/>
        </a:accent1>
        <a:accent2>
          <a:srgbClr val="0531FF"/>
        </a:accent2>
        <a:accent3>
          <a:srgbClr val="FFFFFF"/>
        </a:accent3>
        <a:accent4>
          <a:srgbClr val="000000"/>
        </a:accent4>
        <a:accent5>
          <a:srgbClr val="D6FFAA"/>
        </a:accent5>
        <a:accent6>
          <a:srgbClr val="042BE7"/>
        </a:accent6>
        <a:hlink>
          <a:srgbClr val="75002C"/>
        </a:hlink>
        <a:folHlink>
          <a:srgbClr val="755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chri_0485_slide.pot</Template>
  <TotalTime>28</TotalTime>
  <Words>1789</Words>
  <Application>Microsoft Macintosh PowerPoint</Application>
  <PresentationFormat>On-screen Show (4:3)</PresentationFormat>
  <Paragraphs>106</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ffefd5_255,239,213</vt:lpstr>
      <vt:lpstr>0058_slide</vt:lpstr>
      <vt:lpstr>Anointing of the Sick</vt:lpstr>
      <vt:lpstr>Sacred Oil in the Old Testament</vt:lpstr>
      <vt:lpstr>Christ the Physician</vt:lpstr>
      <vt:lpstr>Christ the Physician</vt:lpstr>
      <vt:lpstr>Healing in the New Testament &amp; Church History</vt:lpstr>
      <vt:lpstr>Form &amp; Matter</vt:lpstr>
      <vt:lpstr>Proper Minister</vt:lpstr>
      <vt:lpstr>Effects of the Sacrament</vt:lpstr>
      <vt:lpstr>Effects of the Sacrament</vt:lpstr>
      <vt:lpstr>Absolution of Sin</vt:lpstr>
      <vt:lpstr>Last Rites – Viaticum</vt:lpstr>
      <vt:lpstr>Exorcism</vt:lpstr>
      <vt:lpstr>Exorcism</vt:lpstr>
      <vt:lpstr>Exorcism</vt:lpstr>
      <vt:lpstr>Exorcism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Anointing of the sick</dc:title>
  <dc:creator>Ty Jackson</dc:creator>
  <cp:lastModifiedBy>Ty Jackson</cp:lastModifiedBy>
  <cp:revision>7</cp:revision>
  <dcterms:created xsi:type="dcterms:W3CDTF">2014-06-28T19:14:35Z</dcterms:created>
  <dcterms:modified xsi:type="dcterms:W3CDTF">2014-07-14T01:35:38Z</dcterms:modified>
</cp:coreProperties>
</file>