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9" r:id="rId1"/>
  </p:sldMasterIdLst>
  <p:sldIdLst>
    <p:sldId id="256" r:id="rId2"/>
    <p:sldId id="257" r:id="rId3"/>
    <p:sldId id="258" r:id="rId4"/>
    <p:sldId id="259" r:id="rId5"/>
    <p:sldId id="260" r:id="rId6"/>
    <p:sldId id="276" r:id="rId7"/>
    <p:sldId id="262" r:id="rId8"/>
    <p:sldId id="263" r:id="rId9"/>
    <p:sldId id="264" r:id="rId10"/>
    <p:sldId id="265" r:id="rId11"/>
    <p:sldId id="266" r:id="rId12"/>
    <p:sldId id="272" r:id="rId13"/>
    <p:sldId id="267" r:id="rId14"/>
    <p:sldId id="275" r:id="rId15"/>
    <p:sldId id="269" r:id="rId16"/>
    <p:sldId id="270" r:id="rId17"/>
    <p:sldId id="277"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3" autoAdjust="0"/>
  </p:normalViewPr>
  <p:slideViewPr>
    <p:cSldViewPr snapToGrid="0" snapToObjects="1">
      <p:cViewPr>
        <p:scale>
          <a:sx n="75" d="100"/>
          <a:sy n="75" d="100"/>
        </p:scale>
        <p:origin x="-1560" y="608"/>
      </p:cViewPr>
      <p:guideLst>
        <p:guide orient="horz" pos="2160"/>
        <p:guide pos="2880"/>
      </p:guideLst>
    </p:cSldViewPr>
  </p:slideViewPr>
  <p:outlineViewPr>
    <p:cViewPr>
      <p:scale>
        <a:sx n="33" d="100"/>
        <a:sy n="33" d="100"/>
      </p:scale>
      <p:origin x="0" y="1661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00AEE26-57D7-2D49-B4C0-A3E82F2F7937}" type="datetimeFigureOut">
              <a:rPr lang="en-US" smtClean="0"/>
              <a:t>7/13/14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n>
                <a:solidFill>
                  <a:srgbClr val="000000"/>
                </a:solidFill>
              </a:ln>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dirty="0" smtClean="0"/>
              <a:t>Click to edit Master title style</a:t>
            </a:r>
            <a:endParaRPr kumimoji="0" lang="en-US" dirty="0"/>
          </a:p>
        </p:txBody>
      </p:sp>
      <p:grpSp>
        <p:nvGrpSpPr>
          <p:cNvPr id="2" name="Group 1"/>
          <p:cNvGrpSpPr/>
          <p:nvPr userDrawn="1"/>
        </p:nvGrpSpPr>
        <p:grpSpPr>
          <a:xfrm>
            <a:off x="4485217" y="2322322"/>
            <a:ext cx="169333" cy="179155"/>
            <a:chOff x="4478867" y="2335445"/>
            <a:chExt cx="169333" cy="179155"/>
          </a:xfrm>
        </p:grpSpPr>
        <p:cxnSp>
          <p:nvCxnSpPr>
            <p:cNvPr id="21" name="Straight Connector 20"/>
            <p:cNvCxnSpPr/>
            <p:nvPr/>
          </p:nvCxnSpPr>
          <p:spPr>
            <a:xfrm>
              <a:off x="4563232" y="2335445"/>
              <a:ext cx="0" cy="179155"/>
            </a:xfrm>
            <a:prstGeom prst="line">
              <a:avLst/>
            </a:prstGeom>
            <a:ln>
              <a:solidFill>
                <a:srgbClr val="4F81BD"/>
              </a:solidFill>
              <a:prstDash val="solid"/>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flipH="1">
              <a:off x="4478867" y="2420112"/>
              <a:ext cx="169333" cy="0"/>
            </a:xfrm>
            <a:prstGeom prst="line">
              <a:avLst/>
            </a:prstGeom>
            <a:ln>
              <a:solidFill>
                <a:srgbClr val="4F81BD"/>
              </a:solidFill>
              <a:prstDash val="solid"/>
            </a:ln>
          </p:spPr>
          <p:style>
            <a:lnRef idx="2">
              <a:schemeClr val="accent1"/>
            </a:lnRef>
            <a:fillRef idx="0">
              <a:schemeClr val="accent1"/>
            </a:fillRef>
            <a:effectRef idx="1">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0AEE26-57D7-2D49-B4C0-A3E82F2F7937}" type="datetimeFigureOut">
              <a:rPr lang="en-US" smtClean="0"/>
              <a:t>7/13/14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F26BB-B066-0E47-983A-98E47364091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E6F26BB-B066-0E47-983A-98E47364091D}"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0AEE26-57D7-2D49-B4C0-A3E82F2F7937}" type="datetimeFigureOut">
              <a:rPr lang="en-US" smtClean="0"/>
              <a:t>7/13/14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00AEE26-57D7-2D49-B4C0-A3E82F2F7937}" type="datetimeFigureOut">
              <a:rPr lang="en-US" smtClean="0"/>
              <a:t>7/13/14</a:t>
            </a:fld>
            <a:endParaRPr lang="en-US"/>
          </a:p>
        </p:txBody>
      </p:sp>
      <p:sp>
        <p:nvSpPr>
          <p:cNvPr id="5" name="Footer Placeholder 4"/>
          <p:cNvSpPr>
            <a:spLocks noGrp="1"/>
          </p:cNvSpPr>
          <p:nvPr>
            <p:ph type="ftr" sz="quarter" idx="11"/>
          </p:nvPr>
        </p:nvSpPr>
        <p:spPr/>
        <p:txBody>
          <a:bodyPr/>
          <a:lstStyle/>
          <a:p>
            <a:endParaRPr lang="en-US"/>
          </a:p>
        </p:txBody>
      </p:sp>
      <p:sp>
        <p:nvSpPr>
          <p:cNvPr id="8" name="Content Placeholder 7"/>
          <p:cNvSpPr>
            <a:spLocks noGrp="1"/>
          </p:cNvSpPr>
          <p:nvPr>
            <p:ph sz="quarter" idx="1"/>
          </p:nvPr>
        </p:nvSpPr>
        <p:spPr>
          <a:xfrm>
            <a:off x="301752" y="1693332"/>
            <a:ext cx="8503920" cy="4405715"/>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grpSp>
        <p:nvGrpSpPr>
          <p:cNvPr id="7" name="Group 6"/>
          <p:cNvGrpSpPr/>
          <p:nvPr userDrawn="1"/>
        </p:nvGrpSpPr>
        <p:grpSpPr>
          <a:xfrm>
            <a:off x="4490115" y="1159089"/>
            <a:ext cx="169333" cy="179155"/>
            <a:chOff x="4478867" y="2335445"/>
            <a:chExt cx="169333" cy="179155"/>
          </a:xfrm>
        </p:grpSpPr>
        <p:cxnSp>
          <p:nvCxnSpPr>
            <p:cNvPr id="9" name="Straight Connector 8"/>
            <p:cNvCxnSpPr/>
            <p:nvPr userDrawn="1"/>
          </p:nvCxnSpPr>
          <p:spPr>
            <a:xfrm>
              <a:off x="4563232" y="2335445"/>
              <a:ext cx="0" cy="179155"/>
            </a:xfrm>
            <a:prstGeom prst="line">
              <a:avLst/>
            </a:prstGeom>
            <a:ln>
              <a:solidFill>
                <a:srgbClr val="4F81BD"/>
              </a:solidFill>
              <a:prstDash val="solid"/>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flipH="1">
              <a:off x="4478867" y="2420112"/>
              <a:ext cx="169333" cy="0"/>
            </a:xfrm>
            <a:prstGeom prst="line">
              <a:avLst/>
            </a:prstGeom>
            <a:ln>
              <a:solidFill>
                <a:srgbClr val="4F81BD"/>
              </a:solidFill>
              <a:prstDash val="solid"/>
            </a:ln>
          </p:spPr>
          <p:style>
            <a:lnRef idx="2">
              <a:schemeClr val="accent1"/>
            </a:lnRef>
            <a:fillRef idx="0">
              <a:schemeClr val="accent1"/>
            </a:fillRef>
            <a:effectRef idx="1">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500"/>
                                        <p:tgtEl>
                                          <p:spTgt spid="8">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fade">
                                      <p:cBhvr>
                                        <p:cTn id="18" dur="500"/>
                                        <p:tgtEl>
                                          <p:spTgt spid="8">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fade">
                                      <p:cBhvr>
                                        <p:cTn id="21"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tmplLst>
          <p:tmpl lvl="1">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2">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3">
            <p:tnLst>
              <p:par>
                <p:cTn xmlns:p14="http://schemas.microsoft.com/office/powerpoint/2010/main" presetID="10" presetClass="entr" presetSubtype="0"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4">
            <p:tnLst>
              <p:par>
                <p:cTn xmlns:p14="http://schemas.microsoft.com/office/powerpoint/2010/main" presetID="10" presetClass="entr" presetSubtype="0"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5">
            <p:tnLst>
              <p:par>
                <p:cTn xmlns:p14="http://schemas.microsoft.com/office/powerpoint/2010/main" presetID="10" presetClass="entr" presetSubtype="0" fill="hold" nodeType="with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C00AEE26-57D7-2D49-B4C0-A3E82F2F7937}" type="datetimeFigureOut">
              <a:rPr lang="en-US" smtClean="0"/>
              <a:t>7/13/14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E6F26BB-B066-0E47-983A-98E47364091D}"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00AEE26-57D7-2D49-B4C0-A3E82F2F7937}" type="datetimeFigureOut">
              <a:rPr lang="en-US" smtClean="0"/>
              <a:t>7/13/14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F26BB-B066-0E47-983A-98E47364091D}"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00AEE26-57D7-2D49-B4C0-A3E82F2F7937}" type="datetimeFigureOut">
              <a:rPr lang="en-US" smtClean="0"/>
              <a:t>7/13/14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E6F26BB-B066-0E47-983A-98E47364091D}"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00AEE26-57D7-2D49-B4C0-A3E82F2F7937}" type="datetimeFigureOut">
              <a:rPr lang="en-US" smtClean="0"/>
              <a:t>7/13/14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3E6F26BB-B066-0E47-983A-98E47364091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00AEE26-57D7-2D49-B4C0-A3E82F2F7937}" type="datetimeFigureOut">
              <a:rPr lang="en-US" smtClean="0"/>
              <a:t>7/13/14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E6F26BB-B066-0E47-983A-98E47364091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E6F26BB-B066-0E47-983A-98E47364091D}"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00AEE26-57D7-2D49-B4C0-A3E82F2F7937}" type="datetimeFigureOut">
              <a:rPr lang="en-US" smtClean="0"/>
              <a:t>7/13/14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E6F26BB-B066-0E47-983A-98E47364091D}"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00AEE26-57D7-2D49-B4C0-A3E82F2F7937}" type="datetimeFigureOut">
              <a:rPr lang="en-US" smtClean="0"/>
              <a:t>7/13/14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00AEE26-57D7-2D49-B4C0-A3E82F2F7937}" type="datetimeFigureOut">
              <a:rPr lang="en-US" smtClean="0"/>
              <a:t>7/13/14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iming>
    <p:tnLst>
      <p:par>
        <p:cTn xmlns:p14="http://schemas.microsoft.com/office/powerpoint/2010/main" id="1" dur="indefinite" restart="never" nodeType="tmRoot"/>
      </p:par>
    </p:tnLst>
  </p:timing>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namsanctamcatholicam.com" TargetMode="External"/><Relationship Id="rId3" Type="http://schemas.openxmlformats.org/officeDocument/2006/relationships/hyperlink" Target="http://tyjackson.wix.com/catholi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2286000"/>
          </a:xfrm>
        </p:spPr>
        <p:txBody>
          <a:bodyPr>
            <a:normAutofit fontScale="85000" lnSpcReduction="20000"/>
          </a:bodyPr>
          <a:lstStyle/>
          <a:p>
            <a:pPr hangingPunct="0">
              <a:lnSpc>
                <a:spcPct val="120000"/>
              </a:lnSpc>
            </a:pPr>
            <a:r>
              <a:rPr lang="en-US" dirty="0"/>
              <a:t>“How is it, then, that I seek you, Lord? Since in seeking you, my God, I seek a happy life, let me seek you so that my soul may live, for my body draws life from my soul and my soul draws life from you.”</a:t>
            </a:r>
          </a:p>
          <a:p>
            <a:pPr>
              <a:lnSpc>
                <a:spcPct val="120000"/>
              </a:lnSpc>
            </a:pPr>
            <a:r>
              <a:rPr lang="en-US" dirty="0"/>
              <a:t>-St. Augustine, </a:t>
            </a:r>
            <a:r>
              <a:rPr lang="en-US" i="1" dirty="0"/>
              <a:t>Confessions,</a:t>
            </a:r>
            <a:r>
              <a:rPr lang="en-US" dirty="0"/>
              <a:t> 10,20</a:t>
            </a:r>
          </a:p>
          <a:p>
            <a:pPr>
              <a:lnSpc>
                <a:spcPct val="120000"/>
              </a:lnSpc>
            </a:pPr>
            <a:r>
              <a:rPr lang="en-US" dirty="0"/>
              <a:t> </a:t>
            </a:r>
          </a:p>
          <a:p>
            <a:pPr>
              <a:lnSpc>
                <a:spcPct val="120000"/>
              </a:lnSpc>
            </a:pPr>
            <a:r>
              <a:rPr lang="en-US" dirty="0"/>
              <a:t>“God alone satisfies.”</a:t>
            </a:r>
          </a:p>
          <a:p>
            <a:pPr>
              <a:lnSpc>
                <a:spcPct val="120000"/>
              </a:lnSpc>
            </a:pPr>
            <a:r>
              <a:rPr lang="en-US" dirty="0"/>
              <a:t>-St. Thomas Aquinas</a:t>
            </a:r>
          </a:p>
          <a:p>
            <a:pPr>
              <a:lnSpc>
                <a:spcPct val="120000"/>
              </a:lnSpc>
            </a:pPr>
            <a:endParaRPr lang="en-US" dirty="0"/>
          </a:p>
        </p:txBody>
      </p:sp>
      <p:sp>
        <p:nvSpPr>
          <p:cNvPr id="2" name="Title 1"/>
          <p:cNvSpPr>
            <a:spLocks noGrp="1"/>
          </p:cNvSpPr>
          <p:nvPr>
            <p:ph type="ctrTitle"/>
          </p:nvPr>
        </p:nvSpPr>
        <p:spPr/>
        <p:txBody>
          <a:bodyPr>
            <a:normAutofit/>
          </a:bodyPr>
          <a:lstStyle/>
          <a:p>
            <a:r>
              <a:rPr lang="en-US" sz="6000" dirty="0"/>
              <a:t>Happiness &amp; Freedom</a:t>
            </a:r>
          </a:p>
        </p:txBody>
      </p:sp>
    </p:spTree>
    <p:extLst>
      <p:ext uri="{BB962C8B-B14F-4D97-AF65-F5344CB8AC3E}">
        <p14:creationId xmlns:p14="http://schemas.microsoft.com/office/powerpoint/2010/main" val="323608272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b="1" dirty="0" smtClean="0"/>
              <a:t>Freedom</a:t>
            </a:r>
            <a:endParaRPr lang="en-US" dirty="0"/>
          </a:p>
        </p:txBody>
      </p:sp>
      <p:sp>
        <p:nvSpPr>
          <p:cNvPr id="3" name="Content Placeholder 2"/>
          <p:cNvSpPr>
            <a:spLocks noGrp="1"/>
          </p:cNvSpPr>
          <p:nvPr>
            <p:ph sz="quarter" idx="1"/>
          </p:nvPr>
        </p:nvSpPr>
        <p:spPr/>
        <p:txBody>
          <a:bodyPr>
            <a:normAutofit fontScale="92500" lnSpcReduction="20000"/>
          </a:bodyPr>
          <a:lstStyle/>
          <a:p>
            <a:pPr>
              <a:lnSpc>
                <a:spcPct val="110000"/>
              </a:lnSpc>
            </a:pPr>
            <a:r>
              <a:rPr lang="en-US" dirty="0"/>
              <a:t>Man’s capability of being the agent of true moral actions stems from his freedom.</a:t>
            </a:r>
            <a:r>
              <a:rPr lang="en-US" dirty="0" smtClean="0">
                <a:effectLst/>
              </a:rPr>
              <a:t> </a:t>
            </a:r>
          </a:p>
          <a:p>
            <a:pPr marL="0" indent="0" hangingPunct="0">
              <a:lnSpc>
                <a:spcPct val="110000"/>
              </a:lnSpc>
              <a:buNone/>
            </a:pPr>
            <a:endParaRPr lang="en-US" dirty="0" smtClean="0"/>
          </a:p>
          <a:p>
            <a:pPr hangingPunct="0">
              <a:lnSpc>
                <a:spcPct val="110000"/>
              </a:lnSpc>
            </a:pPr>
            <a:r>
              <a:rPr lang="en-US" dirty="0" smtClean="0"/>
              <a:t>“</a:t>
            </a:r>
            <a:r>
              <a:rPr lang="en-US" dirty="0"/>
              <a:t>F</a:t>
            </a:r>
            <a:r>
              <a:rPr lang="en-US" dirty="0" smtClean="0"/>
              <a:t>reedom </a:t>
            </a:r>
            <a:r>
              <a:rPr lang="en-US" dirty="0"/>
              <a:t>is the power, rooted in reason and will, to act or not to act, to do this or that, and so to perform deliberate actions on one’s own responsibility. </a:t>
            </a:r>
            <a:endParaRPr lang="en-US" dirty="0" smtClean="0"/>
          </a:p>
          <a:p>
            <a:pPr marL="0" indent="0" hangingPunct="0">
              <a:lnSpc>
                <a:spcPct val="110000"/>
              </a:lnSpc>
              <a:buNone/>
            </a:pPr>
            <a:endParaRPr lang="en-US" dirty="0"/>
          </a:p>
          <a:p>
            <a:pPr hangingPunct="0">
              <a:lnSpc>
                <a:spcPct val="110000"/>
              </a:lnSpc>
            </a:pPr>
            <a:r>
              <a:rPr lang="en-US" dirty="0" smtClean="0"/>
              <a:t>By </a:t>
            </a:r>
            <a:r>
              <a:rPr lang="en-US" dirty="0"/>
              <a:t>free will one shapes one’s own life. Human freedom is a force for growth and maturity in truth and goodness; it attains its perfection when directed toward God, our beatitude” (CCC 1731)</a:t>
            </a:r>
            <a:r>
              <a:rPr lang="en-US" dirty="0" smtClean="0"/>
              <a:t>.</a:t>
            </a:r>
            <a:endParaRPr lang="en-US" dirty="0"/>
          </a:p>
        </p:txBody>
      </p:sp>
    </p:spTree>
    <p:extLst>
      <p:ext uri="{BB962C8B-B14F-4D97-AF65-F5344CB8AC3E}">
        <p14:creationId xmlns:p14="http://schemas.microsoft.com/office/powerpoint/2010/main" val="296795503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Free Will</a:t>
            </a:r>
            <a:endParaRPr lang="en-US" b="1" dirty="0"/>
          </a:p>
        </p:txBody>
      </p:sp>
      <p:sp>
        <p:nvSpPr>
          <p:cNvPr id="3" name="Content Placeholder 2"/>
          <p:cNvSpPr>
            <a:spLocks noGrp="1"/>
          </p:cNvSpPr>
          <p:nvPr>
            <p:ph sz="quarter" idx="1"/>
          </p:nvPr>
        </p:nvSpPr>
        <p:spPr/>
        <p:txBody>
          <a:bodyPr>
            <a:normAutofit fontScale="92500" lnSpcReduction="20000"/>
          </a:bodyPr>
          <a:lstStyle/>
          <a:p>
            <a:pPr lvl="0" hangingPunct="0">
              <a:lnSpc>
                <a:spcPct val="120000"/>
              </a:lnSpc>
            </a:pPr>
            <a:r>
              <a:rPr lang="en-US" dirty="0"/>
              <a:t>T</a:t>
            </a:r>
            <a:r>
              <a:rPr lang="en-US" dirty="0" smtClean="0"/>
              <a:t>his </a:t>
            </a:r>
            <a:r>
              <a:rPr lang="en-US" dirty="0"/>
              <a:t>freedom proceeds from reason (by virtue of which we are made in God’s image) and is thus a gift of God. </a:t>
            </a:r>
          </a:p>
          <a:p>
            <a:pPr marL="0" lvl="0" indent="0" hangingPunct="0">
              <a:lnSpc>
                <a:spcPct val="120000"/>
              </a:lnSpc>
              <a:buNone/>
            </a:pPr>
            <a:endParaRPr lang="en-US" dirty="0" smtClean="0"/>
          </a:p>
          <a:p>
            <a:pPr lvl="0" hangingPunct="0">
              <a:lnSpc>
                <a:spcPct val="120000"/>
              </a:lnSpc>
            </a:pPr>
            <a:r>
              <a:rPr lang="en-US" dirty="0" smtClean="0"/>
              <a:t>It </a:t>
            </a:r>
            <a:r>
              <a:rPr lang="en-US" dirty="0"/>
              <a:t>means that by virtue of this freedom, man can exercise true control over his thoughts, deeds and the formation of his character. </a:t>
            </a:r>
          </a:p>
          <a:p>
            <a:pPr marL="0" indent="0">
              <a:lnSpc>
                <a:spcPct val="120000"/>
              </a:lnSpc>
              <a:buNone/>
            </a:pPr>
            <a:endParaRPr lang="en-US" dirty="0"/>
          </a:p>
          <a:p>
            <a:pPr lvl="0" hangingPunct="0">
              <a:lnSpc>
                <a:spcPct val="120000"/>
              </a:lnSpc>
            </a:pPr>
            <a:r>
              <a:rPr lang="en-US" dirty="0"/>
              <a:t>B</a:t>
            </a:r>
            <a:r>
              <a:rPr lang="en-US" dirty="0" smtClean="0"/>
              <a:t>ecause </a:t>
            </a:r>
            <a:r>
              <a:rPr lang="en-US" dirty="0"/>
              <a:t>this freedom is essentially interior, it can never truly be forced or coerced. Actions may be coerced, but assent can never be coerced, </a:t>
            </a:r>
            <a:r>
              <a:rPr lang="en-US" i="1" dirty="0"/>
              <a:t>not even by God</a:t>
            </a:r>
            <a:r>
              <a:rPr lang="en-US" dirty="0" smtClean="0"/>
              <a:t>.</a:t>
            </a:r>
            <a:endParaRPr lang="en-US" dirty="0"/>
          </a:p>
        </p:txBody>
      </p:sp>
    </p:spTree>
    <p:extLst>
      <p:ext uri="{BB962C8B-B14F-4D97-AF65-F5344CB8AC3E}">
        <p14:creationId xmlns:p14="http://schemas.microsoft.com/office/powerpoint/2010/main" val="364756088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Free Will</a:t>
            </a:r>
            <a:endParaRPr lang="en-US" b="1" dirty="0"/>
          </a:p>
        </p:txBody>
      </p:sp>
      <p:sp>
        <p:nvSpPr>
          <p:cNvPr id="3" name="Content Placeholder 2"/>
          <p:cNvSpPr>
            <a:spLocks noGrp="1"/>
          </p:cNvSpPr>
          <p:nvPr>
            <p:ph sz="quarter" idx="1"/>
          </p:nvPr>
        </p:nvSpPr>
        <p:spPr/>
        <p:txBody>
          <a:bodyPr>
            <a:normAutofit fontScale="85000" lnSpcReduction="20000"/>
          </a:bodyPr>
          <a:lstStyle/>
          <a:p>
            <a:pPr lvl="0" hangingPunct="0">
              <a:lnSpc>
                <a:spcPct val="120000"/>
              </a:lnSpc>
            </a:pPr>
            <a:r>
              <a:rPr lang="en-US" dirty="0"/>
              <a:t>Because we are truly in control of our actions, we bear responsibility for the good or harm done by them. </a:t>
            </a:r>
          </a:p>
          <a:p>
            <a:pPr lvl="1" hangingPunct="0">
              <a:lnSpc>
                <a:spcPct val="120000"/>
              </a:lnSpc>
            </a:pPr>
            <a:r>
              <a:rPr lang="en-US" dirty="0"/>
              <a:t>Unlike in the animal world, actions of man become </a:t>
            </a:r>
            <a:r>
              <a:rPr lang="en-US" i="1" dirty="0"/>
              <a:t>moral</a:t>
            </a:r>
            <a:r>
              <a:rPr lang="en-US" dirty="0"/>
              <a:t> to the extent that they are either good or evil. </a:t>
            </a:r>
          </a:p>
          <a:p>
            <a:pPr lvl="1" hangingPunct="0">
              <a:lnSpc>
                <a:spcPct val="120000"/>
              </a:lnSpc>
            </a:pPr>
            <a:r>
              <a:rPr lang="en-US" dirty="0"/>
              <a:t>Thus man, by his actions, becomes worthy of praise or blame, merit or guilt. </a:t>
            </a:r>
          </a:p>
          <a:p>
            <a:pPr marL="0" indent="0">
              <a:lnSpc>
                <a:spcPct val="120000"/>
              </a:lnSpc>
              <a:buNone/>
            </a:pPr>
            <a:endParaRPr lang="en-US" dirty="0"/>
          </a:p>
          <a:p>
            <a:pPr lvl="0" hangingPunct="0">
              <a:lnSpc>
                <a:spcPct val="120000"/>
              </a:lnSpc>
            </a:pPr>
            <a:r>
              <a:rPr lang="en-US" dirty="0"/>
              <a:t>B</a:t>
            </a:r>
            <a:r>
              <a:rPr lang="en-US" dirty="0" smtClean="0"/>
              <a:t>ecause </a:t>
            </a:r>
            <a:r>
              <a:rPr lang="en-US" dirty="0"/>
              <a:t>God respects our freedom so totally, He allows us even the possibility of using our freedom to deny our Maker or to destroy other human lives. </a:t>
            </a:r>
            <a:endParaRPr lang="en-US" dirty="0" smtClean="0"/>
          </a:p>
          <a:p>
            <a:pPr lvl="1" hangingPunct="0">
              <a:lnSpc>
                <a:spcPct val="120000"/>
              </a:lnSpc>
            </a:pPr>
            <a:r>
              <a:rPr lang="en-US" dirty="0" smtClean="0"/>
              <a:t>The </a:t>
            </a:r>
            <a:r>
              <a:rPr lang="en-US" dirty="0"/>
              <a:t>Catechism calls this ability a “radical consequence” of our freedom: the possibility of using it to our own destruction. </a:t>
            </a:r>
          </a:p>
          <a:p>
            <a:endParaRPr lang="en-US" dirty="0"/>
          </a:p>
        </p:txBody>
      </p:sp>
    </p:spTree>
    <p:extLst>
      <p:ext uri="{BB962C8B-B14F-4D97-AF65-F5344CB8AC3E}">
        <p14:creationId xmlns:p14="http://schemas.microsoft.com/office/powerpoint/2010/main" val="348119584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Problem: Rival Conceptions of </a:t>
            </a:r>
            <a:r>
              <a:rPr lang="en-US" b="1" dirty="0" smtClean="0"/>
              <a:t>Freedom</a:t>
            </a:r>
            <a:endParaRPr lang="en-US" dirty="0"/>
          </a:p>
        </p:txBody>
      </p:sp>
      <p:sp>
        <p:nvSpPr>
          <p:cNvPr id="3" name="Content Placeholder 2"/>
          <p:cNvSpPr>
            <a:spLocks noGrp="1"/>
          </p:cNvSpPr>
          <p:nvPr>
            <p:ph sz="quarter" idx="1"/>
          </p:nvPr>
        </p:nvSpPr>
        <p:spPr/>
        <p:txBody>
          <a:bodyPr>
            <a:normAutofit fontScale="92500"/>
          </a:bodyPr>
          <a:lstStyle/>
          <a:p>
            <a:r>
              <a:rPr lang="en-US" dirty="0"/>
              <a:t>Freedom to Indifference is characterized by a belief in the capability of willing in the absence of all motivation, or of arbitrarily choosing anything </a:t>
            </a:r>
            <a:r>
              <a:rPr lang="en-US" dirty="0" smtClean="0"/>
              <a:t>whatever</a:t>
            </a:r>
          </a:p>
          <a:p>
            <a:pPr marL="0" indent="0">
              <a:buNone/>
            </a:pPr>
            <a:endParaRPr lang="en-US" dirty="0" smtClean="0"/>
          </a:p>
          <a:p>
            <a:r>
              <a:rPr lang="en-US" dirty="0" smtClean="0"/>
              <a:t>Moral </a:t>
            </a:r>
            <a:r>
              <a:rPr lang="en-US" dirty="0"/>
              <a:t>relativism: that one choice is just as good as another and belief that the important thing is the </a:t>
            </a:r>
            <a:r>
              <a:rPr lang="en-US" i="1" dirty="0"/>
              <a:t>fact of choice</a:t>
            </a:r>
            <a:r>
              <a:rPr lang="en-US" dirty="0"/>
              <a:t> over and above what is chosen.</a:t>
            </a:r>
            <a:r>
              <a:rPr lang="en-US" dirty="0" smtClean="0">
                <a:effectLst/>
              </a:rPr>
              <a:t> </a:t>
            </a:r>
          </a:p>
          <a:p>
            <a:pPr marL="0" indent="0">
              <a:buNone/>
            </a:pPr>
            <a:endParaRPr lang="en-US" dirty="0" smtClean="0"/>
          </a:p>
          <a:p>
            <a:r>
              <a:rPr lang="en-US" dirty="0" smtClean="0"/>
              <a:t>Freedom </a:t>
            </a:r>
            <a:r>
              <a:rPr lang="en-US" dirty="0"/>
              <a:t>to Excellence is defined as freedom to pursue the good</a:t>
            </a:r>
            <a:r>
              <a:rPr lang="en-US" dirty="0" smtClean="0">
                <a:effectLst/>
              </a:rPr>
              <a:t> </a:t>
            </a:r>
            <a:endParaRPr lang="en-US" dirty="0"/>
          </a:p>
        </p:txBody>
      </p:sp>
    </p:spTree>
    <p:extLst>
      <p:ext uri="{BB962C8B-B14F-4D97-AF65-F5344CB8AC3E}">
        <p14:creationId xmlns:p14="http://schemas.microsoft.com/office/powerpoint/2010/main" val="274058255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01188163"/>
              </p:ext>
            </p:extLst>
          </p:nvPr>
        </p:nvGraphicFramePr>
        <p:xfrm>
          <a:off x="0" y="33867"/>
          <a:ext cx="9144000" cy="1285220"/>
        </p:xfrm>
        <a:graphic>
          <a:graphicData uri="http://schemas.openxmlformats.org/drawingml/2006/table">
            <a:tbl>
              <a:tblPr firstRow="1" bandRow="1">
                <a:tableStyleId>{5C22544A-7EE6-4342-B048-85BDC9FD1C3A}</a:tableStyleId>
              </a:tblPr>
              <a:tblGrid>
                <a:gridCol w="4572000"/>
                <a:gridCol w="4572000"/>
              </a:tblGrid>
              <a:tr h="661070">
                <a:tc>
                  <a:txBody>
                    <a:bodyPr/>
                    <a:lstStyle/>
                    <a:p>
                      <a:pPr algn="ctr"/>
                      <a:r>
                        <a:rPr lang="en-US" sz="2400" b="1" i="1" kern="1200" dirty="0" smtClean="0">
                          <a:solidFill>
                            <a:schemeClr val="lt1"/>
                          </a:solidFill>
                          <a:effectLst/>
                          <a:latin typeface="+mn-lt"/>
                          <a:ea typeface="+mn-ea"/>
                          <a:cs typeface="+mn-cs"/>
                        </a:rPr>
                        <a:t>Freedom for Excellence</a:t>
                      </a:r>
                      <a:r>
                        <a:rPr lang="en-US" sz="2400" dirty="0" smtClean="0">
                          <a:effectLst/>
                        </a:rPr>
                        <a:t> </a:t>
                      </a:r>
                      <a:endParaRPr lang="en-US" sz="24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b="1" i="1" kern="1200" dirty="0" smtClean="0">
                          <a:solidFill>
                            <a:schemeClr val="lt1"/>
                          </a:solidFill>
                          <a:effectLst/>
                          <a:latin typeface="+mn-lt"/>
                          <a:ea typeface="+mn-ea"/>
                          <a:cs typeface="+mn-cs"/>
                        </a:rPr>
                        <a:t>Freedom of Indifference</a:t>
                      </a:r>
                      <a:endParaRPr lang="en-US" sz="2400" b="1" kern="1200" dirty="0" smtClean="0">
                        <a:solidFill>
                          <a:schemeClr val="lt1"/>
                        </a:solidFill>
                        <a:effectLst/>
                        <a:latin typeface="+mn-lt"/>
                        <a:ea typeface="+mn-ea"/>
                        <a:cs typeface="+mn-cs"/>
                      </a:endParaRPr>
                    </a:p>
                  </a:txBody>
                  <a:tcPr/>
                </a:tc>
              </a:tr>
              <a:tr h="62415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dk1"/>
                          </a:solidFill>
                          <a:effectLst/>
                          <a:latin typeface="+mn-lt"/>
                          <a:ea typeface="+mn-ea"/>
                          <a:cs typeface="+mn-cs"/>
                        </a:rPr>
                        <a:t>Ability </a:t>
                      </a:r>
                      <a:r>
                        <a:rPr lang="en-US" sz="1600" kern="1200" dirty="0" smtClean="0">
                          <a:solidFill>
                            <a:schemeClr val="dk1"/>
                          </a:solidFill>
                          <a:effectLst/>
                          <a:latin typeface="+mn-lt"/>
                          <a:ea typeface="+mn-ea"/>
                          <a:cs typeface="+mn-cs"/>
                        </a:rPr>
                        <a:t>to act with excellence and perfection</a:t>
                      </a:r>
                      <a:r>
                        <a:rPr lang="en-US" sz="1600" b="1" kern="120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whenever one wishes in pursuit of the good.</a:t>
                      </a:r>
                    </a:p>
                  </a:txBody>
                  <a:tcPr>
                    <a:solidFill>
                      <a:schemeClr val="accent6">
                        <a:lumMod val="20000"/>
                        <a:lumOff val="80000"/>
                      </a:schemeClr>
                    </a:solidFill>
                  </a:tcPr>
                </a:tc>
                <a:tc>
                  <a:txBody>
                    <a:bodyPr/>
                    <a:lstStyle/>
                    <a:p>
                      <a:r>
                        <a:rPr lang="en-US" sz="1600" b="1" kern="1200" dirty="0" smtClean="0">
                          <a:solidFill>
                            <a:schemeClr val="dk1"/>
                          </a:solidFill>
                          <a:effectLst/>
                          <a:latin typeface="+mn-lt"/>
                          <a:ea typeface="+mn-ea"/>
                          <a:cs typeface="+mn-cs"/>
                        </a:rPr>
                        <a:t>Ability </a:t>
                      </a:r>
                      <a:r>
                        <a:rPr lang="en-US" sz="1600" kern="1200" dirty="0" smtClean="0">
                          <a:solidFill>
                            <a:schemeClr val="dk1"/>
                          </a:solidFill>
                          <a:effectLst/>
                          <a:latin typeface="+mn-lt"/>
                          <a:ea typeface="+mn-ea"/>
                          <a:cs typeface="+mn-cs"/>
                        </a:rPr>
                        <a:t>to choose between contraries</a:t>
                      </a:r>
                      <a:r>
                        <a:rPr lang="en-US" sz="1600" dirty="0" smtClean="0">
                          <a:effectLst/>
                        </a:rPr>
                        <a:t> </a:t>
                      </a:r>
                      <a:endParaRPr lang="en-US" sz="1600" dirty="0"/>
                    </a:p>
                  </a:txBody>
                  <a:tcPr>
                    <a:solidFill>
                      <a:schemeClr val="accent6">
                        <a:lumMod val="20000"/>
                        <a:lumOff val="8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20411596"/>
              </p:ext>
            </p:extLst>
          </p:nvPr>
        </p:nvGraphicFramePr>
        <p:xfrm>
          <a:off x="0" y="1352954"/>
          <a:ext cx="9144000" cy="936976"/>
        </p:xfrm>
        <a:graphic>
          <a:graphicData uri="http://schemas.openxmlformats.org/drawingml/2006/table">
            <a:tbl>
              <a:tblPr firstRow="1" bandRow="1">
                <a:tableStyleId>{5C22544A-7EE6-4342-B048-85BDC9FD1C3A}</a:tableStyleId>
              </a:tblPr>
              <a:tblGrid>
                <a:gridCol w="4572000"/>
                <a:gridCol w="4572000"/>
              </a:tblGrid>
              <a:tr h="93697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dk1"/>
                          </a:solidFill>
                          <a:effectLst/>
                          <a:latin typeface="+mn-lt"/>
                          <a:ea typeface="+mn-ea"/>
                          <a:cs typeface="+mn-cs"/>
                        </a:rPr>
                        <a:t>Proceeds</a:t>
                      </a:r>
                      <a:r>
                        <a:rPr lang="en-US" sz="1600" b="0" kern="1200" dirty="0" smtClean="0">
                          <a:solidFill>
                            <a:schemeClr val="dk1"/>
                          </a:solidFill>
                          <a:effectLst/>
                          <a:latin typeface="+mn-lt"/>
                          <a:ea typeface="+mn-ea"/>
                          <a:cs typeface="+mn-cs"/>
                        </a:rPr>
                        <a:t> from reason and will and from the natural longing for truth, goodness, and happiness.</a:t>
                      </a:r>
                    </a:p>
                  </a:txBody>
                  <a:tcPr>
                    <a:solidFill>
                      <a:schemeClr val="accent6">
                        <a:lumMod val="20000"/>
                        <a:lumOff val="80000"/>
                      </a:schemeClr>
                    </a:solidFill>
                  </a:tcPr>
                </a:tc>
                <a:tc>
                  <a:txBody>
                    <a:bodyPr/>
                    <a:lstStyle/>
                    <a:p>
                      <a:r>
                        <a:rPr lang="en-US" sz="1600" b="1" kern="1200" dirty="0" smtClean="0">
                          <a:solidFill>
                            <a:schemeClr val="dk1"/>
                          </a:solidFill>
                          <a:effectLst/>
                          <a:latin typeface="+mn-lt"/>
                          <a:ea typeface="+mn-ea"/>
                          <a:cs typeface="+mn-cs"/>
                        </a:rPr>
                        <a:t>Precedes</a:t>
                      </a:r>
                      <a:r>
                        <a:rPr lang="en-US" sz="1600" b="0" kern="1200" dirty="0" smtClean="0">
                          <a:solidFill>
                            <a:schemeClr val="dk1"/>
                          </a:solidFill>
                          <a:effectLst/>
                          <a:latin typeface="+mn-lt"/>
                          <a:ea typeface="+mn-ea"/>
                          <a:cs typeface="+mn-cs"/>
                        </a:rPr>
                        <a:t> and dominates every natural inclination. Proceeds from the will alone in its “indifference” to contraries</a:t>
                      </a:r>
                      <a:r>
                        <a:rPr lang="en-US" sz="1600" b="0" dirty="0" smtClean="0">
                          <a:effectLst/>
                        </a:rPr>
                        <a:t> </a:t>
                      </a:r>
                      <a:endParaRPr lang="en-US" sz="1600" b="0" dirty="0"/>
                    </a:p>
                  </a:txBody>
                  <a:tcPr>
                    <a:solidFill>
                      <a:schemeClr val="accent6">
                        <a:lumMod val="20000"/>
                        <a:lumOff val="80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162075372"/>
              </p:ext>
            </p:extLst>
          </p:nvPr>
        </p:nvGraphicFramePr>
        <p:xfrm>
          <a:off x="0" y="2266223"/>
          <a:ext cx="9144000" cy="663691"/>
        </p:xfrm>
        <a:graphic>
          <a:graphicData uri="http://schemas.openxmlformats.org/drawingml/2006/table">
            <a:tbl>
              <a:tblPr firstRow="1" bandRow="1">
                <a:tableStyleId>{5C22544A-7EE6-4342-B048-85BDC9FD1C3A}</a:tableStyleId>
              </a:tblPr>
              <a:tblGrid>
                <a:gridCol w="4572000"/>
                <a:gridCol w="4572000"/>
              </a:tblGrid>
              <a:tr h="6636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dk1"/>
                          </a:solidFill>
                          <a:effectLst/>
                          <a:latin typeface="+mn-lt"/>
                          <a:ea typeface="+mn-ea"/>
                          <a:cs typeface="+mn-cs"/>
                        </a:rPr>
                        <a:t>Given in germ, it </a:t>
                      </a:r>
                      <a:r>
                        <a:rPr lang="en-US" sz="1600" b="1" kern="1200" dirty="0" smtClean="0">
                          <a:solidFill>
                            <a:schemeClr val="dk1"/>
                          </a:solidFill>
                          <a:effectLst/>
                          <a:latin typeface="+mn-lt"/>
                          <a:ea typeface="+mn-ea"/>
                          <a:cs typeface="+mn-cs"/>
                        </a:rPr>
                        <a:t>develops gradually </a:t>
                      </a:r>
                      <a:r>
                        <a:rPr lang="en-US" sz="1600" b="0" kern="1200" dirty="0" smtClean="0">
                          <a:solidFill>
                            <a:schemeClr val="dk1"/>
                          </a:solidFill>
                          <a:effectLst/>
                          <a:latin typeface="+mn-lt"/>
                          <a:ea typeface="+mn-ea"/>
                          <a:cs typeface="+mn-cs"/>
                        </a:rPr>
                        <a:t>through education until it reaches maturity.</a:t>
                      </a:r>
                    </a:p>
                  </a:txBody>
                  <a:tcPr>
                    <a:solidFill>
                      <a:schemeClr val="accent6">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dk1"/>
                          </a:solidFill>
                          <a:effectLst/>
                          <a:latin typeface="+mn-lt"/>
                          <a:ea typeface="+mn-ea"/>
                          <a:cs typeface="+mn-cs"/>
                        </a:rPr>
                        <a:t>It is </a:t>
                      </a:r>
                      <a:r>
                        <a:rPr lang="en-US" sz="1600" b="1" kern="1200" dirty="0" smtClean="0">
                          <a:solidFill>
                            <a:schemeClr val="dk1"/>
                          </a:solidFill>
                          <a:effectLst/>
                          <a:latin typeface="+mn-lt"/>
                          <a:ea typeface="+mn-ea"/>
                          <a:cs typeface="+mn-cs"/>
                        </a:rPr>
                        <a:t>entirely present </a:t>
                      </a:r>
                      <a:r>
                        <a:rPr lang="en-US" sz="1600" b="0" kern="1200" dirty="0" smtClean="0">
                          <a:solidFill>
                            <a:schemeClr val="dk1"/>
                          </a:solidFill>
                          <a:effectLst/>
                          <a:latin typeface="+mn-lt"/>
                          <a:ea typeface="+mn-ea"/>
                          <a:cs typeface="+mn-cs"/>
                        </a:rPr>
                        <a:t>from the beginning and in each act of the moral life.</a:t>
                      </a:r>
                    </a:p>
                  </a:txBody>
                  <a:tcPr>
                    <a:solidFill>
                      <a:schemeClr val="accent6">
                        <a:lumMod val="20000"/>
                        <a:lumOff val="80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89482117"/>
              </p:ext>
            </p:extLst>
          </p:nvPr>
        </p:nvGraphicFramePr>
        <p:xfrm>
          <a:off x="0" y="2929914"/>
          <a:ext cx="9144000" cy="1210261"/>
        </p:xfrm>
        <a:graphic>
          <a:graphicData uri="http://schemas.openxmlformats.org/drawingml/2006/table">
            <a:tbl>
              <a:tblPr firstRow="1" bandRow="1">
                <a:tableStyleId>{5C22544A-7EE6-4342-B048-85BDC9FD1C3A}</a:tableStyleId>
              </a:tblPr>
              <a:tblGrid>
                <a:gridCol w="4572000"/>
                <a:gridCol w="4572000"/>
              </a:tblGrid>
              <a:tr h="121026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dk1"/>
                          </a:solidFill>
                          <a:effectLst/>
                          <a:latin typeface="+mn-lt"/>
                          <a:ea typeface="+mn-ea"/>
                          <a:cs typeface="+mn-cs"/>
                        </a:rPr>
                        <a:t>Unites one’s actions </a:t>
                      </a:r>
                      <a:r>
                        <a:rPr lang="en-US" sz="1600" b="0" kern="1200" dirty="0" smtClean="0">
                          <a:solidFill>
                            <a:schemeClr val="dk1"/>
                          </a:solidFill>
                          <a:effectLst/>
                          <a:latin typeface="+mn-lt"/>
                          <a:ea typeface="+mn-ea"/>
                          <a:cs typeface="+mn-cs"/>
                        </a:rPr>
                        <a:t>in an ordered whole through a finality that ties them together interiorly. The principle end is “happiness” attained through union with the “absolute good.”</a:t>
                      </a:r>
                    </a:p>
                  </a:txBody>
                  <a:tcPr>
                    <a:solidFill>
                      <a:schemeClr val="accent6">
                        <a:lumMod val="20000"/>
                        <a:lumOff val="80000"/>
                      </a:schemeClr>
                    </a:solidFill>
                  </a:tcPr>
                </a:tc>
                <a:tc>
                  <a:txBody>
                    <a:bodyPr/>
                    <a:lstStyle/>
                    <a:p>
                      <a:r>
                        <a:rPr lang="en-US" sz="1600" b="1" kern="1200" dirty="0" smtClean="0">
                          <a:solidFill>
                            <a:schemeClr val="dk1"/>
                          </a:solidFill>
                          <a:effectLst/>
                          <a:latin typeface="+mn-lt"/>
                          <a:ea typeface="+mn-ea"/>
                          <a:cs typeface="+mn-cs"/>
                        </a:rPr>
                        <a:t>Each free act is independent </a:t>
                      </a:r>
                      <a:r>
                        <a:rPr lang="en-US" sz="1600" b="0" kern="1200" dirty="0" smtClean="0">
                          <a:solidFill>
                            <a:schemeClr val="dk1"/>
                          </a:solidFill>
                          <a:effectLst/>
                          <a:latin typeface="+mn-lt"/>
                          <a:ea typeface="+mn-ea"/>
                          <a:cs typeface="+mn-cs"/>
                        </a:rPr>
                        <a:t>of all others.</a:t>
                      </a:r>
                      <a:r>
                        <a:rPr lang="en-US" sz="1600" b="0" kern="1200" baseline="0" dirty="0" smtClean="0">
                          <a:solidFill>
                            <a:schemeClr val="dk1"/>
                          </a:solidFill>
                          <a:effectLst/>
                          <a:latin typeface="+mn-lt"/>
                          <a:ea typeface="+mn-ea"/>
                          <a:cs typeface="+mn-cs"/>
                        </a:rPr>
                        <a:t> </a:t>
                      </a:r>
                      <a:r>
                        <a:rPr lang="en-US" sz="1600" b="0" kern="1200" dirty="0" smtClean="0">
                          <a:solidFill>
                            <a:schemeClr val="dk1"/>
                          </a:solidFill>
                          <a:effectLst/>
                          <a:latin typeface="+mn-lt"/>
                          <a:ea typeface="+mn-ea"/>
                          <a:cs typeface="+mn-cs"/>
                        </a:rPr>
                        <a:t>The moral life is a succession of “cases of conscience.” Moral theology is a “casuistry” governed by obedience to law.</a:t>
                      </a:r>
                    </a:p>
                  </a:txBody>
                  <a:tcPr>
                    <a:solidFill>
                      <a:schemeClr val="accent6">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163279060"/>
              </p:ext>
            </p:extLst>
          </p:nvPr>
        </p:nvGraphicFramePr>
        <p:xfrm>
          <a:off x="0" y="4171198"/>
          <a:ext cx="9144000" cy="822960"/>
        </p:xfrm>
        <a:graphic>
          <a:graphicData uri="http://schemas.openxmlformats.org/drawingml/2006/table">
            <a:tbl>
              <a:tblPr firstRow="1" bandRow="1">
                <a:tableStyleId>{5C22544A-7EE6-4342-B048-85BDC9FD1C3A}</a:tableStyleId>
              </a:tblPr>
              <a:tblGrid>
                <a:gridCol w="4572000"/>
                <a:gridCol w="4572000"/>
              </a:tblGrid>
              <a:tr h="476977">
                <a:tc>
                  <a:txBody>
                    <a:bodyPr/>
                    <a:lstStyle/>
                    <a:p>
                      <a:pPr hangingPunct="0"/>
                      <a:r>
                        <a:rPr lang="en-US" sz="1600" b="1" kern="1200" dirty="0" smtClean="0">
                          <a:solidFill>
                            <a:schemeClr val="dk1"/>
                          </a:solidFill>
                          <a:effectLst/>
                          <a:latin typeface="+mn-lt"/>
                          <a:ea typeface="+mn-ea"/>
                          <a:cs typeface="+mn-cs"/>
                        </a:rPr>
                        <a:t>Virtue </a:t>
                      </a:r>
                      <a:r>
                        <a:rPr lang="en-US" sz="1600" b="0" kern="1200" dirty="0" smtClean="0">
                          <a:solidFill>
                            <a:schemeClr val="dk1"/>
                          </a:solidFill>
                          <a:effectLst/>
                          <a:latin typeface="+mn-lt"/>
                          <a:ea typeface="+mn-ea"/>
                          <a:cs typeface="+mn-cs"/>
                        </a:rPr>
                        <a:t>is an aspect of freedom. It is the personal ability, whether acquired or infused, to act with perfection. It causes joy.</a:t>
                      </a:r>
                      <a:endParaRPr lang="en-US" sz="1600" b="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en-US" sz="1600" b="1" kern="1200" dirty="0" smtClean="0">
                          <a:solidFill>
                            <a:schemeClr val="dk1"/>
                          </a:solidFill>
                          <a:effectLst/>
                          <a:latin typeface="+mn-lt"/>
                          <a:ea typeface="+mn-ea"/>
                          <a:cs typeface="+mn-cs"/>
                        </a:rPr>
                        <a:t>Virtue</a:t>
                      </a:r>
                      <a:r>
                        <a:rPr lang="en-US" sz="1600" b="0" kern="1200" dirty="0" smtClean="0">
                          <a:solidFill>
                            <a:schemeClr val="dk1"/>
                          </a:solidFill>
                          <a:effectLst/>
                          <a:latin typeface="+mn-lt"/>
                          <a:ea typeface="+mn-ea"/>
                          <a:cs typeface="+mn-cs"/>
                        </a:rPr>
                        <a:t> is a habit of submission to law.</a:t>
                      </a:r>
                    </a:p>
                  </a:txBody>
                  <a:tcPr>
                    <a:solidFill>
                      <a:schemeClr val="accent6">
                        <a:lumMod val="20000"/>
                        <a:lumOff val="8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426024872"/>
              </p:ext>
            </p:extLst>
          </p:nvPr>
        </p:nvGraphicFramePr>
        <p:xfrm>
          <a:off x="0" y="5028025"/>
          <a:ext cx="9144000" cy="849510"/>
        </p:xfrm>
        <a:graphic>
          <a:graphicData uri="http://schemas.openxmlformats.org/drawingml/2006/table">
            <a:tbl>
              <a:tblPr firstRow="1" bandRow="1">
                <a:tableStyleId>{5C22544A-7EE6-4342-B048-85BDC9FD1C3A}</a:tableStyleId>
              </a:tblPr>
              <a:tblGrid>
                <a:gridCol w="4572000"/>
                <a:gridCol w="4572000"/>
              </a:tblGrid>
              <a:tr h="84951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dk1"/>
                          </a:solidFill>
                          <a:effectLst/>
                          <a:latin typeface="+mn-lt"/>
                          <a:ea typeface="+mn-ea"/>
                          <a:cs typeface="+mn-cs"/>
                        </a:rPr>
                        <a:t>Law</a:t>
                      </a:r>
                      <a:r>
                        <a:rPr lang="en-US" sz="1600" b="0" kern="1200" dirty="0" smtClean="0">
                          <a:solidFill>
                            <a:schemeClr val="dk1"/>
                          </a:solidFill>
                          <a:effectLst/>
                          <a:latin typeface="+mn-lt"/>
                          <a:ea typeface="+mn-ea"/>
                          <a:cs typeface="+mn-cs"/>
                        </a:rPr>
                        <a:t> has an educational role in the growth of freedom. It is a work of wisdom and corresponds to one’s most intimate longings.</a:t>
                      </a:r>
                    </a:p>
                  </a:txBody>
                  <a:tcPr>
                    <a:solidFill>
                      <a:schemeClr val="accent6">
                        <a:lumMod val="20000"/>
                        <a:lumOff val="80000"/>
                      </a:schemeClr>
                    </a:solidFill>
                  </a:tcPr>
                </a:tc>
                <a:tc>
                  <a:txBody>
                    <a:bodyPr/>
                    <a:lstStyle/>
                    <a:p>
                      <a:r>
                        <a:rPr lang="en-US" sz="1600" b="1" kern="1200" dirty="0" smtClean="0">
                          <a:solidFill>
                            <a:schemeClr val="dk1"/>
                          </a:solidFill>
                          <a:effectLst/>
                          <a:latin typeface="+mn-lt"/>
                          <a:ea typeface="+mn-ea"/>
                          <a:cs typeface="+mn-cs"/>
                        </a:rPr>
                        <a:t>Law</a:t>
                      </a:r>
                      <a:r>
                        <a:rPr lang="en-US" sz="1600" b="0" kern="1200" dirty="0" smtClean="0">
                          <a:solidFill>
                            <a:schemeClr val="dk1"/>
                          </a:solidFill>
                          <a:effectLst/>
                          <a:latin typeface="+mn-lt"/>
                          <a:ea typeface="+mn-ea"/>
                          <a:cs typeface="+mn-cs"/>
                        </a:rPr>
                        <a:t> is external to freedom, which it limits through obligation. It is the work of the pure will of the legislator.</a:t>
                      </a:r>
                      <a:r>
                        <a:rPr lang="en-US" sz="1600" b="0" dirty="0" smtClean="0">
                          <a:effectLst/>
                        </a:rPr>
                        <a:t> </a:t>
                      </a:r>
                      <a:endParaRPr lang="en-US" sz="1600" b="0" dirty="0"/>
                    </a:p>
                  </a:txBody>
                  <a:tcPr>
                    <a:solidFill>
                      <a:schemeClr val="accent6">
                        <a:lumMod val="20000"/>
                        <a:lumOff val="80000"/>
                      </a:schemeClr>
                    </a:solid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305319493"/>
              </p:ext>
            </p:extLst>
          </p:nvPr>
        </p:nvGraphicFramePr>
        <p:xfrm>
          <a:off x="0" y="5877534"/>
          <a:ext cx="9144000" cy="980465"/>
        </p:xfrm>
        <a:graphic>
          <a:graphicData uri="http://schemas.openxmlformats.org/drawingml/2006/table">
            <a:tbl>
              <a:tblPr firstRow="1" bandRow="1">
                <a:tableStyleId>{5C22544A-7EE6-4342-B048-85BDC9FD1C3A}</a:tableStyleId>
              </a:tblPr>
              <a:tblGrid>
                <a:gridCol w="4572000"/>
                <a:gridCol w="4572000"/>
              </a:tblGrid>
              <a:tr h="9804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dk1"/>
                          </a:solidFill>
                          <a:effectLst/>
                          <a:latin typeface="+mn-lt"/>
                          <a:ea typeface="+mn-ea"/>
                          <a:cs typeface="+mn-cs"/>
                        </a:rPr>
                        <a:t>Engenders a </a:t>
                      </a:r>
                      <a:r>
                        <a:rPr lang="en-US" sz="1600" b="1" kern="1200" dirty="0" smtClean="0">
                          <a:solidFill>
                            <a:schemeClr val="dk1"/>
                          </a:solidFill>
                          <a:effectLst/>
                          <a:latin typeface="+mn-lt"/>
                          <a:ea typeface="+mn-ea"/>
                          <a:cs typeface="+mn-cs"/>
                        </a:rPr>
                        <a:t>morality</a:t>
                      </a:r>
                      <a:r>
                        <a:rPr lang="en-US" sz="1600" b="0" kern="1200" dirty="0" smtClean="0">
                          <a:solidFill>
                            <a:schemeClr val="dk1"/>
                          </a:solidFill>
                          <a:effectLst/>
                          <a:latin typeface="+mn-lt"/>
                          <a:ea typeface="+mn-ea"/>
                          <a:cs typeface="+mn-cs"/>
                        </a:rPr>
                        <a:t> of happiness and virtue, which springs from one’s interior inclinations.</a:t>
                      </a:r>
                    </a:p>
                  </a:txBody>
                  <a:tcPr>
                    <a:solidFill>
                      <a:schemeClr val="accent6">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dk1"/>
                          </a:solidFill>
                          <a:effectLst/>
                          <a:latin typeface="+mn-lt"/>
                          <a:ea typeface="+mn-ea"/>
                          <a:cs typeface="+mn-cs"/>
                        </a:rPr>
                        <a:t>Engenders a </a:t>
                      </a:r>
                      <a:r>
                        <a:rPr lang="en-US" sz="1600" b="1" kern="1200" dirty="0" smtClean="0">
                          <a:solidFill>
                            <a:schemeClr val="dk1"/>
                          </a:solidFill>
                          <a:effectLst/>
                          <a:latin typeface="+mn-lt"/>
                          <a:ea typeface="+mn-ea"/>
                          <a:cs typeface="+mn-cs"/>
                        </a:rPr>
                        <a:t>morality</a:t>
                      </a:r>
                      <a:r>
                        <a:rPr lang="en-US" sz="1600" b="0" kern="1200" dirty="0" smtClean="0">
                          <a:solidFill>
                            <a:schemeClr val="dk1"/>
                          </a:solidFill>
                          <a:effectLst/>
                          <a:latin typeface="+mn-lt"/>
                          <a:ea typeface="+mn-ea"/>
                          <a:cs typeface="+mn-cs"/>
                        </a:rPr>
                        <a:t> of law and obligation. The question of happiness is extrinsic to morality.</a:t>
                      </a:r>
                    </a:p>
                  </a:txBody>
                  <a:tcPr>
                    <a:solidFill>
                      <a:schemeClr val="accent6">
                        <a:lumMod val="20000"/>
                        <a:lumOff val="80000"/>
                      </a:schemeClr>
                    </a:solidFill>
                  </a:tcPr>
                </a:tc>
              </a:tr>
            </a:tbl>
          </a:graphicData>
        </a:graphic>
      </p:graphicFrame>
    </p:spTree>
    <p:extLst>
      <p:ext uri="{BB962C8B-B14F-4D97-AF65-F5344CB8AC3E}">
        <p14:creationId xmlns:p14="http://schemas.microsoft.com/office/powerpoint/2010/main" val="22868321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Catechism on </a:t>
            </a:r>
            <a:r>
              <a:rPr lang="en-US" b="1" dirty="0" smtClean="0"/>
              <a:t>Freedom</a:t>
            </a:r>
            <a:endParaRPr lang="en-US" dirty="0"/>
          </a:p>
        </p:txBody>
      </p:sp>
      <p:sp>
        <p:nvSpPr>
          <p:cNvPr id="3" name="Content Placeholder 2"/>
          <p:cNvSpPr>
            <a:spLocks noGrp="1"/>
          </p:cNvSpPr>
          <p:nvPr>
            <p:ph sz="quarter" idx="1"/>
          </p:nvPr>
        </p:nvSpPr>
        <p:spPr/>
        <p:txBody>
          <a:bodyPr>
            <a:normAutofit fontScale="77500" lnSpcReduction="20000"/>
          </a:bodyPr>
          <a:lstStyle/>
          <a:p>
            <a:pPr hangingPunct="0">
              <a:lnSpc>
                <a:spcPct val="120000"/>
              </a:lnSpc>
            </a:pPr>
            <a:r>
              <a:rPr lang="en-US" b="1" dirty="0"/>
              <a:t>1730 </a:t>
            </a:r>
            <a:r>
              <a:rPr lang="en-US" dirty="0"/>
              <a:t>God created man a rational being, conferring on him the dignity of a person who can</a:t>
            </a:r>
            <a:r>
              <a:rPr lang="en-US" b="1" dirty="0"/>
              <a:t> </a:t>
            </a:r>
            <a:r>
              <a:rPr lang="en-US" dirty="0"/>
              <a:t>initiate and control his own actions. “God willed that man should be ‘left in the hand of his own counsel,’ so that he might of his own accord seek his Creator and freely attain his full and blessed perfection by cleaving to him” (</a:t>
            </a:r>
            <a:r>
              <a:rPr lang="en-US" i="1" dirty="0" err="1"/>
              <a:t>Gaudium</a:t>
            </a:r>
            <a:r>
              <a:rPr lang="en-US" i="1" dirty="0"/>
              <a:t> et </a:t>
            </a:r>
            <a:r>
              <a:rPr lang="en-US" i="1" dirty="0" err="1"/>
              <a:t>Spes</a:t>
            </a:r>
            <a:r>
              <a:rPr lang="en-US" dirty="0"/>
              <a:t>).</a:t>
            </a:r>
          </a:p>
          <a:p>
            <a:pPr lvl="1">
              <a:lnSpc>
                <a:spcPct val="120000"/>
              </a:lnSpc>
            </a:pPr>
            <a:r>
              <a:rPr lang="en-US" dirty="0" smtClean="0"/>
              <a:t>Man </a:t>
            </a:r>
            <a:r>
              <a:rPr lang="en-US" dirty="0"/>
              <a:t>is rational and therefore like God; he is created with free will and is master over his acts (St </a:t>
            </a:r>
            <a:r>
              <a:rPr lang="en-US" dirty="0" err="1"/>
              <a:t>Irenaeus</a:t>
            </a:r>
            <a:r>
              <a:rPr lang="en-US" dirty="0"/>
              <a:t>)</a:t>
            </a:r>
            <a:r>
              <a:rPr lang="en-US" dirty="0" smtClean="0"/>
              <a:t>.</a:t>
            </a:r>
            <a:endParaRPr lang="en-US" dirty="0"/>
          </a:p>
          <a:p>
            <a:pPr marL="0" indent="0">
              <a:lnSpc>
                <a:spcPct val="120000"/>
              </a:lnSpc>
              <a:buNone/>
            </a:pPr>
            <a:endParaRPr lang="en-US" b="1" dirty="0"/>
          </a:p>
          <a:p>
            <a:pPr>
              <a:lnSpc>
                <a:spcPct val="120000"/>
              </a:lnSpc>
            </a:pPr>
            <a:r>
              <a:rPr lang="en-US" b="1" dirty="0" smtClean="0"/>
              <a:t>1733 </a:t>
            </a:r>
            <a:r>
              <a:rPr lang="en-US" u="sng" dirty="0"/>
              <a:t>The more one does what is good, the freer one becomes</a:t>
            </a:r>
            <a:r>
              <a:rPr lang="en-US" dirty="0"/>
              <a:t>. There is no true freedom except in</a:t>
            </a:r>
            <a:r>
              <a:rPr lang="en-US" b="1" dirty="0"/>
              <a:t> </a:t>
            </a:r>
            <a:r>
              <a:rPr lang="en-US" dirty="0"/>
              <a:t>the service of what is good and just. The choice to disobey and do evil is an abuse of freedom and leads to “the slavery of sin.</a:t>
            </a:r>
            <a:r>
              <a:rPr lang="en-US" dirty="0" smtClean="0"/>
              <a:t>”</a:t>
            </a:r>
            <a:endParaRPr lang="en-US" dirty="0"/>
          </a:p>
        </p:txBody>
      </p:sp>
    </p:spTree>
    <p:extLst>
      <p:ext uri="{BB962C8B-B14F-4D97-AF65-F5344CB8AC3E}">
        <p14:creationId xmlns:p14="http://schemas.microsoft.com/office/powerpoint/2010/main" val="160043663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All men desire happiness and seek happiness in different ways. Our freedom is given to us by God so that we might truly and sincerely seek the good (God), which alone can satisfy all our longings for happiness. </a:t>
            </a:r>
            <a:endParaRPr lang="en-US" dirty="0" smtClean="0"/>
          </a:p>
          <a:p>
            <a:pPr marL="0" indent="0">
              <a:buNone/>
            </a:pPr>
            <a:endParaRPr lang="en-US" dirty="0" smtClean="0"/>
          </a:p>
          <a:p>
            <a:r>
              <a:rPr lang="en-US" dirty="0" smtClean="0"/>
              <a:t>The </a:t>
            </a:r>
            <a:r>
              <a:rPr lang="en-US" dirty="0"/>
              <a:t>Beatitudes preached by Christ show us the sure way to attain this happiness on earth and prepare us for the complete bliss of Heaven</a:t>
            </a:r>
            <a:r>
              <a:rPr lang="en-US" dirty="0" smtClean="0"/>
              <a:t>.</a:t>
            </a:r>
          </a:p>
          <a:p>
            <a:pPr marL="0" indent="0">
              <a:buNone/>
            </a:pPr>
            <a:endParaRPr lang="en-US" dirty="0"/>
          </a:p>
          <a:p>
            <a:r>
              <a:rPr lang="en-US" dirty="0" smtClean="0"/>
              <a:t>Man </a:t>
            </a:r>
            <a:r>
              <a:rPr lang="en-US" dirty="0"/>
              <a:t>is enabled to pursue or reject this happiness by the use or misuse of his freedom.</a:t>
            </a:r>
          </a:p>
          <a:p>
            <a:endParaRPr lang="en-US" dirty="0"/>
          </a:p>
        </p:txBody>
      </p:sp>
    </p:spTree>
    <p:extLst>
      <p:ext uri="{BB962C8B-B14F-4D97-AF65-F5344CB8AC3E}">
        <p14:creationId xmlns:p14="http://schemas.microsoft.com/office/powerpoint/2010/main" val="81429362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4"/>
          <p:cNvSpPr>
            <a:spLocks noGrp="1"/>
          </p:cNvSpPr>
          <p:nvPr>
            <p:ph sz="half" idx="1"/>
          </p:nvPr>
        </p:nvSpPr>
        <p:spPr>
          <a:xfrm>
            <a:off x="723900" y="2244979"/>
            <a:ext cx="7707406" cy="1316453"/>
          </a:xfrm>
        </p:spPr>
        <p:txBody>
          <a:bodyPr/>
          <a:lstStyle/>
          <a:p>
            <a:pPr marL="0" indent="0">
              <a:buNone/>
            </a:pPr>
            <a:r>
              <a:rPr lang="en-US" i="1" dirty="0"/>
              <a:t>Lesson content courtesy of </a:t>
            </a:r>
            <a:r>
              <a:rPr lang="en-US" u="sng" dirty="0">
                <a:hlinkClick r:id="rId2"/>
              </a:rPr>
              <a:t>www.unamsanctamcatholicam.com</a:t>
            </a:r>
            <a:endParaRPr lang="en-US" dirty="0"/>
          </a:p>
        </p:txBody>
      </p:sp>
      <p:sp>
        <p:nvSpPr>
          <p:cNvPr id="5" name="Content Placeholder 5"/>
          <p:cNvSpPr txBox="1">
            <a:spLocks/>
          </p:cNvSpPr>
          <p:nvPr/>
        </p:nvSpPr>
        <p:spPr>
          <a:xfrm>
            <a:off x="723900" y="3914170"/>
            <a:ext cx="7707406" cy="886018"/>
          </a:xfrm>
          <a:prstGeom prst="rect">
            <a:avLst/>
          </a:prstGeom>
        </p:spPr>
        <p:txBody>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buFont typeface="Wingdings 2"/>
              <a:buNone/>
            </a:pPr>
            <a:r>
              <a:rPr lang="en-US" i="1" smtClean="0"/>
              <a:t>Power Points prepared by </a:t>
            </a:r>
            <a:r>
              <a:rPr lang="en-US" smtClean="0">
                <a:hlinkClick r:id="rId3"/>
              </a:rPr>
              <a:t>Catholic Presentations</a:t>
            </a:r>
            <a:endParaRPr lang="en-US" dirty="0"/>
          </a:p>
        </p:txBody>
      </p:sp>
    </p:spTree>
    <p:extLst>
      <p:ext uri="{BB962C8B-B14F-4D97-AF65-F5344CB8AC3E}">
        <p14:creationId xmlns:p14="http://schemas.microsoft.com/office/powerpoint/2010/main" val="2915626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How shall we live</a:t>
            </a:r>
            <a:r>
              <a:rPr lang="en-US" b="1" dirty="0" smtClean="0"/>
              <a:t>?</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In the first section on the Creed, we dealt with the question of what we are to </a:t>
            </a:r>
            <a:r>
              <a:rPr lang="en-US" dirty="0" smtClean="0"/>
              <a:t>believe</a:t>
            </a:r>
            <a:r>
              <a:rPr lang="en-US" dirty="0"/>
              <a:t> </a:t>
            </a:r>
            <a:r>
              <a:rPr lang="en-US" dirty="0" smtClean="0"/>
              <a:t>in </a:t>
            </a:r>
            <a:r>
              <a:rPr lang="en-US" dirty="0"/>
              <a:t>the sacraments section, how we are to worship Him. </a:t>
            </a:r>
            <a:endParaRPr lang="en-US" dirty="0" smtClean="0"/>
          </a:p>
          <a:p>
            <a:pPr marL="0" indent="0">
              <a:buNone/>
            </a:pPr>
            <a:endParaRPr lang="en-US" dirty="0" smtClean="0"/>
          </a:p>
          <a:p>
            <a:r>
              <a:rPr lang="en-US" dirty="0"/>
              <a:t>I</a:t>
            </a:r>
            <a:r>
              <a:rPr lang="en-US" dirty="0" smtClean="0"/>
              <a:t>n </a:t>
            </a:r>
            <a:r>
              <a:rPr lang="en-US" dirty="0"/>
              <a:t>this section on morality, we answer the fundamental question how are we to live?</a:t>
            </a:r>
          </a:p>
          <a:p>
            <a:pPr marL="0" indent="0">
              <a:buNone/>
            </a:pPr>
            <a:endParaRPr lang="en-US" dirty="0" smtClean="0"/>
          </a:p>
          <a:p>
            <a:r>
              <a:rPr lang="en-US" dirty="0" smtClean="0"/>
              <a:t>Man </a:t>
            </a:r>
            <a:r>
              <a:rPr lang="en-US" dirty="0"/>
              <a:t>has a natural desire for happiness, and happiness is the end (purpose) of all moral action. </a:t>
            </a:r>
            <a:endParaRPr lang="en-US" dirty="0" smtClean="0"/>
          </a:p>
          <a:p>
            <a:pPr lvl="1"/>
            <a:r>
              <a:rPr lang="en-US" dirty="0" smtClean="0"/>
              <a:t>People </a:t>
            </a:r>
            <a:r>
              <a:rPr lang="en-US" dirty="0"/>
              <a:t>do or do not do certain actions because they believe in doing so they will be happy. </a:t>
            </a:r>
            <a:endParaRPr lang="en-US" dirty="0" smtClean="0"/>
          </a:p>
          <a:p>
            <a:pPr lvl="1"/>
            <a:r>
              <a:rPr lang="en-US" dirty="0" smtClean="0"/>
              <a:t>The </a:t>
            </a:r>
            <a:r>
              <a:rPr lang="en-US" dirty="0"/>
              <a:t>desire for happiness is of divine origin in order to draw man to the only One who can fulfill this desire</a:t>
            </a:r>
            <a:r>
              <a:rPr lang="en-US" dirty="0" smtClean="0"/>
              <a:t>.</a:t>
            </a:r>
            <a:endParaRPr lang="en-US" dirty="0"/>
          </a:p>
        </p:txBody>
      </p:sp>
    </p:spTree>
    <p:extLst>
      <p:ext uri="{BB962C8B-B14F-4D97-AF65-F5344CB8AC3E}">
        <p14:creationId xmlns:p14="http://schemas.microsoft.com/office/powerpoint/2010/main" val="355247791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Happiness or Obligation</a:t>
            </a:r>
            <a:r>
              <a:rPr lang="en-US" b="1" dirty="0" smtClean="0"/>
              <a:t>?</a:t>
            </a:r>
            <a:endParaRPr lang="en-US" dirty="0"/>
          </a:p>
        </p:txBody>
      </p:sp>
      <p:sp>
        <p:nvSpPr>
          <p:cNvPr id="3" name="Content Placeholder 2"/>
          <p:cNvSpPr>
            <a:spLocks noGrp="1"/>
          </p:cNvSpPr>
          <p:nvPr>
            <p:ph sz="quarter" idx="1"/>
          </p:nvPr>
        </p:nvSpPr>
        <p:spPr/>
        <p:txBody>
          <a:bodyPr>
            <a:normAutofit lnSpcReduction="10000"/>
          </a:bodyPr>
          <a:lstStyle/>
          <a:p>
            <a:pPr hangingPunct="0"/>
            <a:r>
              <a:rPr lang="en-US" dirty="0"/>
              <a:t>Throughout antiquity and the Middle Ages (following Aristotle), the moral life was understood as a response to the question of </a:t>
            </a:r>
            <a:r>
              <a:rPr lang="en-US" i="1" dirty="0" smtClean="0"/>
              <a:t>happiness</a:t>
            </a:r>
            <a:r>
              <a:rPr lang="en-US" dirty="0" smtClean="0"/>
              <a:t>.</a:t>
            </a:r>
            <a:endParaRPr lang="en-US" dirty="0"/>
          </a:p>
          <a:p>
            <a:pPr marL="0" indent="0" hangingPunct="0">
              <a:buNone/>
            </a:pPr>
            <a:endParaRPr lang="en-US" dirty="0" smtClean="0"/>
          </a:p>
          <a:p>
            <a:pPr hangingPunct="0"/>
            <a:r>
              <a:rPr lang="en-US" dirty="0" smtClean="0"/>
              <a:t>Law </a:t>
            </a:r>
            <a:r>
              <a:rPr lang="en-US" dirty="0"/>
              <a:t>is a work of wisdom rather than as a constraint on one’s freedom. </a:t>
            </a:r>
            <a:endParaRPr lang="en-US" dirty="0" smtClean="0"/>
          </a:p>
          <a:p>
            <a:pPr marL="274320" lvl="1" indent="0" hangingPunct="0">
              <a:buNone/>
            </a:pPr>
            <a:endParaRPr lang="en-US" dirty="0" smtClean="0"/>
          </a:p>
          <a:p>
            <a:pPr hangingPunct="0"/>
            <a:r>
              <a:rPr lang="en-US" dirty="0" smtClean="0"/>
              <a:t>However</a:t>
            </a:r>
            <a:r>
              <a:rPr lang="en-US" dirty="0"/>
              <a:t>, from the 14</a:t>
            </a:r>
            <a:r>
              <a:rPr lang="en-US" baseline="30000" dirty="0"/>
              <a:t>th</a:t>
            </a:r>
            <a:r>
              <a:rPr lang="en-US" dirty="0"/>
              <a:t> century onwards moral analysis focused on the </a:t>
            </a:r>
            <a:r>
              <a:rPr lang="en-US" i="1" dirty="0"/>
              <a:t>obligations </a:t>
            </a:r>
            <a:r>
              <a:rPr lang="en-US" dirty="0"/>
              <a:t>imposed by law as the expression of the divine will</a:t>
            </a:r>
            <a:r>
              <a:rPr lang="en-US" dirty="0" smtClean="0"/>
              <a:t>.</a:t>
            </a:r>
            <a:endParaRPr lang="en-US" dirty="0"/>
          </a:p>
        </p:txBody>
      </p:sp>
    </p:spTree>
    <p:extLst>
      <p:ext uri="{BB962C8B-B14F-4D97-AF65-F5344CB8AC3E}">
        <p14:creationId xmlns:p14="http://schemas.microsoft.com/office/powerpoint/2010/main" val="33740459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Happiness or Obligation?</a:t>
            </a:r>
            <a:endParaRPr lang="en-US" dirty="0"/>
          </a:p>
        </p:txBody>
      </p:sp>
      <p:sp>
        <p:nvSpPr>
          <p:cNvPr id="3" name="Content Placeholder 2"/>
          <p:cNvSpPr>
            <a:spLocks noGrp="1"/>
          </p:cNvSpPr>
          <p:nvPr>
            <p:ph sz="quarter" idx="1"/>
          </p:nvPr>
        </p:nvSpPr>
        <p:spPr/>
        <p:txBody>
          <a:bodyPr>
            <a:normAutofit/>
          </a:bodyPr>
          <a:lstStyle/>
          <a:p>
            <a:r>
              <a:rPr lang="en-US" dirty="0"/>
              <a:t>The Church’s teaching is that man finds true happiness precisely by conforming to the dictates of morality</a:t>
            </a:r>
            <a:r>
              <a:rPr lang="en-US" dirty="0" smtClean="0">
                <a:effectLst/>
              </a:rPr>
              <a:t> </a:t>
            </a:r>
          </a:p>
          <a:p>
            <a:pPr marL="0" indent="0">
              <a:buNone/>
            </a:pPr>
            <a:endParaRPr lang="en-US" dirty="0" smtClean="0"/>
          </a:p>
          <a:p>
            <a:r>
              <a:rPr lang="en-US" dirty="0" smtClean="0"/>
              <a:t>“</a:t>
            </a:r>
            <a:r>
              <a:rPr lang="en-US" dirty="0"/>
              <a:t>But since good is the object of the will, the perfect good of a man is that which entirely satisfies his will. Consequently to desire happiness is nothing else than to desire that one's will be satisfied. And this everyone desires” (</a:t>
            </a:r>
            <a:r>
              <a:rPr lang="en-US" i="1" dirty="0" err="1"/>
              <a:t>STh</a:t>
            </a:r>
            <a:r>
              <a:rPr lang="en-US" dirty="0"/>
              <a:t> I-II, Q.5, 8)</a:t>
            </a:r>
            <a:r>
              <a:rPr lang="en-US" dirty="0" smtClean="0"/>
              <a:t>.</a:t>
            </a:r>
            <a:endParaRPr lang="en-US" dirty="0"/>
          </a:p>
        </p:txBody>
      </p:sp>
    </p:spTree>
    <p:extLst>
      <p:ext uri="{BB962C8B-B14F-4D97-AF65-F5344CB8AC3E}">
        <p14:creationId xmlns:p14="http://schemas.microsoft.com/office/powerpoint/2010/main" val="4606412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Two Rival Conceptions: Joy vs. Pleasure</a:t>
            </a:r>
            <a:r>
              <a:rPr lang="en-US" dirty="0" smtClean="0">
                <a:effectLst/>
              </a:rPr>
              <a:t> </a:t>
            </a:r>
            <a:endParaRPr lang="en-US" dirty="0"/>
          </a:p>
        </p:txBody>
      </p:sp>
      <p:sp>
        <p:nvSpPr>
          <p:cNvPr id="3" name="Content Placeholder 2"/>
          <p:cNvSpPr>
            <a:spLocks noGrp="1"/>
          </p:cNvSpPr>
          <p:nvPr>
            <p:ph sz="quarter" idx="1"/>
          </p:nvPr>
        </p:nvSpPr>
        <p:spPr/>
        <p:txBody>
          <a:bodyPr>
            <a:normAutofit/>
          </a:bodyPr>
          <a:lstStyle/>
          <a:p>
            <a:r>
              <a:rPr lang="en-US" dirty="0"/>
              <a:t>In the modern Western world, happiness is generally conceived of as pleasure. This pleasure is usually defined as health of mind and body (Epicureanism), though some see it is simple carnal pleasure (Hedonism). </a:t>
            </a:r>
            <a:endParaRPr lang="en-US" dirty="0" smtClean="0"/>
          </a:p>
          <a:p>
            <a:pPr marL="0" indent="0">
              <a:buNone/>
            </a:pPr>
            <a:endParaRPr lang="en-US" dirty="0" smtClean="0"/>
          </a:p>
          <a:p>
            <a:r>
              <a:rPr lang="en-US" dirty="0" smtClean="0"/>
              <a:t>The </a:t>
            </a:r>
            <a:r>
              <a:rPr lang="en-US" dirty="0"/>
              <a:t>key feature to recognize is that </a:t>
            </a:r>
            <a:r>
              <a:rPr lang="en-US" u="sng" dirty="0"/>
              <a:t>happiness goes beyond pleasure</a:t>
            </a:r>
            <a:r>
              <a:rPr lang="en-US" dirty="0"/>
              <a:t>; it is grounded in the experience of joy: “The happy life is joy born of the truth” (St Augustine). </a:t>
            </a:r>
          </a:p>
        </p:txBody>
      </p:sp>
    </p:spTree>
    <p:extLst>
      <p:ext uri="{BB962C8B-B14F-4D97-AF65-F5344CB8AC3E}">
        <p14:creationId xmlns:p14="http://schemas.microsoft.com/office/powerpoint/2010/main" val="105067063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1586097432"/>
              </p:ext>
            </p:extLst>
          </p:nvPr>
        </p:nvGraphicFramePr>
        <p:xfrm>
          <a:off x="0" y="0"/>
          <a:ext cx="9144000" cy="1457246"/>
        </p:xfrm>
        <a:graphic>
          <a:graphicData uri="http://schemas.openxmlformats.org/drawingml/2006/table">
            <a:tbl>
              <a:tblPr firstRow="1" bandRow="1">
                <a:tableStyleId>{5C22544A-7EE6-4342-B048-85BDC9FD1C3A}</a:tableStyleId>
              </a:tblPr>
              <a:tblGrid>
                <a:gridCol w="4572000"/>
                <a:gridCol w="4572000"/>
              </a:tblGrid>
              <a:tr h="661406">
                <a:tc>
                  <a:txBody>
                    <a:bodyPr/>
                    <a:lstStyle/>
                    <a:p>
                      <a:pPr algn="ctr"/>
                      <a:r>
                        <a:rPr lang="en-US" sz="2000" dirty="0" smtClean="0"/>
                        <a:t>Joy</a:t>
                      </a:r>
                      <a:endParaRPr lang="en-US" sz="2000" dirty="0"/>
                    </a:p>
                  </a:txBody>
                  <a:tcPr/>
                </a:tc>
                <a:tc>
                  <a:txBody>
                    <a:bodyPr/>
                    <a:lstStyle/>
                    <a:p>
                      <a:pPr algn="ctr"/>
                      <a:r>
                        <a:rPr lang="en-US" sz="2000" dirty="0" smtClean="0"/>
                        <a:t>Pleasure</a:t>
                      </a:r>
                      <a:endParaRPr lang="en-US" sz="2000" dirty="0"/>
                    </a:p>
                  </a:txBody>
                  <a:tcPr/>
                </a:tc>
              </a:tr>
              <a:tr h="795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smtClean="0"/>
                        <a:t>Joy belongs directly to the moral and spiritual level. </a:t>
                      </a:r>
                      <a:endParaRPr lang="en-US" sz="2800" dirty="0" smtClean="0"/>
                    </a:p>
                  </a:txBody>
                  <a:tcPr>
                    <a:solidFill>
                      <a:schemeClr val="accent6">
                        <a:lumMod val="20000"/>
                        <a:lumOff val="80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dirty="0" smtClean="0"/>
                        <a:t>Pleasure belongs to the domain of the senses. </a:t>
                      </a:r>
                      <a:endParaRPr lang="en-US" sz="2800" dirty="0" smtClean="0"/>
                    </a:p>
                  </a:txBody>
                  <a:tcPr>
                    <a:solidFill>
                      <a:schemeClr val="accent6">
                        <a:lumMod val="20000"/>
                        <a:lumOff val="8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451277159"/>
              </p:ext>
            </p:extLst>
          </p:nvPr>
        </p:nvGraphicFramePr>
        <p:xfrm>
          <a:off x="0" y="1457246"/>
          <a:ext cx="9144000" cy="2020734"/>
        </p:xfrm>
        <a:graphic>
          <a:graphicData uri="http://schemas.openxmlformats.org/drawingml/2006/table">
            <a:tbl>
              <a:tblPr firstRow="1" bandRow="1">
                <a:tableStyleId>{5C22544A-7EE6-4342-B048-85BDC9FD1C3A}</a:tableStyleId>
              </a:tblPr>
              <a:tblGrid>
                <a:gridCol w="4572000"/>
                <a:gridCol w="4572000"/>
              </a:tblGrid>
              <a:tr h="2020734">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rPr>
                        <a:t>It is something </a:t>
                      </a:r>
                      <a:r>
                        <a:rPr lang="en-US" sz="1800" b="0" i="1" dirty="0" smtClean="0">
                          <a:solidFill>
                            <a:srgbClr val="000000"/>
                          </a:solidFill>
                        </a:rPr>
                        <a:t>interior</a:t>
                      </a:r>
                      <a:r>
                        <a:rPr lang="en-US" sz="1800" b="0" dirty="0" smtClean="0">
                          <a:solidFill>
                            <a:srgbClr val="000000"/>
                          </a:solidFill>
                        </a:rPr>
                        <a:t>, like the act that causes it; it is the direct effect of an excellent action, like the savor of a long task finally accomplished. It is also the effect in us of truth understood and goodness loved. </a:t>
                      </a:r>
                      <a:endParaRPr lang="en-US" sz="2400" b="0" dirty="0" smtClean="0">
                        <a:solidFill>
                          <a:srgbClr val="000000"/>
                        </a:solidFill>
                      </a:endParaRPr>
                    </a:p>
                  </a:txBody>
                  <a:tcPr>
                    <a:solidFill>
                      <a:schemeClr val="accent6">
                        <a:lumMod val="20000"/>
                        <a:lumOff val="80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000000"/>
                          </a:solidFill>
                        </a:rPr>
                        <a:t>It is an agreeable sensation, a passion caused by contact with some </a:t>
                      </a:r>
                      <a:r>
                        <a:rPr lang="en-US" sz="2000" b="0" i="1" dirty="0" smtClean="0">
                          <a:solidFill>
                            <a:srgbClr val="000000"/>
                          </a:solidFill>
                        </a:rPr>
                        <a:t>exterior</a:t>
                      </a:r>
                      <a:r>
                        <a:rPr lang="en-US" sz="2000" b="0" dirty="0" smtClean="0">
                          <a:solidFill>
                            <a:srgbClr val="000000"/>
                          </a:solidFill>
                        </a:rPr>
                        <a:t> good. </a:t>
                      </a:r>
                      <a:endParaRPr lang="en-US" sz="2800" b="0" dirty="0" smtClean="0">
                        <a:solidFill>
                          <a:srgbClr val="000000"/>
                        </a:solidFill>
                      </a:endParaRPr>
                    </a:p>
                  </a:txBody>
                  <a:tcPr>
                    <a:solidFill>
                      <a:schemeClr val="accent6">
                        <a:lumMod val="20000"/>
                        <a:lumOff val="80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682076450"/>
              </p:ext>
            </p:extLst>
          </p:nvPr>
        </p:nvGraphicFramePr>
        <p:xfrm>
          <a:off x="0" y="3477980"/>
          <a:ext cx="9144000" cy="1130039"/>
        </p:xfrm>
        <a:graphic>
          <a:graphicData uri="http://schemas.openxmlformats.org/drawingml/2006/table">
            <a:tbl>
              <a:tblPr firstRow="1" bandRow="1">
                <a:tableStyleId>{5C22544A-7EE6-4342-B048-85BDC9FD1C3A}</a:tableStyleId>
              </a:tblPr>
              <a:tblGrid>
                <a:gridCol w="4572000"/>
                <a:gridCol w="4572000"/>
              </a:tblGrid>
              <a:tr h="113003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rPr>
                        <a:t>It is </a:t>
                      </a:r>
                      <a:r>
                        <a:rPr lang="en-US" sz="1800" b="0" i="1" dirty="0" smtClean="0">
                          <a:solidFill>
                            <a:srgbClr val="000000"/>
                          </a:solidFill>
                        </a:rPr>
                        <a:t>born of trials, </a:t>
                      </a:r>
                      <a:r>
                        <a:rPr lang="en-US" sz="1800" b="0" dirty="0" smtClean="0">
                          <a:solidFill>
                            <a:srgbClr val="000000"/>
                          </a:solidFill>
                        </a:rPr>
                        <a:t>of pains endured, of sufferings accepted with courage and love. </a:t>
                      </a:r>
                      <a:endParaRPr lang="en-US" sz="2400" b="0" dirty="0" smtClean="0">
                        <a:solidFill>
                          <a:srgbClr val="000000"/>
                        </a:solidFill>
                      </a:endParaRPr>
                    </a:p>
                  </a:txBody>
                  <a:tcPr>
                    <a:solidFill>
                      <a:schemeClr val="accent6">
                        <a:lumMod val="20000"/>
                        <a:lumOff val="80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000000"/>
                          </a:solidFill>
                        </a:rPr>
                        <a:t>It is </a:t>
                      </a:r>
                      <a:r>
                        <a:rPr lang="en-US" sz="2000" b="0" i="1" dirty="0" smtClean="0">
                          <a:solidFill>
                            <a:srgbClr val="000000"/>
                          </a:solidFill>
                        </a:rPr>
                        <a:t>opposed to pain</a:t>
                      </a:r>
                      <a:r>
                        <a:rPr lang="en-US" sz="2000" b="0" dirty="0" smtClean="0">
                          <a:solidFill>
                            <a:srgbClr val="000000"/>
                          </a:solidFill>
                        </a:rPr>
                        <a:t> as its contrary.</a:t>
                      </a:r>
                      <a:endParaRPr lang="en-US" sz="2800" b="0" dirty="0" smtClean="0">
                        <a:solidFill>
                          <a:srgbClr val="000000"/>
                        </a:solidFill>
                      </a:endParaRPr>
                    </a:p>
                  </a:txBody>
                  <a:tcPr>
                    <a:solidFill>
                      <a:schemeClr val="accent6">
                        <a:lumMod val="20000"/>
                        <a:lumOff val="80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215144709"/>
              </p:ext>
            </p:extLst>
          </p:nvPr>
        </p:nvGraphicFramePr>
        <p:xfrm>
          <a:off x="0" y="4608019"/>
          <a:ext cx="9144000" cy="1001377"/>
        </p:xfrm>
        <a:graphic>
          <a:graphicData uri="http://schemas.openxmlformats.org/drawingml/2006/table">
            <a:tbl>
              <a:tblPr firstRow="1" bandRow="1">
                <a:tableStyleId>{5C22544A-7EE6-4342-B048-85BDC9FD1C3A}</a:tableStyleId>
              </a:tblPr>
              <a:tblGrid>
                <a:gridCol w="4572000"/>
                <a:gridCol w="4572000"/>
              </a:tblGrid>
              <a:tr h="1001377">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rPr>
                        <a:t>It is </a:t>
                      </a:r>
                      <a:r>
                        <a:rPr lang="en-US" sz="1800" b="0" i="1" dirty="0" smtClean="0">
                          <a:solidFill>
                            <a:srgbClr val="000000"/>
                          </a:solidFill>
                        </a:rPr>
                        <a:t>lasting</a:t>
                      </a:r>
                      <a:r>
                        <a:rPr lang="en-US" sz="1800" b="0" dirty="0" smtClean="0">
                          <a:solidFill>
                            <a:srgbClr val="000000"/>
                          </a:solidFill>
                        </a:rPr>
                        <a:t>, like the excellence, the virtues that engender it. </a:t>
                      </a:r>
                      <a:endParaRPr lang="en-US" sz="2400" b="0" dirty="0" smtClean="0">
                        <a:solidFill>
                          <a:srgbClr val="000000"/>
                        </a:solidFill>
                      </a:endParaRPr>
                    </a:p>
                  </a:txBody>
                  <a:tcPr>
                    <a:solidFill>
                      <a:schemeClr val="accent6">
                        <a:lumMod val="20000"/>
                        <a:lumOff val="80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000000"/>
                          </a:solidFill>
                        </a:rPr>
                        <a:t>It is </a:t>
                      </a:r>
                      <a:r>
                        <a:rPr lang="en-US" sz="2000" b="0" i="1" dirty="0" smtClean="0">
                          <a:solidFill>
                            <a:srgbClr val="000000"/>
                          </a:solidFill>
                        </a:rPr>
                        <a:t>brief</a:t>
                      </a:r>
                      <a:r>
                        <a:rPr lang="en-US" sz="2000" b="0" dirty="0" smtClean="0">
                          <a:solidFill>
                            <a:srgbClr val="000000"/>
                          </a:solidFill>
                        </a:rPr>
                        <a:t>, variable and superficial, like the contact that causes it. </a:t>
                      </a:r>
                      <a:endParaRPr lang="en-US" sz="3200" b="0" dirty="0" smtClean="0">
                        <a:solidFill>
                          <a:srgbClr val="000000"/>
                        </a:solidFill>
                      </a:endParaRPr>
                    </a:p>
                  </a:txBody>
                  <a:tcPr>
                    <a:solidFill>
                      <a:schemeClr val="accent6">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8802484"/>
              </p:ext>
            </p:extLst>
          </p:nvPr>
        </p:nvGraphicFramePr>
        <p:xfrm>
          <a:off x="0" y="5609396"/>
          <a:ext cx="9144000" cy="1248604"/>
        </p:xfrm>
        <a:graphic>
          <a:graphicData uri="http://schemas.openxmlformats.org/drawingml/2006/table">
            <a:tbl>
              <a:tblPr firstRow="1" bandRow="1">
                <a:tableStyleId>{5C22544A-7EE6-4342-B048-85BDC9FD1C3A}</a:tableStyleId>
              </a:tblPr>
              <a:tblGrid>
                <a:gridCol w="4572000"/>
                <a:gridCol w="4572000"/>
              </a:tblGrid>
              <a:tr h="1248604">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rPr>
                        <a:t>It is </a:t>
                      </a:r>
                      <a:r>
                        <a:rPr lang="en-US" sz="1800" b="0" i="1" dirty="0" smtClean="0">
                          <a:solidFill>
                            <a:srgbClr val="000000"/>
                          </a:solidFill>
                        </a:rPr>
                        <a:t>communicable</a:t>
                      </a:r>
                      <a:r>
                        <a:rPr lang="en-US" sz="1800" b="0" dirty="0" smtClean="0">
                          <a:solidFill>
                            <a:srgbClr val="000000"/>
                          </a:solidFill>
                        </a:rPr>
                        <a:t>; it grows by being shared and repays sacrifices freely embraced </a:t>
                      </a:r>
                    </a:p>
                  </a:txBody>
                  <a:tcPr>
                    <a:solidFill>
                      <a:schemeClr val="accent6">
                        <a:lumMod val="20000"/>
                        <a:lumOff val="80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000000"/>
                          </a:solidFill>
                        </a:rPr>
                        <a:t>It is </a:t>
                      </a:r>
                      <a:r>
                        <a:rPr lang="en-US" sz="2000" b="0" i="1" dirty="0" smtClean="0">
                          <a:solidFill>
                            <a:srgbClr val="000000"/>
                          </a:solidFill>
                        </a:rPr>
                        <a:t>individual</a:t>
                      </a:r>
                      <a:r>
                        <a:rPr lang="en-US" sz="2000" b="0" dirty="0" smtClean="0">
                          <a:solidFill>
                            <a:srgbClr val="000000"/>
                          </a:solidFill>
                        </a:rPr>
                        <a:t>, like sensation itself. It decreases when the good that causes it is divided up and shared more widely. </a:t>
                      </a:r>
                      <a:endParaRPr lang="en-US" sz="3200" b="0" dirty="0" smtClean="0">
                        <a:solidFill>
                          <a:srgbClr val="000000"/>
                        </a:solidFill>
                      </a:endParaRPr>
                    </a:p>
                  </a:txBody>
                  <a:tcPr>
                    <a:solidFill>
                      <a:schemeClr val="accent6">
                        <a:lumMod val="20000"/>
                        <a:lumOff val="80000"/>
                      </a:schemeClr>
                    </a:solidFill>
                  </a:tcPr>
                </a:tc>
              </a:tr>
            </a:tbl>
          </a:graphicData>
        </a:graphic>
      </p:graphicFrame>
    </p:spTree>
    <p:extLst>
      <p:ext uri="{BB962C8B-B14F-4D97-AF65-F5344CB8AC3E}">
        <p14:creationId xmlns:p14="http://schemas.microsoft.com/office/powerpoint/2010/main" val="14280266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Man’s Vocation to </a:t>
            </a:r>
            <a:r>
              <a:rPr lang="en-US" b="1" dirty="0" smtClean="0"/>
              <a:t>Beatitude</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Beatitude is the Latin word for </a:t>
            </a:r>
            <a:r>
              <a:rPr lang="en-US" dirty="0" smtClean="0"/>
              <a:t>happiness</a:t>
            </a:r>
          </a:p>
          <a:p>
            <a:pPr marL="0" indent="0">
              <a:buNone/>
            </a:pPr>
            <a:endParaRPr lang="en-US" dirty="0" smtClean="0"/>
          </a:p>
          <a:p>
            <a:r>
              <a:rPr lang="en-US" dirty="0" smtClean="0"/>
              <a:t>God </a:t>
            </a:r>
            <a:r>
              <a:rPr lang="en-US" dirty="0"/>
              <a:t>has placed it in the human heart in order to draw man to the One who alone can fulfill it. </a:t>
            </a:r>
            <a:endParaRPr lang="en-US" dirty="0" smtClean="0"/>
          </a:p>
          <a:p>
            <a:pPr marL="0" indent="0">
              <a:buNone/>
            </a:pPr>
            <a:endParaRPr lang="en-US" dirty="0" smtClean="0"/>
          </a:p>
          <a:p>
            <a:r>
              <a:rPr lang="en-US" dirty="0" smtClean="0"/>
              <a:t>This </a:t>
            </a:r>
            <a:r>
              <a:rPr lang="en-US" dirty="0"/>
              <a:t>desire for happiness is exemplified in the Beatitudes of Christ</a:t>
            </a:r>
            <a:r>
              <a:rPr lang="en-US" dirty="0" smtClean="0">
                <a:effectLst/>
              </a:rPr>
              <a:t> </a:t>
            </a:r>
          </a:p>
          <a:p>
            <a:pPr lvl="1" hangingPunct="0"/>
            <a:r>
              <a:rPr lang="en-US" dirty="0"/>
              <a:t>Blessed are the poor in spirit, for theirs is the kingdom of heaven.  </a:t>
            </a:r>
            <a:endParaRPr lang="en-US" sz="2800" dirty="0"/>
          </a:p>
          <a:p>
            <a:pPr lvl="1" hangingPunct="0"/>
            <a:r>
              <a:rPr lang="en-US" dirty="0"/>
              <a:t>Blessed are those who mourn, for they shall be comforted.  </a:t>
            </a:r>
            <a:endParaRPr lang="en-US" sz="2300" dirty="0"/>
          </a:p>
          <a:p>
            <a:pPr lvl="1" hangingPunct="0"/>
            <a:r>
              <a:rPr lang="en-US" dirty="0"/>
              <a:t>Blessed are the meek, for they shall inherit the earth. </a:t>
            </a:r>
            <a:endParaRPr lang="en-US" sz="2300" dirty="0"/>
          </a:p>
          <a:p>
            <a:pPr lvl="1" hangingPunct="0"/>
            <a:r>
              <a:rPr lang="en-US" dirty="0"/>
              <a:t>Blessed are those who hunger and thirst for righteousness, for they shall be satisfied. </a:t>
            </a:r>
            <a:endParaRPr lang="en-US" sz="2300" dirty="0"/>
          </a:p>
          <a:p>
            <a:pPr lvl="1" hangingPunct="0"/>
            <a:r>
              <a:rPr lang="en-US" dirty="0"/>
              <a:t>Blessed are the merciful, for they shall obtain mercy</a:t>
            </a:r>
            <a:r>
              <a:rPr lang="en-US" dirty="0" smtClean="0"/>
              <a:t>.</a:t>
            </a:r>
            <a:endParaRPr lang="en-US" sz="2300" dirty="0"/>
          </a:p>
        </p:txBody>
      </p:sp>
    </p:spTree>
    <p:extLst>
      <p:ext uri="{BB962C8B-B14F-4D97-AF65-F5344CB8AC3E}">
        <p14:creationId xmlns:p14="http://schemas.microsoft.com/office/powerpoint/2010/main" val="29370020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Man’s Vocation to Beatitude</a:t>
            </a:r>
            <a:endParaRPr lang="en-US" dirty="0"/>
          </a:p>
        </p:txBody>
      </p:sp>
      <p:sp>
        <p:nvSpPr>
          <p:cNvPr id="3" name="Content Placeholder 2"/>
          <p:cNvSpPr>
            <a:spLocks noGrp="1"/>
          </p:cNvSpPr>
          <p:nvPr>
            <p:ph sz="quarter" idx="1"/>
          </p:nvPr>
        </p:nvSpPr>
        <p:spPr/>
        <p:txBody>
          <a:bodyPr>
            <a:normAutofit fontScale="92500"/>
          </a:bodyPr>
          <a:lstStyle/>
          <a:p>
            <a:pPr lvl="0" hangingPunct="0"/>
            <a:r>
              <a:rPr lang="en-US" dirty="0" smtClean="0"/>
              <a:t>Blessed are the pure in heart, for they shall see God. </a:t>
            </a:r>
            <a:endParaRPr lang="en-US" sz="2800" dirty="0" smtClean="0"/>
          </a:p>
          <a:p>
            <a:pPr lvl="0" hangingPunct="0"/>
            <a:r>
              <a:rPr lang="en-US" dirty="0" smtClean="0"/>
              <a:t>Blessed are the peacemakers, for they shall be called sons of God. </a:t>
            </a:r>
            <a:endParaRPr lang="en-US" sz="2800" dirty="0" smtClean="0"/>
          </a:p>
          <a:p>
            <a:pPr lvl="0" hangingPunct="0"/>
            <a:r>
              <a:rPr lang="en-US" dirty="0" smtClean="0"/>
              <a:t>Blessed are those who are persecuted for righteousness’ sake, for theirs is the kingdom of heaven. </a:t>
            </a:r>
            <a:endParaRPr lang="en-US" sz="2800" dirty="0" smtClean="0"/>
          </a:p>
          <a:p>
            <a:pPr lvl="0" hangingPunct="0"/>
            <a:r>
              <a:rPr lang="en-US" dirty="0" smtClean="0"/>
              <a:t>Blessed are you when men revile you and persecute you and utter all kinds of evil against you falsely on my account. </a:t>
            </a:r>
            <a:endParaRPr lang="en-US" sz="2800" dirty="0" smtClean="0"/>
          </a:p>
          <a:p>
            <a:r>
              <a:rPr lang="en-US" dirty="0" smtClean="0"/>
              <a:t>Rejoice and be glad, for your reward is great in heaven. (Matthew 5:3-12) </a:t>
            </a:r>
          </a:p>
        </p:txBody>
      </p:sp>
    </p:spTree>
    <p:extLst>
      <p:ext uri="{BB962C8B-B14F-4D97-AF65-F5344CB8AC3E}">
        <p14:creationId xmlns:p14="http://schemas.microsoft.com/office/powerpoint/2010/main" val="345358769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Man’s Vocation to Beatitude</a:t>
            </a:r>
            <a:endParaRPr lang="en-US" dirty="0"/>
          </a:p>
        </p:txBody>
      </p:sp>
      <p:sp>
        <p:nvSpPr>
          <p:cNvPr id="3" name="Content Placeholder 2"/>
          <p:cNvSpPr>
            <a:spLocks noGrp="1"/>
          </p:cNvSpPr>
          <p:nvPr>
            <p:ph sz="quarter" idx="1"/>
          </p:nvPr>
        </p:nvSpPr>
        <p:spPr/>
        <p:txBody>
          <a:bodyPr>
            <a:normAutofit fontScale="85000" lnSpcReduction="10000"/>
          </a:bodyPr>
          <a:lstStyle/>
          <a:p>
            <a:pPr>
              <a:lnSpc>
                <a:spcPct val="120000"/>
              </a:lnSpc>
            </a:pPr>
            <a:r>
              <a:rPr lang="en-US" dirty="0"/>
              <a:t>Christ, following the Old Testament, teaches us that true happiness is found only in the loving fulfillment of God’s will. </a:t>
            </a:r>
            <a:endParaRPr lang="en-US" dirty="0" smtClean="0"/>
          </a:p>
          <a:p>
            <a:pPr marL="0" indent="0">
              <a:lnSpc>
                <a:spcPct val="120000"/>
              </a:lnSpc>
              <a:buNone/>
            </a:pPr>
            <a:endParaRPr lang="en-US" dirty="0" smtClean="0"/>
          </a:p>
          <a:p>
            <a:pPr>
              <a:lnSpc>
                <a:spcPct val="120000"/>
              </a:lnSpc>
            </a:pPr>
            <a:r>
              <a:rPr lang="en-US" dirty="0" smtClean="0"/>
              <a:t>“</a:t>
            </a:r>
            <a:r>
              <a:rPr lang="en-US" dirty="0"/>
              <a:t>They are happy whose life is blameless, who follow God’s law! They are happy who do His will, seeking Him with all their hearts, who never do anything evil but walk in His ways” (Ps. 119:1-3)</a:t>
            </a:r>
            <a:r>
              <a:rPr lang="en-US" dirty="0" smtClean="0"/>
              <a:t>.</a:t>
            </a:r>
          </a:p>
          <a:p>
            <a:pPr marL="0" indent="0">
              <a:lnSpc>
                <a:spcPct val="120000"/>
              </a:lnSpc>
              <a:buNone/>
            </a:pPr>
            <a:endParaRPr lang="en-US" dirty="0" smtClean="0"/>
          </a:p>
          <a:p>
            <a:pPr>
              <a:lnSpc>
                <a:spcPct val="120000"/>
              </a:lnSpc>
            </a:pPr>
            <a:r>
              <a:rPr lang="en-US" dirty="0" smtClean="0"/>
              <a:t>“</a:t>
            </a:r>
            <a:r>
              <a:rPr lang="en-US" dirty="0"/>
              <a:t>There are </a:t>
            </a:r>
            <a:r>
              <a:rPr lang="en-US" i="1" dirty="0"/>
              <a:t>two ways</a:t>
            </a:r>
            <a:r>
              <a:rPr lang="en-US" dirty="0"/>
              <a:t>, the one of life, the other of death; but between the two, there is a </a:t>
            </a:r>
            <a:r>
              <a:rPr lang="en-US" dirty="0" smtClean="0"/>
              <a:t>great difference” (</a:t>
            </a:r>
            <a:r>
              <a:rPr lang="en-US" i="1" dirty="0" err="1"/>
              <a:t>Didache</a:t>
            </a:r>
            <a:r>
              <a:rPr lang="en-US" dirty="0"/>
              <a:t>)</a:t>
            </a:r>
            <a:r>
              <a:rPr lang="en-US" dirty="0" smtClean="0"/>
              <a:t>.</a:t>
            </a:r>
            <a:endParaRPr lang="en-US" dirty="0"/>
          </a:p>
        </p:txBody>
      </p:sp>
    </p:spTree>
    <p:extLst>
      <p:ext uri="{BB962C8B-B14F-4D97-AF65-F5344CB8AC3E}">
        <p14:creationId xmlns:p14="http://schemas.microsoft.com/office/powerpoint/2010/main" val="92452270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101</TotalTime>
  <Words>1754</Words>
  <Application>Microsoft Macintosh PowerPoint</Application>
  <PresentationFormat>On-screen Show (4:3)</PresentationFormat>
  <Paragraphs>117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Happiness &amp; Freedom</vt:lpstr>
      <vt:lpstr>How shall we live?</vt:lpstr>
      <vt:lpstr>Happiness or Obligation?</vt:lpstr>
      <vt:lpstr>Happiness or Obligation?</vt:lpstr>
      <vt:lpstr>Two Rival Conceptions: Joy vs. Pleasure </vt:lpstr>
      <vt:lpstr>PowerPoint Presentation</vt:lpstr>
      <vt:lpstr>Man’s Vocation to Beatitude</vt:lpstr>
      <vt:lpstr>Man’s Vocation to Beatitude</vt:lpstr>
      <vt:lpstr>Man’s Vocation to Beatitude</vt:lpstr>
      <vt:lpstr> Freedom</vt:lpstr>
      <vt:lpstr>Free Will</vt:lpstr>
      <vt:lpstr>Free Will</vt:lpstr>
      <vt:lpstr>Problem: Rival Conceptions of Freedom</vt:lpstr>
      <vt:lpstr>PowerPoint Presentation</vt:lpstr>
      <vt:lpstr>The Catechism on Freedom</vt:lpstr>
      <vt:lpstr>Conclusion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Happiness &amp; Freedom</dc:title>
  <dc:creator>Ty Jackson</dc:creator>
  <cp:lastModifiedBy>Ty Jackson</cp:lastModifiedBy>
  <cp:revision>18</cp:revision>
  <dcterms:created xsi:type="dcterms:W3CDTF">2014-06-07T14:02:07Z</dcterms:created>
  <dcterms:modified xsi:type="dcterms:W3CDTF">2014-07-14T01:36:01Z</dcterms:modified>
</cp:coreProperties>
</file>