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grpSp>
        <p:nvGrpSpPr>
          <p:cNvPr id="4" name="Group 7"/>
          <p:cNvGrpSpPr/>
          <p:nvPr/>
        </p:nvGrpSpPr>
        <p:grpSpPr>
          <a:xfrm>
            <a:off x="1194101" y="2887530"/>
            <a:ext cx="6730699" cy="923330"/>
            <a:chOff x="1172584" y="1381459"/>
            <a:chExt cx="6730699" cy="923330"/>
          </a:xfrm>
          <a:effectLst>
            <a:outerShdw blurRad="38100" dist="12700" dir="16200000" rotWithShape="0">
              <a:prstClr val="black">
                <a:alpha val="30000"/>
              </a:prstClr>
            </a:outerShdw>
          </a:effectLst>
        </p:grpSpPr>
        <p:sp>
          <p:nvSpPr>
            <p:cNvPr id="5" name="TextBox 8"/>
            <p:cNvSpPr txBox="1"/>
            <p:nvPr/>
          </p:nvSpPr>
          <p:spPr>
            <a:xfrm>
              <a:off x="4147073" y="1381459"/>
              <a:ext cx="184731" cy="923330"/>
            </a:xfrm>
            <a:prstGeom prst="rect">
              <a:avLst/>
            </a:prstGeom>
            <a:noFill/>
          </p:spPr>
          <p:txBody>
            <a:bodyPr wrap="none">
              <a:spAutoFit/>
            </a:bodyPr>
            <a:lstStyle/>
            <a:p>
              <a:pPr fontAlgn="auto">
                <a:spcBef>
                  <a:spcPts val="0"/>
                </a:spcBef>
                <a:spcAft>
                  <a:spcPts val="0"/>
                </a:spcAft>
                <a:defRPr/>
              </a:pP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endParaRPr>
            </a:p>
          </p:txBody>
        </p:sp>
        <p:cxnSp>
          <p:nvCxnSpPr>
            <p:cNvPr id="6" name="Straight Connector 9"/>
            <p:cNvCxnSpPr/>
            <p:nvPr/>
          </p:nvCxnSpPr>
          <p:spPr>
            <a:xfrm flipH="1" flipV="1">
              <a:off x="1172584" y="1925621"/>
              <a:ext cx="6730699"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chemeClr val="tx2"/>
                </a:solidFill>
              </a:defRPr>
            </a:lvl1pPr>
          </a:lstStyle>
          <a:p>
            <a:fld id="{586D5970-52B7-4D33-99C5-AEE9A5515E6D}" type="datetimeFigureOut">
              <a:rPr lang="en-US" smtClean="0"/>
              <a:t>7/13/14</a:t>
            </a:fld>
            <a:endParaRPr lang="en-US"/>
          </a:p>
        </p:txBody>
      </p:sp>
      <p:sp>
        <p:nvSpPr>
          <p:cNvPr id="8"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9" name="Slide Number Placeholder 5"/>
          <p:cNvSpPr>
            <a:spLocks noGrp="1"/>
          </p:cNvSpPr>
          <p:nvPr>
            <p:ph type="sldNum" sz="quarter" idx="12"/>
          </p:nvPr>
        </p:nvSpPr>
        <p:spPr/>
        <p:txBody>
          <a:bodyPr/>
          <a:lstStyle>
            <a:lvl1pPr>
              <a:defRPr>
                <a:solidFill>
                  <a:schemeClr val="tx2"/>
                </a:solidFill>
              </a:defRPr>
            </a:lvl1pPr>
          </a:lstStyle>
          <a:p>
            <a:fld id="{54B47E50-8588-4AA6-BF8B-DB64AC3063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p:nvPr/>
          </p:nvSpPr>
          <p:spPr>
            <a:xfrm>
              <a:off x="4146745" y="1381458"/>
              <a:ext cx="877650"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3"/>
          <p:cNvCxnSpPr/>
          <p:nvPr/>
        </p:nvCxnSpPr>
        <p:spPr>
          <a:xfrm flipH="1" flipV="1">
            <a:off x="1173163" y="1936750"/>
            <a:ext cx="7056437"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2pPr marL="776288" indent="-365125">
              <a:buFont typeface="Wingdings"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3432175"/>
            <a:ext cx="6778625" cy="3175"/>
            <a:chOff x="1172584" y="1925620"/>
            <a:chExt cx="6779110" cy="3380"/>
          </a:xfrm>
        </p:grpSpPr>
        <p:cxnSp>
          <p:nvCxnSpPr>
            <p:cNvPr id="5" name="Straight Connector 9"/>
            <p:cNvCxnSpPr/>
            <p:nvPr/>
          </p:nvCxnSpPr>
          <p:spPr>
            <a:xfrm flipH="1" flipV="1">
              <a:off x="1172584" y="1925620"/>
              <a:ext cx="3659449" cy="338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0"/>
            <p:cNvCxnSpPr/>
            <p:nvPr/>
          </p:nvCxnSpPr>
          <p:spPr>
            <a:xfrm rot="10800000">
              <a:off x="4832033" y="1927311"/>
              <a:ext cx="3119661" cy="1689"/>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defRPr/>
            </a:lvl1pPr>
          </a:lstStyle>
          <a:p>
            <a:fld id="{586D5970-52B7-4D33-99C5-AEE9A5515E6D}" type="datetimeFigureOut">
              <a:rPr lang="en-US" smtClean="0"/>
              <a:t>7/13/14</a:t>
            </a:fld>
            <a:endParaRPr lang="en-US"/>
          </a:p>
        </p:txBody>
      </p:sp>
      <p:sp>
        <p:nvSpPr>
          <p:cNvPr id="13" name="Footer Placeholder 5"/>
          <p:cNvSpPr>
            <a:spLocks noGrp="1"/>
          </p:cNvSpPr>
          <p:nvPr>
            <p:ph type="ftr" sz="quarter" idx="16"/>
          </p:nvPr>
        </p:nvSpPr>
        <p:spPr/>
        <p:txBody>
          <a:bodyPr/>
          <a:lstStyle>
            <a:lvl1pPr>
              <a:defRPr/>
            </a:lvl1pPr>
          </a:lstStyle>
          <a:p>
            <a:endParaRPr lang="en-US"/>
          </a:p>
        </p:txBody>
      </p:sp>
      <p:sp>
        <p:nvSpPr>
          <p:cNvPr id="14" name="Slide Number Placeholder 6"/>
          <p:cNvSpPr>
            <a:spLocks noGrp="1"/>
          </p:cNvSpPr>
          <p:nvPr>
            <p:ph type="sldNum" sz="quarter" idx="17"/>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12" name="Footer Placeholder 7"/>
          <p:cNvSpPr>
            <a:spLocks noGrp="1"/>
          </p:cNvSpPr>
          <p:nvPr>
            <p:ph type="ftr" sz="quarter" idx="11"/>
          </p:nvPr>
        </p:nvSpPr>
        <p:spPr/>
        <p:txBody>
          <a:bodyPr/>
          <a:lstStyle>
            <a:lvl1pPr>
              <a:defRPr/>
            </a:lvl1pPr>
          </a:lstStyle>
          <a:p>
            <a:endParaRPr lang="en-US"/>
          </a:p>
        </p:txBody>
      </p:sp>
      <p:sp>
        <p:nvSpPr>
          <p:cNvPr id="13" name="Slide Number Placeholder 8"/>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8" name="Footer Placeholder 3"/>
          <p:cNvSpPr>
            <a:spLocks noGrp="1"/>
          </p:cNvSpPr>
          <p:nvPr>
            <p:ph type="ftr" sz="quarter" idx="11"/>
          </p:nvPr>
        </p:nvSpPr>
        <p:spPr/>
        <p:txBody>
          <a:bodyPr/>
          <a:lstStyle>
            <a:lvl1pPr>
              <a:defRPr/>
            </a:lvl1pPr>
          </a:lstStyle>
          <a:p>
            <a:endParaRPr lang="en-US"/>
          </a:p>
        </p:txBody>
      </p:sp>
      <p:sp>
        <p:nvSpPr>
          <p:cNvPr id="9" name="Slide Number Placeholder 4"/>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6D5970-52B7-4D33-99C5-AEE9A5515E6D}"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4B47E50-8588-4AA6-BF8B-DB64AC3063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fld id="{586D5970-52B7-4D33-99C5-AEE9A5515E6D}" type="datetimeFigureOut">
              <a:rPr lang="en-US" smtClean="0"/>
              <a:t>7/13/14</a:t>
            </a:fld>
            <a:endParaRPr lang="en-US"/>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fld id="{54B47E50-8588-4AA6-BF8B-DB64AC3063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5400" kern="1200">
          <a:solidFill>
            <a:schemeClr val="tx2"/>
          </a:solidFill>
          <a:latin typeface="+mj-lt"/>
          <a:ea typeface="+mj-ea"/>
          <a:cs typeface="+mj-cs"/>
        </a:defRPr>
      </a:lvl1pPr>
      <a:lvl2pPr algn="ctr" rtl="0" eaLnBrk="1" fontAlgn="base" hangingPunct="1">
        <a:spcBef>
          <a:spcPct val="0"/>
        </a:spcBef>
        <a:spcAft>
          <a:spcPct val="0"/>
        </a:spcAft>
        <a:defRPr sz="5400">
          <a:solidFill>
            <a:schemeClr val="tx2"/>
          </a:solidFill>
          <a:latin typeface="Book Antiqua" pitchFamily="18" charset="0"/>
        </a:defRPr>
      </a:lvl2pPr>
      <a:lvl3pPr algn="ctr" rtl="0" eaLnBrk="1" fontAlgn="base" hangingPunct="1">
        <a:spcBef>
          <a:spcPct val="0"/>
        </a:spcBef>
        <a:spcAft>
          <a:spcPct val="0"/>
        </a:spcAft>
        <a:defRPr sz="5400">
          <a:solidFill>
            <a:schemeClr val="tx2"/>
          </a:solidFill>
          <a:latin typeface="Book Antiqua" pitchFamily="18" charset="0"/>
        </a:defRPr>
      </a:lvl3pPr>
      <a:lvl4pPr algn="ctr" rtl="0" eaLnBrk="1" fontAlgn="base" hangingPunct="1">
        <a:spcBef>
          <a:spcPct val="0"/>
        </a:spcBef>
        <a:spcAft>
          <a:spcPct val="0"/>
        </a:spcAft>
        <a:defRPr sz="5400">
          <a:solidFill>
            <a:schemeClr val="tx2"/>
          </a:solidFill>
          <a:latin typeface="Book Antiqua" pitchFamily="18" charset="0"/>
        </a:defRPr>
      </a:lvl4pPr>
      <a:lvl5pPr algn="ctr" rtl="0" eaLnBrk="1" fontAlgn="base" hangingPunct="1">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1" fontAlgn="base" hangingPunct="1">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1" fontAlgn="base" hangingPunct="1">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1" fontAlgn="base" hangingPunct="1">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1" fontAlgn="base" hangingPunct="1">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1" fontAlgn="base" hangingPunct="1">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Moral Virtues</a:t>
            </a:r>
            <a:br>
              <a:rPr lang="en-US" dirty="0"/>
            </a:br>
            <a:endParaRPr lang="en-US" dirty="0"/>
          </a:p>
        </p:txBody>
      </p:sp>
      <p:sp>
        <p:nvSpPr>
          <p:cNvPr id="3" name="Subtitle 2"/>
          <p:cNvSpPr>
            <a:spLocks noGrp="1"/>
          </p:cNvSpPr>
          <p:nvPr>
            <p:ph type="subTitle" idx="1"/>
          </p:nvPr>
        </p:nvSpPr>
        <p:spPr>
          <a:xfrm>
            <a:off x="1371600" y="3767862"/>
            <a:ext cx="6400800" cy="2175738"/>
          </a:xfrm>
        </p:spPr>
        <p:txBody>
          <a:bodyPr/>
          <a:lstStyle/>
          <a:p>
            <a:r>
              <a:rPr lang="en-US" sz="2800" dirty="0"/>
              <a:t>“Man's virtue perfects him in relation to the good.”</a:t>
            </a:r>
          </a:p>
          <a:p>
            <a:r>
              <a:rPr lang="en-US" sz="2800" dirty="0"/>
              <a:t>-St. Thomas Aquinas (</a:t>
            </a:r>
            <a:r>
              <a:rPr lang="en-US" sz="2800" i="1" dirty="0"/>
              <a:t>ST</a:t>
            </a:r>
            <a:r>
              <a:rPr lang="en-US" sz="2800" dirty="0"/>
              <a:t>, I-II, 63,2)</a:t>
            </a:r>
          </a:p>
          <a:p>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a:t>
            </a:r>
            <a:r>
              <a:rPr lang="en-US" dirty="0" smtClean="0"/>
              <a:t>he </a:t>
            </a:r>
            <a:r>
              <a:rPr lang="en-US" dirty="0"/>
              <a:t>moral virtue that ensures firmness in difficulties and constancy in the pursuit of the good. </a:t>
            </a:r>
            <a:endParaRPr lang="en-US" dirty="0" smtClean="0"/>
          </a:p>
          <a:p>
            <a:pPr marL="0" indent="0">
              <a:buNone/>
            </a:pPr>
            <a:endParaRPr lang="en-US" dirty="0" smtClean="0"/>
          </a:p>
          <a:p>
            <a:r>
              <a:rPr lang="en-US" dirty="0" smtClean="0"/>
              <a:t>It </a:t>
            </a:r>
            <a:r>
              <a:rPr lang="en-US" dirty="0"/>
              <a:t>strengthens the resolve to resist temptations and to overcome obstacles in the moral life. </a:t>
            </a:r>
            <a:endParaRPr lang="en-US" dirty="0" smtClean="0"/>
          </a:p>
          <a:p>
            <a:pPr marL="0" indent="0">
              <a:buNone/>
            </a:pPr>
            <a:endParaRPr lang="en-US" dirty="0" smtClean="0"/>
          </a:p>
          <a:p>
            <a:r>
              <a:rPr lang="en-US" dirty="0" smtClean="0"/>
              <a:t>The </a:t>
            </a:r>
            <a:r>
              <a:rPr lang="en-US" dirty="0"/>
              <a:t>virtue of fortitude enables one to conquer fear, even fear of death, and to face trials and persecutions. </a:t>
            </a:r>
            <a:endParaRPr lang="en-US" dirty="0" smtClean="0"/>
          </a:p>
          <a:p>
            <a:pPr marL="0" indent="0">
              <a:buNone/>
            </a:pPr>
            <a:endParaRPr lang="en-US" dirty="0" smtClean="0"/>
          </a:p>
          <a:p>
            <a:r>
              <a:rPr lang="en-US" dirty="0" smtClean="0"/>
              <a:t>It </a:t>
            </a:r>
            <a:r>
              <a:rPr lang="en-US" dirty="0"/>
              <a:t>disposes one even to renounce and sacrifice his life in defense of a just cause. </a:t>
            </a:r>
          </a:p>
        </p:txBody>
      </p:sp>
      <p:sp>
        <p:nvSpPr>
          <p:cNvPr id="2" name="Title 1"/>
          <p:cNvSpPr>
            <a:spLocks noGrp="1"/>
          </p:cNvSpPr>
          <p:nvPr>
            <p:ph type="title"/>
          </p:nvPr>
        </p:nvSpPr>
        <p:spPr/>
        <p:txBody>
          <a:bodyPr/>
          <a:lstStyle/>
          <a:p>
            <a:r>
              <a:rPr lang="en-US" b="1" dirty="0" smtClean="0"/>
              <a:t>Fortitude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While </a:t>
            </a:r>
            <a:r>
              <a:rPr lang="en-US" dirty="0"/>
              <a:t>the cardinal virtues are ordered towards living a good life on earth, the theological virtues relate directly to God and the life to come (though they have ramifications in this life, of course). </a:t>
            </a:r>
            <a:endParaRPr lang="en-US" dirty="0" smtClean="0"/>
          </a:p>
          <a:p>
            <a:pPr marL="0" indent="0">
              <a:lnSpc>
                <a:spcPct val="120000"/>
              </a:lnSpc>
              <a:buNone/>
            </a:pPr>
            <a:endParaRPr lang="en-US" dirty="0" smtClean="0"/>
          </a:p>
          <a:p>
            <a:pPr>
              <a:lnSpc>
                <a:spcPct val="120000"/>
              </a:lnSpc>
            </a:pPr>
            <a:r>
              <a:rPr lang="en-US" dirty="0" smtClean="0"/>
              <a:t>While </a:t>
            </a:r>
            <a:r>
              <a:rPr lang="en-US" dirty="0"/>
              <a:t>the cardinal virtues are the result of human effort and repeated striving for the good, </a:t>
            </a:r>
            <a:r>
              <a:rPr lang="en-US" u="sng" dirty="0"/>
              <a:t>the theological virtues are</a:t>
            </a:r>
            <a:r>
              <a:rPr lang="en-US" dirty="0"/>
              <a:t> </a:t>
            </a:r>
            <a:r>
              <a:rPr lang="en-US" i="1" u="sng" dirty="0"/>
              <a:t>infused</a:t>
            </a:r>
            <a:r>
              <a:rPr lang="en-US" dirty="0"/>
              <a:t> </a:t>
            </a:r>
            <a:r>
              <a:rPr lang="en-US" u="sng" dirty="0"/>
              <a:t>in us by God at baptism and are</a:t>
            </a:r>
            <a:r>
              <a:rPr lang="en-US" dirty="0"/>
              <a:t> </a:t>
            </a:r>
            <a:r>
              <a:rPr lang="en-US" u="sng" dirty="0"/>
              <a:t>not the result of human effort</a:t>
            </a:r>
            <a:r>
              <a:rPr lang="en-US" dirty="0"/>
              <a:t>; </a:t>
            </a:r>
            <a:r>
              <a:rPr lang="en-US" dirty="0" smtClean="0"/>
              <a:t>they </a:t>
            </a:r>
            <a:r>
              <a:rPr lang="en-US" dirty="0"/>
              <a:t>are gifts of God and flow from Him</a:t>
            </a:r>
            <a:r>
              <a:rPr lang="en-US" dirty="0" smtClean="0"/>
              <a:t>.</a:t>
            </a:r>
          </a:p>
          <a:p>
            <a:pPr marL="0" indent="0">
              <a:lnSpc>
                <a:spcPct val="120000"/>
              </a:lnSpc>
              <a:buNone/>
            </a:pPr>
            <a:endParaRPr lang="en-US" dirty="0" smtClean="0"/>
          </a:p>
          <a:p>
            <a:pPr>
              <a:lnSpc>
                <a:spcPct val="120000"/>
              </a:lnSpc>
            </a:pPr>
            <a:r>
              <a:rPr lang="en-US" dirty="0" smtClean="0"/>
              <a:t>The </a:t>
            </a:r>
            <a:r>
              <a:rPr lang="en-US" dirty="0"/>
              <a:t>theological virtues inform the cardinal virtues and help shape them to reflect heavenly aspirations. </a:t>
            </a:r>
            <a:endParaRPr lang="en-US" dirty="0" smtClean="0"/>
          </a:p>
          <a:p>
            <a:pPr marL="0" indent="0">
              <a:lnSpc>
                <a:spcPct val="120000"/>
              </a:lnSpc>
              <a:buNone/>
            </a:pPr>
            <a:endParaRPr lang="en-US" dirty="0" smtClean="0"/>
          </a:p>
          <a:p>
            <a:pPr>
              <a:lnSpc>
                <a:spcPct val="120000"/>
              </a:lnSpc>
            </a:pPr>
            <a:r>
              <a:rPr lang="en-US" dirty="0" smtClean="0"/>
              <a:t>The </a:t>
            </a:r>
            <a:r>
              <a:rPr lang="en-US" dirty="0"/>
              <a:t>three theological virtues are: </a:t>
            </a:r>
            <a:r>
              <a:rPr lang="en-US" b="1" dirty="0"/>
              <a:t>faith</a:t>
            </a:r>
            <a:r>
              <a:rPr lang="en-US" dirty="0"/>
              <a:t>, </a:t>
            </a:r>
            <a:r>
              <a:rPr lang="en-US" b="1" dirty="0"/>
              <a:t>hope</a:t>
            </a:r>
            <a:r>
              <a:rPr lang="en-US" dirty="0"/>
              <a:t> and </a:t>
            </a:r>
            <a:r>
              <a:rPr lang="en-US" b="1" dirty="0"/>
              <a:t>charity</a:t>
            </a:r>
            <a:r>
              <a:rPr lang="en-US" dirty="0"/>
              <a:t>.</a:t>
            </a:r>
          </a:p>
          <a:p>
            <a:endParaRPr lang="en-US" dirty="0"/>
          </a:p>
        </p:txBody>
      </p:sp>
      <p:sp>
        <p:nvSpPr>
          <p:cNvPr id="2" name="Title 1"/>
          <p:cNvSpPr>
            <a:spLocks noGrp="1"/>
          </p:cNvSpPr>
          <p:nvPr>
            <p:ph type="title"/>
          </p:nvPr>
        </p:nvSpPr>
        <p:spPr/>
        <p:txBody>
          <a:bodyPr>
            <a:normAutofit fontScale="90000"/>
          </a:bodyPr>
          <a:lstStyle/>
          <a:p>
            <a:r>
              <a:rPr lang="en-US" b="1" dirty="0"/>
              <a:t>The Theological Virtues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Faith is the theological virtue by which we believe in God and believe all that he has said and revealed to us, and </a:t>
            </a:r>
            <a:r>
              <a:rPr lang="en-US" dirty="0" smtClean="0"/>
              <a:t>all that </a:t>
            </a:r>
            <a:r>
              <a:rPr lang="en-US" dirty="0"/>
              <a:t>Holy </a:t>
            </a:r>
            <a:r>
              <a:rPr lang="en-US" dirty="0" smtClean="0"/>
              <a:t>Mother Church </a:t>
            </a:r>
            <a:r>
              <a:rPr lang="en-US" dirty="0"/>
              <a:t>proposes for our belief, because He is truth itself. </a:t>
            </a:r>
            <a:endParaRPr lang="en-US" dirty="0" smtClean="0"/>
          </a:p>
          <a:p>
            <a:pPr marL="0" indent="0">
              <a:buNone/>
            </a:pPr>
            <a:endParaRPr lang="en-US" dirty="0" smtClean="0"/>
          </a:p>
          <a:p>
            <a:r>
              <a:rPr lang="en-US" dirty="0" smtClean="0"/>
              <a:t>By </a:t>
            </a:r>
            <a:r>
              <a:rPr lang="en-US" dirty="0"/>
              <a:t>faith “man freely commits his entire self to God.” For this reason the believer seeks to know and do God’s will</a:t>
            </a:r>
          </a:p>
        </p:txBody>
      </p:sp>
      <p:sp>
        <p:nvSpPr>
          <p:cNvPr id="2" name="Title 1"/>
          <p:cNvSpPr>
            <a:spLocks noGrp="1"/>
          </p:cNvSpPr>
          <p:nvPr>
            <p:ph type="title"/>
          </p:nvPr>
        </p:nvSpPr>
        <p:spPr/>
        <p:txBody>
          <a:bodyPr/>
          <a:lstStyle/>
          <a:p>
            <a:r>
              <a:rPr lang="en-US" b="1" dirty="0" smtClean="0"/>
              <a:t>Faith</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hangingPunct="0">
              <a:lnSpc>
                <a:spcPct val="110000"/>
              </a:lnSpc>
            </a:pPr>
            <a:r>
              <a:rPr lang="en-US" dirty="0"/>
              <a:t>T</a:t>
            </a:r>
            <a:r>
              <a:rPr lang="en-US" dirty="0" smtClean="0"/>
              <a:t>he </a:t>
            </a:r>
            <a:r>
              <a:rPr lang="en-US" dirty="0"/>
              <a:t>theological virtue by which we desire the kingdom of heaven and eternal life as our happiness, placing our trust in Christ’s promises and relying not on our own strength, but on the help of the grace of the Holy Spirit. </a:t>
            </a:r>
            <a:endParaRPr lang="en-US" dirty="0" smtClean="0"/>
          </a:p>
          <a:p>
            <a:pPr marL="0" lvl="0" indent="0" hangingPunct="0">
              <a:lnSpc>
                <a:spcPct val="110000"/>
              </a:lnSpc>
              <a:buNone/>
            </a:pPr>
            <a:endParaRPr lang="en-US" dirty="0" smtClean="0"/>
          </a:p>
          <a:p>
            <a:pPr lvl="0" hangingPunct="0">
              <a:lnSpc>
                <a:spcPct val="110000"/>
              </a:lnSpc>
            </a:pPr>
            <a:r>
              <a:rPr lang="en-US" dirty="0" smtClean="0"/>
              <a:t>The </a:t>
            </a:r>
            <a:r>
              <a:rPr lang="en-US" dirty="0"/>
              <a:t>virtue of hope responds to the aspiration to happiness which God has placed in the heart of every person; it takes up the hope that inspires men’s activities and purifies them so as to order them to </a:t>
            </a:r>
            <a:r>
              <a:rPr lang="en-US" dirty="0" smtClean="0"/>
              <a:t>the Kingdom </a:t>
            </a:r>
            <a:r>
              <a:rPr lang="en-US" dirty="0"/>
              <a:t>of </a:t>
            </a:r>
            <a:r>
              <a:rPr lang="en-US" dirty="0" smtClean="0"/>
              <a:t>heaven </a:t>
            </a:r>
          </a:p>
          <a:p>
            <a:pPr marL="0" lvl="0" indent="0" hangingPunct="0">
              <a:lnSpc>
                <a:spcPct val="110000"/>
              </a:lnSpc>
              <a:buNone/>
            </a:pPr>
            <a:endParaRPr lang="en-US" dirty="0" smtClean="0"/>
          </a:p>
          <a:p>
            <a:pPr lvl="0" hangingPunct="0">
              <a:lnSpc>
                <a:spcPct val="110000"/>
              </a:lnSpc>
            </a:pPr>
            <a:r>
              <a:rPr lang="en-US" dirty="0" smtClean="0"/>
              <a:t>It </a:t>
            </a:r>
            <a:r>
              <a:rPr lang="en-US" dirty="0"/>
              <a:t>keeps man from discouragement; it sustains him during times of abandonment; it opens up his heart in expectation of eternal beatitude</a:t>
            </a:r>
          </a:p>
        </p:txBody>
      </p:sp>
      <p:sp>
        <p:nvSpPr>
          <p:cNvPr id="2" name="Title 1"/>
          <p:cNvSpPr>
            <a:spLocks noGrp="1"/>
          </p:cNvSpPr>
          <p:nvPr>
            <p:ph type="title"/>
          </p:nvPr>
        </p:nvSpPr>
        <p:spPr/>
        <p:txBody>
          <a:bodyPr/>
          <a:lstStyle/>
          <a:p>
            <a:r>
              <a:rPr lang="en-US" b="1" dirty="0" smtClean="0"/>
              <a:t>Hope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hangingPunct="0">
              <a:lnSpc>
                <a:spcPct val="110000"/>
              </a:lnSpc>
            </a:pPr>
            <a:r>
              <a:rPr lang="en-US" dirty="0"/>
              <a:t>T</a:t>
            </a:r>
            <a:r>
              <a:rPr lang="en-US" dirty="0" smtClean="0"/>
              <a:t>he </a:t>
            </a:r>
            <a:r>
              <a:rPr lang="en-US" dirty="0"/>
              <a:t>theological virtue by which we love God above all things for his own sake, and our neighbor as ourselves for the love of God. </a:t>
            </a:r>
            <a:endParaRPr lang="en-US" dirty="0" smtClean="0"/>
          </a:p>
          <a:p>
            <a:pPr lvl="1" hangingPunct="0">
              <a:lnSpc>
                <a:spcPct val="110000"/>
              </a:lnSpc>
            </a:pPr>
            <a:r>
              <a:rPr lang="en-US" dirty="0" smtClean="0"/>
              <a:t>The </a:t>
            </a:r>
            <a:r>
              <a:rPr lang="en-US" dirty="0"/>
              <a:t>practice of all the </a:t>
            </a:r>
            <a:r>
              <a:rPr lang="en-US" dirty="0" smtClean="0"/>
              <a:t> virtues </a:t>
            </a:r>
            <a:r>
              <a:rPr lang="en-US" dirty="0"/>
              <a:t>is animated and inspired by charity, which “binds everything together in perfect harmony”; </a:t>
            </a:r>
            <a:endParaRPr lang="en-US" dirty="0" smtClean="0"/>
          </a:p>
          <a:p>
            <a:pPr marL="0" lvl="0" indent="0" hangingPunct="0">
              <a:lnSpc>
                <a:spcPct val="110000"/>
              </a:lnSpc>
              <a:buNone/>
            </a:pPr>
            <a:endParaRPr lang="en-US" dirty="0" smtClean="0"/>
          </a:p>
          <a:p>
            <a:pPr lvl="0" hangingPunct="0">
              <a:lnSpc>
                <a:spcPct val="110000"/>
              </a:lnSpc>
            </a:pPr>
            <a:r>
              <a:rPr lang="en-US" dirty="0" smtClean="0"/>
              <a:t>It </a:t>
            </a:r>
            <a:r>
              <a:rPr lang="en-US" dirty="0"/>
              <a:t>is the </a:t>
            </a:r>
            <a:r>
              <a:rPr lang="en-US" i="1" dirty="0"/>
              <a:t>form of the virtues</a:t>
            </a:r>
            <a:r>
              <a:rPr lang="en-US" dirty="0"/>
              <a:t>; it articulates and orders them among themselves; it is the source and the goal of their Christian practice. </a:t>
            </a:r>
            <a:endParaRPr lang="en-US" dirty="0" smtClean="0"/>
          </a:p>
          <a:p>
            <a:pPr marL="0" lvl="0" indent="0" hangingPunct="0">
              <a:lnSpc>
                <a:spcPct val="110000"/>
              </a:lnSpc>
              <a:buNone/>
            </a:pPr>
            <a:endParaRPr lang="en-US" dirty="0" smtClean="0"/>
          </a:p>
          <a:p>
            <a:pPr lvl="0" hangingPunct="0">
              <a:lnSpc>
                <a:spcPct val="110000"/>
              </a:lnSpc>
            </a:pPr>
            <a:r>
              <a:rPr lang="en-US" dirty="0" smtClean="0"/>
              <a:t>Charity </a:t>
            </a:r>
            <a:r>
              <a:rPr lang="en-US" dirty="0"/>
              <a:t>upholds and purifies our human ability to love, and raises it to the supernatural perfection of divine love. </a:t>
            </a:r>
            <a:endParaRPr lang="en-US" dirty="0" smtClean="0"/>
          </a:p>
          <a:p>
            <a:pPr marL="0" lvl="0" indent="0" hangingPunct="0">
              <a:lnSpc>
                <a:spcPct val="110000"/>
              </a:lnSpc>
              <a:buNone/>
            </a:pPr>
            <a:endParaRPr lang="en-US" dirty="0" smtClean="0"/>
          </a:p>
          <a:p>
            <a:pPr lvl="0" hangingPunct="0">
              <a:lnSpc>
                <a:spcPct val="110000"/>
              </a:lnSpc>
            </a:pPr>
            <a:r>
              <a:rPr lang="en-US" dirty="0" smtClean="0"/>
              <a:t>It </a:t>
            </a:r>
            <a:r>
              <a:rPr lang="en-US" dirty="0"/>
              <a:t>is the preeminent virtue.</a:t>
            </a:r>
          </a:p>
          <a:p>
            <a:endParaRPr lang="en-US" dirty="0"/>
          </a:p>
        </p:txBody>
      </p:sp>
      <p:sp>
        <p:nvSpPr>
          <p:cNvPr id="2" name="Title 1"/>
          <p:cNvSpPr>
            <a:spLocks noGrp="1"/>
          </p:cNvSpPr>
          <p:nvPr>
            <p:ph type="title"/>
          </p:nvPr>
        </p:nvSpPr>
        <p:spPr/>
        <p:txBody>
          <a:bodyPr/>
          <a:lstStyle/>
          <a:p>
            <a:r>
              <a:rPr lang="en-US" b="1" dirty="0" smtClean="0"/>
              <a:t>Charity</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seven </a:t>
            </a:r>
            <a:r>
              <a:rPr lang="en-US" i="1" dirty="0"/>
              <a:t>gifts</a:t>
            </a:r>
            <a:r>
              <a:rPr lang="en-US" dirty="0"/>
              <a:t> of the Spirit complete and perfect the virtues of those who receive them. </a:t>
            </a:r>
            <a:endParaRPr lang="en-US" dirty="0" smtClean="0"/>
          </a:p>
          <a:p>
            <a:pPr marL="0" indent="0">
              <a:buNone/>
            </a:pPr>
            <a:endParaRPr lang="en-US" dirty="0"/>
          </a:p>
          <a:p>
            <a:r>
              <a:rPr lang="en-US" dirty="0" smtClean="0"/>
              <a:t>They </a:t>
            </a:r>
            <a:r>
              <a:rPr lang="en-US" dirty="0"/>
              <a:t>make the faithful docile in readily obeying divine inspirations. </a:t>
            </a:r>
            <a:endParaRPr lang="en-US" dirty="0" smtClean="0"/>
          </a:p>
          <a:p>
            <a:pPr marL="0" indent="0">
              <a:buNone/>
            </a:pPr>
            <a:endParaRPr lang="en-US" dirty="0"/>
          </a:p>
          <a:p>
            <a:r>
              <a:rPr lang="en-US" dirty="0" smtClean="0"/>
              <a:t>These </a:t>
            </a:r>
            <a:r>
              <a:rPr lang="en-US" dirty="0"/>
              <a:t>are graces given by God to help us overcome temptation and persevere in virtue and are usually associated with the graces of Confirmation. </a:t>
            </a:r>
            <a:endParaRPr lang="en-US" dirty="0" smtClean="0"/>
          </a:p>
          <a:p>
            <a:pPr marL="0" indent="0">
              <a:buNone/>
            </a:pPr>
            <a:endParaRPr lang="en-US" u="sng" dirty="0"/>
          </a:p>
          <a:p>
            <a:r>
              <a:rPr lang="en-US" dirty="0" smtClean="0"/>
              <a:t>The </a:t>
            </a:r>
            <a:r>
              <a:rPr lang="en-US" dirty="0"/>
              <a:t>seven gifts are wisdom, understanding, counsel, fortitude, knowledge, piety, and fear of the Lord</a:t>
            </a:r>
            <a:r>
              <a:rPr lang="en-US" dirty="0" smtClean="0"/>
              <a:t>.</a:t>
            </a:r>
            <a:endParaRPr lang="en-US" dirty="0"/>
          </a:p>
        </p:txBody>
      </p:sp>
      <p:sp>
        <p:nvSpPr>
          <p:cNvPr id="2" name="Title 1"/>
          <p:cNvSpPr>
            <a:spLocks noGrp="1"/>
          </p:cNvSpPr>
          <p:nvPr>
            <p:ph type="title"/>
          </p:nvPr>
        </p:nvSpPr>
        <p:spPr/>
        <p:txBody>
          <a:bodyPr/>
          <a:lstStyle/>
          <a:p>
            <a:r>
              <a:rPr lang="en-US" b="1" dirty="0"/>
              <a:t>Gifts </a:t>
            </a:r>
            <a:r>
              <a:rPr lang="en-US" b="1" dirty="0" smtClean="0"/>
              <a:t>of </a:t>
            </a:r>
            <a:r>
              <a:rPr lang="en-US" b="1" dirty="0"/>
              <a:t>the Spirit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10000"/>
              </a:lnSpc>
            </a:pPr>
            <a:r>
              <a:rPr lang="en-US" dirty="0"/>
              <a:t>The </a:t>
            </a:r>
            <a:r>
              <a:rPr lang="en-US" i="1" dirty="0"/>
              <a:t>fruits</a:t>
            </a:r>
            <a:r>
              <a:rPr lang="en-US" dirty="0"/>
              <a:t> of the Spirit are perfections that the </a:t>
            </a:r>
            <a:r>
              <a:rPr lang="en-US" dirty="0" smtClean="0"/>
              <a:t>Holy Spirit </a:t>
            </a:r>
            <a:r>
              <a:rPr lang="en-US" dirty="0"/>
              <a:t>forms in us as the first fruits of eternal glory. </a:t>
            </a:r>
            <a:endParaRPr lang="en-US" dirty="0" smtClean="0"/>
          </a:p>
          <a:p>
            <a:pPr marL="0" indent="0">
              <a:lnSpc>
                <a:spcPct val="110000"/>
              </a:lnSpc>
              <a:buNone/>
            </a:pPr>
            <a:endParaRPr lang="en-US" dirty="0" smtClean="0"/>
          </a:p>
          <a:p>
            <a:pPr>
              <a:lnSpc>
                <a:spcPct val="110000"/>
              </a:lnSpc>
            </a:pPr>
            <a:r>
              <a:rPr lang="en-US" dirty="0" smtClean="0"/>
              <a:t>The </a:t>
            </a:r>
            <a:r>
              <a:rPr lang="en-US" dirty="0"/>
              <a:t>gifts of the Spirit which make the Christian life possible bear fruit in us and cause us to bring forth </a:t>
            </a:r>
            <a:r>
              <a:rPr lang="en-US" dirty="0" smtClean="0"/>
              <a:t>the </a:t>
            </a:r>
            <a:r>
              <a:rPr lang="en-US" dirty="0"/>
              <a:t>fruits of the Spirit. </a:t>
            </a:r>
            <a:endParaRPr lang="en-US" dirty="0" smtClean="0"/>
          </a:p>
          <a:p>
            <a:pPr marL="0" indent="0">
              <a:lnSpc>
                <a:spcPct val="110000"/>
              </a:lnSpc>
              <a:buNone/>
            </a:pPr>
            <a:endParaRPr lang="en-US" dirty="0"/>
          </a:p>
          <a:p>
            <a:pPr>
              <a:lnSpc>
                <a:spcPct val="110000"/>
              </a:lnSpc>
            </a:pPr>
            <a:r>
              <a:rPr lang="en-US" dirty="0" smtClean="0"/>
              <a:t>The </a:t>
            </a:r>
            <a:r>
              <a:rPr lang="en-US" dirty="0"/>
              <a:t>tradition of the Church lists twelve of them: </a:t>
            </a:r>
            <a:r>
              <a:rPr lang="en-US" u="sng" dirty="0"/>
              <a:t>“</a:t>
            </a:r>
            <a:r>
              <a:rPr lang="en-US" dirty="0"/>
              <a:t>charity, joy, peace, patience, kindness, goodness, generosity, gentleness, faithfulness, modesty, self-control, chastity.” </a:t>
            </a:r>
            <a:endParaRPr lang="en-US" dirty="0" smtClean="0"/>
          </a:p>
          <a:p>
            <a:pPr marL="0" indent="0">
              <a:lnSpc>
                <a:spcPct val="110000"/>
              </a:lnSpc>
              <a:buNone/>
            </a:pPr>
            <a:endParaRPr lang="en-US" dirty="0"/>
          </a:p>
          <a:p>
            <a:pPr>
              <a:lnSpc>
                <a:spcPct val="110000"/>
              </a:lnSpc>
            </a:pPr>
            <a:r>
              <a:rPr lang="en-US" dirty="0" smtClean="0"/>
              <a:t>These </a:t>
            </a:r>
            <a:r>
              <a:rPr lang="en-US" dirty="0"/>
              <a:t>are spiritual dispositions that souls who progress in holiness tend to exhibit.</a:t>
            </a:r>
          </a:p>
          <a:p>
            <a:endParaRPr lang="en-US" dirty="0"/>
          </a:p>
        </p:txBody>
      </p:sp>
      <p:sp>
        <p:nvSpPr>
          <p:cNvPr id="2" name="Title 1"/>
          <p:cNvSpPr>
            <a:spLocks noGrp="1"/>
          </p:cNvSpPr>
          <p:nvPr>
            <p:ph type="title"/>
          </p:nvPr>
        </p:nvSpPr>
        <p:spPr/>
        <p:txBody>
          <a:bodyPr/>
          <a:lstStyle/>
          <a:p>
            <a:r>
              <a:rPr lang="en-US" b="1" dirty="0" smtClean="0"/>
              <a:t>Fruits of the Spirit</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10000"/>
              </a:lnSpc>
            </a:pPr>
            <a:r>
              <a:rPr lang="en-US" dirty="0"/>
              <a:t>Its biblical meaning can be defined as fatherly instruction, God’s pedagogy. </a:t>
            </a:r>
            <a:endParaRPr lang="en-US" dirty="0" smtClean="0"/>
          </a:p>
          <a:p>
            <a:pPr marL="0" indent="0">
              <a:lnSpc>
                <a:spcPct val="110000"/>
              </a:lnSpc>
              <a:buNone/>
            </a:pPr>
            <a:endParaRPr lang="en-US" dirty="0" smtClean="0"/>
          </a:p>
          <a:p>
            <a:pPr>
              <a:lnSpc>
                <a:spcPct val="110000"/>
              </a:lnSpc>
            </a:pPr>
            <a:r>
              <a:rPr lang="en-US" dirty="0" smtClean="0"/>
              <a:t>It </a:t>
            </a:r>
            <a:r>
              <a:rPr lang="en-US" dirty="0"/>
              <a:t>prescribes for man the ways, the rules of conduct that lead to the promised beatitude; it proscribes the ways of evil, which turn him away from God and his love. </a:t>
            </a:r>
            <a:endParaRPr lang="en-US" dirty="0" smtClean="0"/>
          </a:p>
          <a:p>
            <a:pPr marL="0" indent="0" hangingPunct="0">
              <a:lnSpc>
                <a:spcPct val="110000"/>
              </a:lnSpc>
              <a:buNone/>
            </a:pPr>
            <a:endParaRPr lang="en-US" b="1" dirty="0" smtClean="0"/>
          </a:p>
          <a:p>
            <a:pPr hangingPunct="0">
              <a:lnSpc>
                <a:spcPct val="110000"/>
              </a:lnSpc>
            </a:pPr>
            <a:r>
              <a:rPr lang="en-US" b="1" dirty="0" smtClean="0"/>
              <a:t>CCC </a:t>
            </a:r>
            <a:r>
              <a:rPr lang="en-US" b="1" dirty="0"/>
              <a:t>1953 </a:t>
            </a:r>
            <a:r>
              <a:rPr lang="en-US" dirty="0"/>
              <a:t>The moral law finds its fullness and its unity in Christ. Jesus Christ is in person the</a:t>
            </a:r>
            <a:r>
              <a:rPr lang="en-US" b="1" dirty="0"/>
              <a:t> </a:t>
            </a:r>
            <a:r>
              <a:rPr lang="en-US" dirty="0"/>
              <a:t>way of perfection. He is the end of the law, for only He teaches and bestows the justice of God:</a:t>
            </a:r>
          </a:p>
          <a:p>
            <a:pPr lvl="1">
              <a:lnSpc>
                <a:spcPct val="110000"/>
              </a:lnSpc>
            </a:pPr>
            <a:r>
              <a:rPr lang="en-US" dirty="0"/>
              <a:t>“For Christ is the end of the law, that every one who has faith may be justified.”</a:t>
            </a:r>
          </a:p>
          <a:p>
            <a:endParaRPr lang="en-US" dirty="0"/>
          </a:p>
        </p:txBody>
      </p:sp>
      <p:sp>
        <p:nvSpPr>
          <p:cNvPr id="2" name="Title 1"/>
          <p:cNvSpPr>
            <a:spLocks noGrp="1"/>
          </p:cNvSpPr>
          <p:nvPr>
            <p:ph type="title"/>
          </p:nvPr>
        </p:nvSpPr>
        <p:spPr/>
        <p:txBody>
          <a:bodyPr/>
          <a:lstStyle/>
          <a:p>
            <a:r>
              <a:rPr lang="en-US" b="1" dirty="0"/>
              <a:t>The Moral Law</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2247900"/>
            <a:ext cx="7747000" cy="4305300"/>
          </a:xfrm>
        </p:spPr>
        <p:txBody>
          <a:bodyPr>
            <a:normAutofit fontScale="70000" lnSpcReduction="20000"/>
          </a:bodyPr>
          <a:lstStyle/>
          <a:p>
            <a:pPr hangingPunct="0">
              <a:lnSpc>
                <a:spcPct val="120000"/>
              </a:lnSpc>
            </a:pPr>
            <a:r>
              <a:rPr lang="en-US" b="1" dirty="0"/>
              <a:t>1956 </a:t>
            </a:r>
            <a:r>
              <a:rPr lang="en-US" dirty="0"/>
              <a:t>The natural law, present in the heart of each man and established by reason, is</a:t>
            </a:r>
            <a:r>
              <a:rPr lang="en-US" b="1" dirty="0"/>
              <a:t> </a:t>
            </a:r>
            <a:r>
              <a:rPr lang="en-US" u="sng" dirty="0"/>
              <a:t>universal in</a:t>
            </a:r>
            <a:r>
              <a:rPr lang="en-US" b="1" dirty="0"/>
              <a:t> </a:t>
            </a:r>
            <a:r>
              <a:rPr lang="en-US" u="sng" dirty="0"/>
              <a:t>its precepts and its authority extends to all men</a:t>
            </a:r>
            <a:r>
              <a:rPr lang="en-US" dirty="0"/>
              <a:t>. </a:t>
            </a:r>
            <a:endParaRPr lang="en-US" dirty="0" smtClean="0"/>
          </a:p>
          <a:p>
            <a:pPr lvl="1" hangingPunct="0">
              <a:lnSpc>
                <a:spcPct val="120000"/>
              </a:lnSpc>
            </a:pPr>
            <a:r>
              <a:rPr lang="en-US" dirty="0" smtClean="0"/>
              <a:t>It </a:t>
            </a:r>
            <a:r>
              <a:rPr lang="en-US" dirty="0"/>
              <a:t>expresses the dignity of the person and determines the basis for his fundamental rights and </a:t>
            </a:r>
            <a:r>
              <a:rPr lang="en-US" dirty="0" smtClean="0"/>
              <a:t>duties:</a:t>
            </a:r>
          </a:p>
          <a:p>
            <a:pPr marL="0" indent="0" hangingPunct="0">
              <a:lnSpc>
                <a:spcPct val="120000"/>
              </a:lnSpc>
              <a:buNone/>
            </a:pPr>
            <a:endParaRPr lang="en-US" dirty="0" smtClean="0"/>
          </a:p>
          <a:p>
            <a:pPr hangingPunct="0">
              <a:lnSpc>
                <a:spcPct val="120000"/>
              </a:lnSpc>
            </a:pPr>
            <a:r>
              <a:rPr lang="en-US" dirty="0" smtClean="0"/>
              <a:t>For </a:t>
            </a:r>
            <a:r>
              <a:rPr lang="en-US" dirty="0"/>
              <a:t>there is a true law: right reason. It is in conformity with nature, is diffused among all men, and is immutable and eternal; its orders summon to duty; its prohibitions turn away from offense.... To replace it with a contrary law is a sacrilege; failure to apply even one of its provisions is forbidden; no one can abrogate it entirely (Cicero).</a:t>
            </a:r>
          </a:p>
          <a:p>
            <a:pPr marL="0" indent="0" hangingPunct="0">
              <a:lnSpc>
                <a:spcPct val="120000"/>
              </a:lnSpc>
              <a:buNone/>
            </a:pPr>
            <a:endParaRPr lang="en-US" b="1" dirty="0" smtClean="0"/>
          </a:p>
          <a:p>
            <a:pPr hangingPunct="0">
              <a:lnSpc>
                <a:spcPct val="120000"/>
              </a:lnSpc>
            </a:pPr>
            <a:r>
              <a:rPr lang="en-US" b="1" dirty="0" smtClean="0"/>
              <a:t>1960 </a:t>
            </a:r>
            <a:r>
              <a:rPr lang="en-US" dirty="0"/>
              <a:t>The precepts of natural law are</a:t>
            </a:r>
            <a:r>
              <a:rPr lang="en-US" b="1" dirty="0"/>
              <a:t> </a:t>
            </a:r>
            <a:r>
              <a:rPr lang="en-US" u="sng" dirty="0"/>
              <a:t>not perceived by everyone clearly and immediately</a:t>
            </a:r>
            <a:r>
              <a:rPr lang="en-US" dirty="0"/>
              <a:t>. In the</a:t>
            </a:r>
            <a:r>
              <a:rPr lang="en-US" b="1" dirty="0"/>
              <a:t> </a:t>
            </a:r>
            <a:r>
              <a:rPr lang="en-US" dirty="0"/>
              <a:t>present situation sinful man needs grace and revelation so moral and religious truths may be known “by everyone with facility, with firm certainty and with no admixture of error” (Pope </a:t>
            </a:r>
            <a:r>
              <a:rPr lang="en-US" dirty="0" smtClean="0"/>
              <a:t>Pius XII</a:t>
            </a:r>
            <a:r>
              <a:rPr lang="en-US" dirty="0"/>
              <a:t>).</a:t>
            </a:r>
          </a:p>
        </p:txBody>
      </p:sp>
      <p:sp>
        <p:nvSpPr>
          <p:cNvPr id="2" name="Title 1"/>
          <p:cNvSpPr>
            <a:spLocks noGrp="1"/>
          </p:cNvSpPr>
          <p:nvPr>
            <p:ph type="title"/>
          </p:nvPr>
        </p:nvSpPr>
        <p:spPr/>
        <p:txBody>
          <a:bodyPr/>
          <a:lstStyle/>
          <a:p>
            <a:r>
              <a:rPr lang="en-US" b="1" dirty="0" smtClean="0"/>
              <a:t>The Natural Law</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hangingPunct="0">
              <a:lnSpc>
                <a:spcPct val="110000"/>
              </a:lnSpc>
            </a:pPr>
            <a:r>
              <a:rPr lang="en-US" b="1" dirty="0"/>
              <a:t>1962 </a:t>
            </a:r>
            <a:r>
              <a:rPr lang="en-US" dirty="0"/>
              <a:t>The Old Law is the first stage of revealed Law. Its moral prescriptions are summed up in</a:t>
            </a:r>
            <a:r>
              <a:rPr lang="en-US" b="1" dirty="0"/>
              <a:t> </a:t>
            </a:r>
            <a:r>
              <a:rPr lang="en-US" dirty="0"/>
              <a:t>the Ten Commandments. The precepts of the Decalogue lay the foundations for the vocation of man fashioned in the image of God; they prohibit what is contrary to the love of God and neighbor and prescribe what is essential to it. </a:t>
            </a:r>
            <a:endParaRPr lang="en-US" dirty="0" smtClean="0"/>
          </a:p>
          <a:p>
            <a:pPr marL="0" indent="0" hangingPunct="0">
              <a:lnSpc>
                <a:spcPct val="110000"/>
              </a:lnSpc>
              <a:buNone/>
            </a:pPr>
            <a:endParaRPr lang="en-US" dirty="0"/>
          </a:p>
          <a:p>
            <a:pPr hangingPunct="0">
              <a:lnSpc>
                <a:spcPct val="110000"/>
              </a:lnSpc>
            </a:pPr>
            <a:r>
              <a:rPr lang="en-US" dirty="0" smtClean="0"/>
              <a:t>God </a:t>
            </a:r>
            <a:r>
              <a:rPr lang="en-US" dirty="0"/>
              <a:t>wrote on the tables of the Law what men did not read in their hearts (St Augustine).</a:t>
            </a:r>
          </a:p>
        </p:txBody>
      </p:sp>
      <p:sp>
        <p:nvSpPr>
          <p:cNvPr id="2" name="Title 1"/>
          <p:cNvSpPr>
            <a:spLocks noGrp="1"/>
          </p:cNvSpPr>
          <p:nvPr>
            <p:ph type="title"/>
          </p:nvPr>
        </p:nvSpPr>
        <p:spPr/>
        <p:txBody>
          <a:bodyPr/>
          <a:lstStyle/>
          <a:p>
            <a:r>
              <a:rPr lang="en-US" b="1" dirty="0" smtClean="0"/>
              <a:t>The Old Law</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hangingPunct="0"/>
            <a:r>
              <a:rPr lang="en-US" dirty="0"/>
              <a:t>“A virtue is a habitual and firm disposition to do the good. It allows the person not only to perform good acts, but to give the best of himself. The virtuous person tends toward the good with all his sensory and spiritual powers; he pursues the good and chooses it in concrete actions</a:t>
            </a:r>
            <a:r>
              <a:rPr lang="en-US" dirty="0" smtClean="0"/>
              <a:t>.”						-</a:t>
            </a:r>
            <a:r>
              <a:rPr lang="en-US" dirty="0"/>
              <a:t>CCC </a:t>
            </a:r>
            <a:r>
              <a:rPr lang="en-US" dirty="0" smtClean="0"/>
              <a:t>1803</a:t>
            </a:r>
          </a:p>
          <a:p>
            <a:pPr marL="0" indent="0" hangingPunct="0">
              <a:buNone/>
            </a:pPr>
            <a:endParaRPr lang="en-US" dirty="0" smtClean="0"/>
          </a:p>
          <a:p>
            <a:pPr hangingPunct="0"/>
            <a:r>
              <a:rPr lang="en-US" dirty="0"/>
              <a:t>A</a:t>
            </a:r>
            <a:r>
              <a:rPr lang="en-US" dirty="0" smtClean="0"/>
              <a:t> </a:t>
            </a:r>
            <a:r>
              <a:rPr lang="en-US" dirty="0"/>
              <a:t>virtuous man is not just he who knows what is right and wrong, but one who consistently </a:t>
            </a:r>
            <a:r>
              <a:rPr lang="en-US" i="1" dirty="0"/>
              <a:t>does</a:t>
            </a:r>
            <a:r>
              <a:rPr lang="en-US" dirty="0"/>
              <a:t> right and consciously avoids wrong.</a:t>
            </a:r>
          </a:p>
        </p:txBody>
      </p:sp>
      <p:sp>
        <p:nvSpPr>
          <p:cNvPr id="2" name="Title 1"/>
          <p:cNvSpPr>
            <a:spLocks noGrp="1"/>
          </p:cNvSpPr>
          <p:nvPr>
            <p:ph type="title"/>
          </p:nvPr>
        </p:nvSpPr>
        <p:spPr/>
        <p:txBody>
          <a:bodyPr>
            <a:normAutofit/>
          </a:bodyPr>
          <a:lstStyle/>
          <a:p>
            <a:r>
              <a:rPr lang="en-US" b="1" dirty="0"/>
              <a:t>What is Virtue</a:t>
            </a:r>
            <a:r>
              <a:rPr lang="en-US" b="1"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2247900"/>
            <a:ext cx="7747000" cy="4381500"/>
          </a:xfrm>
        </p:spPr>
        <p:txBody>
          <a:bodyPr>
            <a:normAutofit fontScale="62500" lnSpcReduction="20000"/>
          </a:bodyPr>
          <a:lstStyle/>
          <a:p>
            <a:pPr hangingPunct="0">
              <a:lnSpc>
                <a:spcPct val="120000"/>
              </a:lnSpc>
            </a:pPr>
            <a:r>
              <a:rPr lang="en-US" b="1" dirty="0"/>
              <a:t>1966 </a:t>
            </a:r>
            <a:r>
              <a:rPr lang="en-US" dirty="0"/>
              <a:t>The New Law is the</a:t>
            </a:r>
            <a:r>
              <a:rPr lang="en-US" b="1" dirty="0"/>
              <a:t> </a:t>
            </a:r>
            <a:r>
              <a:rPr lang="en-US" i="1" dirty="0"/>
              <a:t>grace of the Holy Spirit</a:t>
            </a:r>
            <a:r>
              <a:rPr lang="en-US" b="1" dirty="0"/>
              <a:t> </a:t>
            </a:r>
            <a:r>
              <a:rPr lang="en-US" dirty="0"/>
              <a:t>given to the faithful through faith in Christ. It</a:t>
            </a:r>
            <a:r>
              <a:rPr lang="en-US" b="1" dirty="0"/>
              <a:t> </a:t>
            </a:r>
            <a:r>
              <a:rPr lang="en-US" dirty="0"/>
              <a:t>works through charity; it uses the Sermon on the Mount to teach us what must be done and makes use of the sacraments to give us the grace to do it:</a:t>
            </a:r>
          </a:p>
          <a:p>
            <a:pPr>
              <a:lnSpc>
                <a:spcPct val="120000"/>
              </a:lnSpc>
              <a:buNone/>
            </a:pPr>
            <a:endParaRPr lang="en-US" dirty="0"/>
          </a:p>
          <a:p>
            <a:pPr>
              <a:lnSpc>
                <a:spcPct val="120000"/>
              </a:lnSpc>
            </a:pPr>
            <a:r>
              <a:rPr lang="en-US" b="1" dirty="0"/>
              <a:t>1968 </a:t>
            </a:r>
            <a:r>
              <a:rPr lang="en-US" dirty="0"/>
              <a:t>The Law of the Gospel</a:t>
            </a:r>
            <a:r>
              <a:rPr lang="en-US" b="1" dirty="0"/>
              <a:t> </a:t>
            </a:r>
            <a:r>
              <a:rPr lang="en-US" i="1" dirty="0"/>
              <a:t>fulfills the commandments of the Law</a:t>
            </a:r>
            <a:r>
              <a:rPr lang="en-US" dirty="0"/>
              <a:t>. The Lord’s Sermon on </a:t>
            </a:r>
            <a:r>
              <a:rPr lang="en-US" dirty="0" smtClean="0"/>
              <a:t>the Mount</a:t>
            </a:r>
            <a:r>
              <a:rPr lang="en-US" dirty="0"/>
              <a:t>, far from abolishing or devaluing the moral prescriptions of the Old Law, releases their hidden potential and has new demands arise from them: it reveals their entire divine and human truth. </a:t>
            </a:r>
            <a:r>
              <a:rPr lang="en-US" dirty="0" smtClean="0"/>
              <a:t>...</a:t>
            </a:r>
            <a:endParaRPr lang="en-US" dirty="0"/>
          </a:p>
          <a:p>
            <a:pPr>
              <a:lnSpc>
                <a:spcPct val="120000"/>
              </a:lnSpc>
              <a:buNone/>
            </a:pPr>
            <a:endParaRPr lang="en-US" dirty="0"/>
          </a:p>
          <a:p>
            <a:pPr hangingPunct="0">
              <a:lnSpc>
                <a:spcPct val="120000"/>
              </a:lnSpc>
            </a:pPr>
            <a:r>
              <a:rPr lang="en-US" b="1" dirty="0"/>
              <a:t>1972 </a:t>
            </a:r>
            <a:r>
              <a:rPr lang="en-US" dirty="0"/>
              <a:t>The New Law is called </a:t>
            </a:r>
            <a:endParaRPr lang="en-US" dirty="0" smtClean="0"/>
          </a:p>
          <a:p>
            <a:pPr lvl="1" hangingPunct="0">
              <a:lnSpc>
                <a:spcPct val="120000"/>
              </a:lnSpc>
            </a:pPr>
            <a:r>
              <a:rPr lang="en-US" dirty="0" smtClean="0"/>
              <a:t>a</a:t>
            </a:r>
            <a:r>
              <a:rPr lang="en-US" b="1" dirty="0" smtClean="0"/>
              <a:t> </a:t>
            </a:r>
            <a:r>
              <a:rPr lang="en-US" i="1" dirty="0"/>
              <a:t>law of love</a:t>
            </a:r>
            <a:r>
              <a:rPr lang="en-US" b="1" dirty="0"/>
              <a:t> </a:t>
            </a:r>
            <a:r>
              <a:rPr lang="en-US" dirty="0"/>
              <a:t>because it makes us act out of the love infused by the</a:t>
            </a:r>
            <a:r>
              <a:rPr lang="en-US" b="1" dirty="0"/>
              <a:t> </a:t>
            </a:r>
            <a:r>
              <a:rPr lang="en-US" dirty="0"/>
              <a:t>Holy Spirit, rather than from </a:t>
            </a:r>
            <a:r>
              <a:rPr lang="en-US" dirty="0" smtClean="0"/>
              <a:t>fear</a:t>
            </a:r>
            <a:endParaRPr lang="en-US" dirty="0"/>
          </a:p>
          <a:p>
            <a:pPr lvl="1" hangingPunct="0">
              <a:lnSpc>
                <a:spcPct val="120000"/>
              </a:lnSpc>
            </a:pPr>
            <a:r>
              <a:rPr lang="en-US" dirty="0" smtClean="0"/>
              <a:t>a </a:t>
            </a:r>
            <a:r>
              <a:rPr lang="en-US" i="1" dirty="0"/>
              <a:t>law of grace</a:t>
            </a:r>
            <a:r>
              <a:rPr lang="en-US" dirty="0"/>
              <a:t>, because it confers the strength of grace to act, by means of faith and the </a:t>
            </a:r>
            <a:r>
              <a:rPr lang="en-US" dirty="0" smtClean="0"/>
              <a:t>sacraments</a:t>
            </a:r>
            <a:endParaRPr lang="en-US" dirty="0"/>
          </a:p>
          <a:p>
            <a:pPr lvl="1" hangingPunct="0">
              <a:lnSpc>
                <a:spcPct val="120000"/>
              </a:lnSpc>
            </a:pPr>
            <a:r>
              <a:rPr lang="en-US" dirty="0" smtClean="0"/>
              <a:t>a </a:t>
            </a:r>
            <a:r>
              <a:rPr lang="en-US" i="1" dirty="0"/>
              <a:t>law of freedom</a:t>
            </a:r>
            <a:r>
              <a:rPr lang="en-US" dirty="0"/>
              <a:t>, because it sets us free from the ritual and juridical observances of the Old Law</a:t>
            </a:r>
            <a:r>
              <a:rPr lang="en-US" dirty="0" smtClean="0"/>
              <a:t>.</a:t>
            </a:r>
            <a:endParaRPr lang="en-US" dirty="0"/>
          </a:p>
        </p:txBody>
      </p:sp>
      <p:sp>
        <p:nvSpPr>
          <p:cNvPr id="2" name="Title 1"/>
          <p:cNvSpPr>
            <a:spLocks noGrp="1"/>
          </p:cNvSpPr>
          <p:nvPr>
            <p:ph type="title"/>
          </p:nvPr>
        </p:nvSpPr>
        <p:spPr/>
        <p:txBody>
          <a:bodyPr>
            <a:noAutofit/>
          </a:bodyPr>
          <a:lstStyle/>
          <a:p>
            <a:r>
              <a:rPr lang="en-US" sz="3200" b="1" dirty="0" smtClean="0"/>
              <a:t>The New Law or the Law of the Gospel</a:t>
            </a: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hangingPunct="0"/>
            <a:r>
              <a:rPr lang="en-US" dirty="0"/>
              <a:t>The Sermon on the Mount and the Ten Commandments urge us to practice virtue and avoid vice; in doing so, we conform ourselves to Christ, draw closer to God and further from sin, become more virtuous and thus more happy. </a:t>
            </a:r>
            <a:endParaRPr lang="en-US" dirty="0" smtClean="0"/>
          </a:p>
          <a:p>
            <a:pPr marL="0" indent="0" hangingPunct="0">
              <a:buNone/>
            </a:pPr>
            <a:endParaRPr lang="en-US" dirty="0" smtClean="0"/>
          </a:p>
          <a:p>
            <a:pPr hangingPunct="0"/>
            <a:r>
              <a:rPr lang="en-US" dirty="0" smtClean="0"/>
              <a:t>The </a:t>
            </a:r>
            <a:r>
              <a:rPr lang="en-US" dirty="0"/>
              <a:t>Ten Commandments are given as rules to keep our lives straight, and the grace of the New Covenant enables us to keep this Law by the Spirit of Christ.</a:t>
            </a:r>
          </a:p>
        </p:txBody>
      </p:sp>
      <p:sp>
        <p:nvSpPr>
          <p:cNvPr id="2" name="Title 1"/>
          <p:cNvSpPr>
            <a:spLocks noGrp="1"/>
          </p:cNvSpPr>
          <p:nvPr>
            <p:ph type="title"/>
          </p:nvPr>
        </p:nvSpPr>
        <p:spPr/>
        <p:txBody>
          <a:bodyPr/>
          <a:lstStyle/>
          <a:p>
            <a:r>
              <a:rPr lang="en-US" b="1" dirty="0" smtClean="0"/>
              <a:t>Conclusion</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685800" y="2521809"/>
            <a:ext cx="77074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685800" y="4191000"/>
            <a:ext cx="7707406" cy="886018"/>
          </a:xfrm>
          <a:prstGeom prst="rect">
            <a:avLst/>
          </a:prstGeom>
        </p:spPr>
        <p:txBody>
          <a:bodyPr/>
          <a:lstStyle>
            <a:lvl1pPr marL="365125" indent="-365125" algn="l" rtl="0" eaLnBrk="1" fontAlgn="base" hangingPunct="1">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1" fontAlgn="base" hangingPunct="1">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1" fontAlgn="base" hangingPunct="1">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1" fontAlgn="base" hangingPunct="1">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1" fontAlgn="base" hangingPunct="1">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290439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Virtue consists in making a free and deliberate choice to act well in pursuit of the good. </a:t>
            </a:r>
            <a:endParaRPr lang="en-US" dirty="0" smtClean="0"/>
          </a:p>
          <a:p>
            <a:pPr lvl="1"/>
            <a:r>
              <a:rPr lang="en-US" dirty="0" smtClean="0"/>
              <a:t>The </a:t>
            </a:r>
            <a:r>
              <a:rPr lang="en-US" dirty="0"/>
              <a:t>pursuit and attainment of the good leads to true happiness; thus, the virtuous life is the happy life, the life that leads to ultimate happiness in the Kingdom of Heaven and the Beatific Vision.</a:t>
            </a:r>
          </a:p>
          <a:p>
            <a:pPr marL="0" indent="0">
              <a:buNone/>
            </a:pPr>
            <a:endParaRPr lang="en-US" dirty="0" smtClean="0"/>
          </a:p>
          <a:p>
            <a:r>
              <a:rPr lang="en-US" dirty="0"/>
              <a:t>T</a:t>
            </a:r>
            <a:r>
              <a:rPr lang="en-US" dirty="0" smtClean="0"/>
              <a:t>hough </a:t>
            </a:r>
            <a:r>
              <a:rPr lang="en-US" dirty="0"/>
              <a:t>it is true that only humans can act virtuously, it is even more true to say that </a:t>
            </a:r>
            <a:r>
              <a:rPr lang="en-US" u="sng" dirty="0"/>
              <a:t>acting</a:t>
            </a:r>
            <a:r>
              <a:rPr lang="en-US" dirty="0"/>
              <a:t> </a:t>
            </a:r>
            <a:r>
              <a:rPr lang="en-US" u="sng" dirty="0"/>
              <a:t>virtuously is what truly makes us human and separates us from the animal world</a:t>
            </a:r>
            <a:r>
              <a:rPr lang="en-US" dirty="0" smtClean="0"/>
              <a:t>.</a:t>
            </a:r>
            <a:endParaRPr lang="en-US" dirty="0"/>
          </a:p>
        </p:txBody>
      </p:sp>
      <p:sp>
        <p:nvSpPr>
          <p:cNvPr id="2" name="Title 1"/>
          <p:cNvSpPr>
            <a:spLocks noGrp="1"/>
          </p:cNvSpPr>
          <p:nvPr>
            <p:ph type="title"/>
          </p:nvPr>
        </p:nvSpPr>
        <p:spPr/>
        <p:txBody>
          <a:bodyPr/>
          <a:lstStyle/>
          <a:p>
            <a:r>
              <a:rPr lang="en-US" b="1" dirty="0"/>
              <a:t>What is Virtue?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110000"/>
              </a:lnSpc>
            </a:pPr>
            <a:r>
              <a:rPr lang="en-US" dirty="0"/>
              <a:t>Virtue (like vice, its opposite) is a habit</a:t>
            </a:r>
            <a:r>
              <a:rPr lang="en-US" dirty="0" smtClean="0"/>
              <a:t>.</a:t>
            </a:r>
          </a:p>
          <a:p>
            <a:pPr lvl="1">
              <a:lnSpc>
                <a:spcPct val="110000"/>
              </a:lnSpc>
            </a:pPr>
            <a:r>
              <a:rPr lang="en-US" dirty="0" smtClean="0"/>
              <a:t> </a:t>
            </a:r>
            <a:r>
              <a:rPr lang="en-US" dirty="0"/>
              <a:t>A habit forms when an </a:t>
            </a:r>
            <a:r>
              <a:rPr lang="en-US" dirty="0" smtClean="0"/>
              <a:t>act is </a:t>
            </a:r>
            <a:r>
              <a:rPr lang="en-US" dirty="0"/>
              <a:t>repeated enough times to where one acquires a disposition to the </a:t>
            </a:r>
            <a:r>
              <a:rPr lang="en-US" dirty="0" smtClean="0"/>
              <a:t>act</a:t>
            </a:r>
          </a:p>
          <a:p>
            <a:pPr marL="0" indent="0" hangingPunct="0">
              <a:lnSpc>
                <a:spcPct val="110000"/>
              </a:lnSpc>
              <a:buNone/>
            </a:pPr>
            <a:endParaRPr lang="en-US" dirty="0" smtClean="0"/>
          </a:p>
          <a:p>
            <a:pPr hangingPunct="0">
              <a:lnSpc>
                <a:spcPct val="110000"/>
              </a:lnSpc>
            </a:pPr>
            <a:r>
              <a:rPr lang="en-US" dirty="0" smtClean="0"/>
              <a:t>By </a:t>
            </a:r>
            <a:r>
              <a:rPr lang="en-US" dirty="0"/>
              <a:t>nature, we are not born with either a habitual disposition to virtue or one to vice; but the human person by nature is born with the innate </a:t>
            </a:r>
            <a:r>
              <a:rPr lang="en-US" i="1" dirty="0"/>
              <a:t>ability to form habits</a:t>
            </a:r>
            <a:r>
              <a:rPr lang="en-US" dirty="0"/>
              <a:t>, either for good or for ill</a:t>
            </a:r>
            <a:r>
              <a:rPr lang="en-US" dirty="0" smtClean="0"/>
              <a:t>.</a:t>
            </a:r>
            <a:endParaRPr lang="en-US" sz="2800" dirty="0"/>
          </a:p>
          <a:p>
            <a:pPr lvl="1" hangingPunct="0">
              <a:lnSpc>
                <a:spcPct val="110000"/>
              </a:lnSpc>
            </a:pPr>
            <a:r>
              <a:rPr lang="en-US" dirty="0"/>
              <a:t>As Aristotle says, “Neither by nature, then, nor contrary to nature do the virtues arise in us; rather we are adapted by nature to receive them, and are made perfect by habit” (</a:t>
            </a:r>
            <a:r>
              <a:rPr lang="en-US" i="1" dirty="0" err="1"/>
              <a:t>Nichomachean</a:t>
            </a:r>
            <a:r>
              <a:rPr lang="en-US" dirty="0"/>
              <a:t> </a:t>
            </a:r>
            <a:r>
              <a:rPr lang="en-US" i="1" dirty="0"/>
              <a:t>Ethics</a:t>
            </a:r>
            <a:r>
              <a:rPr lang="en-US" dirty="0"/>
              <a:t>, II, 1).</a:t>
            </a:r>
            <a:endParaRPr lang="en-US" sz="2400" dirty="0"/>
          </a:p>
          <a:p>
            <a:pPr lvl="1"/>
            <a:endParaRPr lang="en-US" dirty="0"/>
          </a:p>
        </p:txBody>
      </p:sp>
      <p:sp>
        <p:nvSpPr>
          <p:cNvPr id="2" name="Title 1"/>
          <p:cNvSpPr>
            <a:spLocks noGrp="1"/>
          </p:cNvSpPr>
          <p:nvPr>
            <p:ph type="title"/>
          </p:nvPr>
        </p:nvSpPr>
        <p:spPr/>
        <p:txBody>
          <a:bodyPr>
            <a:noAutofit/>
          </a:bodyPr>
          <a:lstStyle/>
          <a:p>
            <a:r>
              <a:rPr lang="en-US" sz="3600" b="1" dirty="0"/>
              <a:t>The Habitual Nature of the Virtues</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hangingPunct="0">
              <a:lnSpc>
                <a:spcPct val="110000"/>
              </a:lnSpc>
            </a:pPr>
            <a:r>
              <a:rPr lang="en-US" dirty="0"/>
              <a:t>W</a:t>
            </a:r>
            <a:r>
              <a:rPr lang="en-US" dirty="0" smtClean="0"/>
              <a:t>ho </a:t>
            </a:r>
            <a:r>
              <a:rPr lang="en-US" dirty="0"/>
              <a:t>we are is determined by our overall character, our character is determined by the habits we </a:t>
            </a:r>
            <a:r>
              <a:rPr lang="en-US" dirty="0" smtClean="0"/>
              <a:t>cultivate </a:t>
            </a:r>
          </a:p>
          <a:p>
            <a:pPr marL="0" indent="0" hangingPunct="0">
              <a:lnSpc>
                <a:spcPct val="110000"/>
              </a:lnSpc>
              <a:buNone/>
            </a:pPr>
            <a:endParaRPr lang="en-US" dirty="0" smtClean="0"/>
          </a:p>
          <a:p>
            <a:pPr hangingPunct="0">
              <a:lnSpc>
                <a:spcPct val="110000"/>
              </a:lnSpc>
            </a:pPr>
            <a:r>
              <a:rPr lang="en-US" dirty="0" smtClean="0"/>
              <a:t>Habits </a:t>
            </a:r>
            <a:r>
              <a:rPr lang="en-US" dirty="0"/>
              <a:t>are formed from strings of individual actions repeated over and </a:t>
            </a:r>
            <a:r>
              <a:rPr lang="en-US" dirty="0" smtClean="0"/>
              <a:t>over </a:t>
            </a:r>
          </a:p>
          <a:p>
            <a:pPr marL="0" indent="0" hangingPunct="0">
              <a:lnSpc>
                <a:spcPct val="110000"/>
              </a:lnSpc>
              <a:buNone/>
            </a:pPr>
            <a:endParaRPr lang="en-US" dirty="0" smtClean="0"/>
          </a:p>
          <a:p>
            <a:pPr hangingPunct="0">
              <a:lnSpc>
                <a:spcPct val="110000"/>
              </a:lnSpc>
            </a:pPr>
            <a:r>
              <a:rPr lang="en-US" dirty="0"/>
              <a:t>A</a:t>
            </a:r>
            <a:r>
              <a:rPr lang="en-US" dirty="0" smtClean="0"/>
              <a:t>ctions </a:t>
            </a:r>
            <a:r>
              <a:rPr lang="en-US" dirty="0"/>
              <a:t>begin in the will and willing in the thought. </a:t>
            </a:r>
            <a:endParaRPr lang="en-US" dirty="0" smtClean="0"/>
          </a:p>
          <a:p>
            <a:pPr lvl="1" hangingPunct="0">
              <a:lnSpc>
                <a:spcPct val="110000"/>
              </a:lnSpc>
            </a:pPr>
            <a:r>
              <a:rPr lang="en-US" dirty="0" smtClean="0"/>
              <a:t>Thus</a:t>
            </a:r>
            <a:r>
              <a:rPr lang="en-US" dirty="0"/>
              <a:t>, there is a strong connection between </a:t>
            </a:r>
            <a:r>
              <a:rPr lang="en-US" i="1" dirty="0"/>
              <a:t>thinking rightly</a:t>
            </a:r>
            <a:r>
              <a:rPr lang="en-US" dirty="0"/>
              <a:t> and </a:t>
            </a:r>
            <a:r>
              <a:rPr lang="en-US" i="1" dirty="0"/>
              <a:t>acting rightly</a:t>
            </a:r>
            <a:r>
              <a:rPr lang="en-US" dirty="0"/>
              <a:t>. </a:t>
            </a:r>
            <a:endParaRPr lang="en-US" dirty="0" smtClean="0"/>
          </a:p>
          <a:p>
            <a:pPr marL="0" indent="0" hangingPunct="0">
              <a:lnSpc>
                <a:spcPct val="110000"/>
              </a:lnSpc>
              <a:buNone/>
            </a:pPr>
            <a:endParaRPr lang="en-US" dirty="0" smtClean="0"/>
          </a:p>
          <a:p>
            <a:pPr hangingPunct="0">
              <a:lnSpc>
                <a:spcPct val="110000"/>
              </a:lnSpc>
            </a:pPr>
            <a:r>
              <a:rPr lang="en-US" dirty="0" smtClean="0"/>
              <a:t>How </a:t>
            </a:r>
            <a:r>
              <a:rPr lang="en-US" dirty="0"/>
              <a:t>we act will determine the type of character we form in ourselves.</a:t>
            </a:r>
          </a:p>
        </p:txBody>
      </p:sp>
      <p:sp>
        <p:nvSpPr>
          <p:cNvPr id="2" name="Title 1"/>
          <p:cNvSpPr>
            <a:spLocks noGrp="1"/>
          </p:cNvSpPr>
          <p:nvPr>
            <p:ph type="title"/>
          </p:nvPr>
        </p:nvSpPr>
        <p:spPr/>
        <p:txBody>
          <a:bodyPr>
            <a:noAutofit/>
          </a:bodyPr>
          <a:lstStyle/>
          <a:p>
            <a:r>
              <a:rPr lang="en-US" sz="3600" b="1" dirty="0"/>
              <a:t>The Habitual Nature of the Virtues</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cardinal virtues are named from the Latin word </a:t>
            </a:r>
            <a:r>
              <a:rPr lang="en-US" i="1" dirty="0" err="1"/>
              <a:t>cardo</a:t>
            </a:r>
            <a:r>
              <a:rPr lang="en-US" dirty="0"/>
              <a:t>, which means, “hinge,” signifying the reality that all other virtues revolve around or “hinge” on these four.</a:t>
            </a:r>
          </a:p>
          <a:p>
            <a:pPr marL="0" indent="0">
              <a:buNone/>
            </a:pPr>
            <a:endParaRPr lang="en-US" dirty="0" smtClean="0"/>
          </a:p>
          <a:p>
            <a:r>
              <a:rPr lang="en-US" dirty="0" smtClean="0"/>
              <a:t>The </a:t>
            </a:r>
            <a:r>
              <a:rPr lang="en-US" dirty="0"/>
              <a:t>cardinal virtues are </a:t>
            </a:r>
            <a:r>
              <a:rPr lang="en-US" i="1" dirty="0"/>
              <a:t>natural</a:t>
            </a:r>
            <a:r>
              <a:rPr lang="en-US" dirty="0"/>
              <a:t> virtues; this means that they are attainable by any person of good will and are perfections of human nature as such. </a:t>
            </a:r>
            <a:endParaRPr lang="en-US" dirty="0" smtClean="0"/>
          </a:p>
          <a:p>
            <a:pPr marL="0" indent="0">
              <a:buNone/>
            </a:pPr>
            <a:endParaRPr lang="en-US" dirty="0" smtClean="0"/>
          </a:p>
          <a:p>
            <a:r>
              <a:rPr lang="en-US" dirty="0" smtClean="0"/>
              <a:t>The </a:t>
            </a:r>
            <a:r>
              <a:rPr lang="en-US" dirty="0"/>
              <a:t>four cardinal virtues are: </a:t>
            </a:r>
            <a:r>
              <a:rPr lang="en-US" b="1" dirty="0"/>
              <a:t>prudence</a:t>
            </a:r>
            <a:r>
              <a:rPr lang="en-US" dirty="0"/>
              <a:t>, </a:t>
            </a:r>
            <a:r>
              <a:rPr lang="en-US" b="1" dirty="0"/>
              <a:t>temperance</a:t>
            </a:r>
            <a:r>
              <a:rPr lang="en-US" dirty="0"/>
              <a:t>, </a:t>
            </a:r>
            <a:r>
              <a:rPr lang="en-US" b="1" dirty="0"/>
              <a:t>justice</a:t>
            </a:r>
            <a:r>
              <a:rPr lang="en-US" dirty="0"/>
              <a:t> and </a:t>
            </a:r>
            <a:r>
              <a:rPr lang="en-US" b="1" dirty="0"/>
              <a:t>fortitude</a:t>
            </a:r>
            <a:r>
              <a:rPr lang="en-US" dirty="0" smtClean="0"/>
              <a:t>.</a:t>
            </a:r>
            <a:endParaRPr lang="en-US" dirty="0"/>
          </a:p>
        </p:txBody>
      </p:sp>
      <p:sp>
        <p:nvSpPr>
          <p:cNvPr id="2" name="Title 1"/>
          <p:cNvSpPr>
            <a:spLocks noGrp="1"/>
          </p:cNvSpPr>
          <p:nvPr>
            <p:ph type="title"/>
          </p:nvPr>
        </p:nvSpPr>
        <p:spPr/>
        <p:txBody>
          <a:bodyPr>
            <a:normAutofit/>
          </a:bodyPr>
          <a:lstStyle/>
          <a:p>
            <a:r>
              <a:rPr lang="en-US" dirty="0"/>
              <a:t> </a:t>
            </a:r>
            <a:r>
              <a:rPr lang="en-US" b="1" dirty="0" smtClean="0"/>
              <a:t>The </a:t>
            </a:r>
            <a:r>
              <a:rPr lang="en-US" b="1" dirty="0"/>
              <a:t>Cardinal Virtues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a:t>
            </a:r>
            <a:r>
              <a:rPr lang="en-US" dirty="0" smtClean="0"/>
              <a:t>he </a:t>
            </a:r>
            <a:r>
              <a:rPr lang="en-US" dirty="0"/>
              <a:t>virtue that disposes practical reason to discern our true good in every circumstance </a:t>
            </a:r>
            <a:r>
              <a:rPr lang="en-US" dirty="0" smtClean="0"/>
              <a:t>and </a:t>
            </a:r>
            <a:r>
              <a:rPr lang="en-US" dirty="0"/>
              <a:t>to choose the right means of achieving </a:t>
            </a:r>
            <a:r>
              <a:rPr lang="en-US" dirty="0" smtClean="0"/>
              <a:t>it</a:t>
            </a:r>
          </a:p>
          <a:p>
            <a:pPr marL="0" lvl="0" indent="0">
              <a:buNone/>
            </a:pPr>
            <a:endParaRPr lang="en-US" dirty="0" smtClean="0"/>
          </a:p>
          <a:p>
            <a:pPr lvl="0"/>
            <a:r>
              <a:rPr lang="en-US" dirty="0" smtClean="0"/>
              <a:t>It </a:t>
            </a:r>
            <a:r>
              <a:rPr lang="en-US" dirty="0"/>
              <a:t>is prudence that immediately guides the judgment of conscience. </a:t>
            </a:r>
            <a:endParaRPr lang="en-US" dirty="0" smtClean="0"/>
          </a:p>
          <a:p>
            <a:pPr marL="0" lvl="0" indent="0">
              <a:buNone/>
            </a:pPr>
            <a:endParaRPr lang="en-US" dirty="0" smtClean="0"/>
          </a:p>
          <a:p>
            <a:pPr lvl="0"/>
            <a:r>
              <a:rPr lang="en-US" dirty="0" smtClean="0"/>
              <a:t>With </a:t>
            </a:r>
            <a:r>
              <a:rPr lang="en-US" dirty="0"/>
              <a:t>the help of this virtue we apply moral principles to particular cases without error and overcome doubts about the good to achieve and the evil to avoid. </a:t>
            </a:r>
          </a:p>
          <a:p>
            <a:endParaRPr lang="en-US" dirty="0"/>
          </a:p>
        </p:txBody>
      </p:sp>
      <p:sp>
        <p:nvSpPr>
          <p:cNvPr id="2" name="Title 1"/>
          <p:cNvSpPr>
            <a:spLocks noGrp="1"/>
          </p:cNvSpPr>
          <p:nvPr>
            <p:ph type="title"/>
          </p:nvPr>
        </p:nvSpPr>
        <p:spPr/>
        <p:txBody>
          <a:bodyPr/>
          <a:lstStyle/>
          <a:p>
            <a:r>
              <a:rPr lang="en-US" b="1" dirty="0" smtClean="0"/>
              <a:t>Prudence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a:t>
            </a:r>
            <a:r>
              <a:rPr lang="en-US" dirty="0" smtClean="0"/>
              <a:t>he </a:t>
            </a:r>
            <a:r>
              <a:rPr lang="en-US" dirty="0"/>
              <a:t>moral virtue that moderates the attraction of pleasures and provides balance in the use </a:t>
            </a:r>
            <a:r>
              <a:rPr lang="en-US" dirty="0" smtClean="0"/>
              <a:t>of </a:t>
            </a:r>
            <a:r>
              <a:rPr lang="en-US" dirty="0"/>
              <a:t>created goods. </a:t>
            </a:r>
            <a:endParaRPr lang="en-US" dirty="0" smtClean="0"/>
          </a:p>
          <a:p>
            <a:pPr marL="0" indent="0">
              <a:buNone/>
            </a:pPr>
            <a:endParaRPr lang="en-US" dirty="0"/>
          </a:p>
          <a:p>
            <a:r>
              <a:rPr lang="en-US" dirty="0" smtClean="0"/>
              <a:t>It </a:t>
            </a:r>
            <a:r>
              <a:rPr lang="en-US" dirty="0"/>
              <a:t>ensures the will’s mastery over instincts and keeps desires within the limits of what is honorable. </a:t>
            </a:r>
            <a:endParaRPr lang="en-US" dirty="0" smtClean="0"/>
          </a:p>
          <a:p>
            <a:pPr marL="0" indent="0">
              <a:buNone/>
            </a:pPr>
            <a:endParaRPr lang="en-US" dirty="0" smtClean="0"/>
          </a:p>
          <a:p>
            <a:r>
              <a:rPr lang="en-US" dirty="0" smtClean="0"/>
              <a:t>The </a:t>
            </a:r>
            <a:r>
              <a:rPr lang="en-US" dirty="0"/>
              <a:t>temperate man does not use created goods too much or too little, but acts with </a:t>
            </a:r>
            <a:r>
              <a:rPr lang="en-US" u="sng" dirty="0"/>
              <a:t>moderation</a:t>
            </a:r>
            <a:r>
              <a:rPr lang="en-US" dirty="0"/>
              <a:t>. </a:t>
            </a:r>
          </a:p>
        </p:txBody>
      </p:sp>
      <p:sp>
        <p:nvSpPr>
          <p:cNvPr id="2" name="Title 1"/>
          <p:cNvSpPr>
            <a:spLocks noGrp="1"/>
          </p:cNvSpPr>
          <p:nvPr>
            <p:ph type="title"/>
          </p:nvPr>
        </p:nvSpPr>
        <p:spPr/>
        <p:txBody>
          <a:bodyPr/>
          <a:lstStyle/>
          <a:p>
            <a:r>
              <a:rPr lang="en-US" b="1" dirty="0" smtClean="0"/>
              <a:t>Temperance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a:t>
            </a:r>
            <a:r>
              <a:rPr lang="en-US" dirty="0" smtClean="0"/>
              <a:t>he </a:t>
            </a:r>
            <a:r>
              <a:rPr lang="en-US" dirty="0"/>
              <a:t>moral virtue that consists in the constant and firm will to give their due to God and neighbor. </a:t>
            </a:r>
            <a:endParaRPr lang="en-US" dirty="0" smtClean="0"/>
          </a:p>
          <a:p>
            <a:pPr marL="0" indent="0">
              <a:buNone/>
            </a:pPr>
            <a:endParaRPr lang="en-US" dirty="0" smtClean="0"/>
          </a:p>
          <a:p>
            <a:r>
              <a:rPr lang="en-US" dirty="0" smtClean="0"/>
              <a:t>Justice </a:t>
            </a:r>
            <a:r>
              <a:rPr lang="en-US" dirty="0"/>
              <a:t>toward God is called the “virtue of religion.” </a:t>
            </a:r>
            <a:endParaRPr lang="en-US" dirty="0" smtClean="0"/>
          </a:p>
          <a:p>
            <a:pPr marL="0" indent="0">
              <a:buNone/>
            </a:pPr>
            <a:endParaRPr lang="en-US" dirty="0" smtClean="0"/>
          </a:p>
          <a:p>
            <a:r>
              <a:rPr lang="en-US" dirty="0" smtClean="0"/>
              <a:t>Justice </a:t>
            </a:r>
            <a:r>
              <a:rPr lang="en-US" dirty="0"/>
              <a:t>toward men disposes one to respect the rights of each and to establish in human relationships the harmony that promotes equity with regard to persons and to the common good</a:t>
            </a:r>
          </a:p>
        </p:txBody>
      </p:sp>
      <p:sp>
        <p:nvSpPr>
          <p:cNvPr id="2" name="Title 1"/>
          <p:cNvSpPr>
            <a:spLocks noGrp="1"/>
          </p:cNvSpPr>
          <p:nvPr>
            <p:ph type="title"/>
          </p:nvPr>
        </p:nvSpPr>
        <p:spPr/>
        <p:txBody>
          <a:bodyPr/>
          <a:lstStyle/>
          <a:p>
            <a:r>
              <a:rPr lang="en-US" b="1" dirty="0" smtClean="0"/>
              <a:t>Justice</a:t>
            </a:r>
            <a:endParaRPr lang="en-US" b="1"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undations of Catholic Morality (shorter version)">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Foundations of Catholic Morality (shorter version).thmx</Template>
  <TotalTime>311</TotalTime>
  <Words>1979</Words>
  <Application>Microsoft Macintosh PowerPoint</Application>
  <PresentationFormat>On-screen Show (4:3)</PresentationFormat>
  <Paragraphs>135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Foundations of Catholic Morality (shorter version)</vt:lpstr>
      <vt:lpstr>The Moral Virtues </vt:lpstr>
      <vt:lpstr>What is Virtue?</vt:lpstr>
      <vt:lpstr>What is Virtue?</vt:lpstr>
      <vt:lpstr>The Habitual Nature of the Virtues</vt:lpstr>
      <vt:lpstr>The Habitual Nature of the Virtues</vt:lpstr>
      <vt:lpstr> The Cardinal Virtues</vt:lpstr>
      <vt:lpstr>Prudence</vt:lpstr>
      <vt:lpstr>Temperance</vt:lpstr>
      <vt:lpstr>Justice</vt:lpstr>
      <vt:lpstr>Fortitude</vt:lpstr>
      <vt:lpstr>The Theological Virtues</vt:lpstr>
      <vt:lpstr>Faith</vt:lpstr>
      <vt:lpstr>Hope</vt:lpstr>
      <vt:lpstr>Charity</vt:lpstr>
      <vt:lpstr>Gifts of the Spirit</vt:lpstr>
      <vt:lpstr>Fruits of the Spirit</vt:lpstr>
      <vt:lpstr>The Moral Law</vt:lpstr>
      <vt:lpstr>The Natural Law</vt:lpstr>
      <vt:lpstr>The Old Law</vt:lpstr>
      <vt:lpstr>The New Law or the Law of the Gospel</vt:lpstr>
      <vt:lpstr>Conclusion</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Moral Virtues</dc:title>
  <dc:creator>jacksot7</dc:creator>
  <cp:lastModifiedBy>Ty Jackson</cp:lastModifiedBy>
  <cp:revision>13</cp:revision>
  <dcterms:created xsi:type="dcterms:W3CDTF">2014-06-09T13:45:35Z</dcterms:created>
  <dcterms:modified xsi:type="dcterms:W3CDTF">2014-07-14T02:53:54Z</dcterms:modified>
</cp:coreProperties>
</file>