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gif" ContentType="image/gif"/>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0" r:id="rId17"/>
    <p:sldId id="279" r:id="rId18"/>
    <p:sldId id="271" r:id="rId19"/>
    <p:sldId id="277" r:id="rId20"/>
    <p:sldId id="272" r:id="rId21"/>
    <p:sldId id="273" r:id="rId22"/>
    <p:sldId id="275" r:id="rId23"/>
    <p:sldId id="274" r:id="rId24"/>
    <p:sldId id="276"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213" autoAdjust="0"/>
  </p:normalViewPr>
  <p:slideViewPr>
    <p:cSldViewPr snapToGrid="0" snapToObjects="1">
      <p:cViewPr>
        <p:scale>
          <a:sx n="75" d="100"/>
          <a:sy n="75" d="100"/>
        </p:scale>
        <p:origin x="-2032"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gif"/><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7/13/14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7/13/14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7/13/14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2" y="62753"/>
            <a:ext cx="7958137" cy="1283167"/>
          </a:xfrm>
        </p:spPr>
        <p:txBody>
          <a:bodyPr/>
          <a:lstStyle/>
          <a:p>
            <a:r>
              <a:rPr lang="en-US" smtClean="0"/>
              <a:t>Click to edit Master title style</a:t>
            </a:r>
            <a:endParaRPr/>
          </a:p>
        </p:txBody>
      </p:sp>
      <p:sp>
        <p:nvSpPr>
          <p:cNvPr id="3" name="Content Placeholder 2"/>
          <p:cNvSpPr>
            <a:spLocks noGrp="1"/>
          </p:cNvSpPr>
          <p:nvPr>
            <p:ph idx="1"/>
          </p:nvPr>
        </p:nvSpPr>
        <p:spPr>
          <a:xfrm>
            <a:off x="1485901" y="1828800"/>
            <a:ext cx="7251700" cy="4419599"/>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9" name="Picture 8" descr="6010392.gif"/>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5372100"/>
            <a:ext cx="1485900" cy="1485900"/>
          </a:xfrm>
          <a:prstGeom prst="rect">
            <a:avLst/>
          </a:prstGeom>
        </p:spPr>
      </p:pic>
      <p:pic>
        <p:nvPicPr>
          <p:cNvPr id="10" name="Picture 9" descr="6010392.gif"/>
          <p:cNvPicPr>
            <a:picLocks noChangeAspect="1"/>
          </p:cNvPicPr>
          <p:nvPr userDrawn="1"/>
        </p:nvPicPr>
        <p:blipFill>
          <a:blip r:embed="rId4">
            <a:alphaModFix amt="6000"/>
            <a:extLst>
              <a:ext uri="{28A0092B-C50C-407E-A947-70E740481C1C}">
                <a14:useLocalDpi xmlns:a14="http://schemas.microsoft.com/office/drawing/2010/main" val="0"/>
              </a:ext>
            </a:extLst>
          </a:blip>
          <a:stretch>
            <a:fillRect/>
          </a:stretch>
        </p:blipFill>
        <p:spPr>
          <a:xfrm>
            <a:off x="2374900" y="1307592"/>
            <a:ext cx="4851400" cy="48514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7/13/14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7/13/14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7/13/14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7/13/14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7/13/14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7/13/14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Divinity of Christ</a:t>
            </a:r>
            <a:endParaRPr lang="en-US" dirty="0"/>
          </a:p>
        </p:txBody>
      </p:sp>
      <p:sp>
        <p:nvSpPr>
          <p:cNvPr id="3" name="Subtitle 2"/>
          <p:cNvSpPr>
            <a:spLocks noGrp="1"/>
          </p:cNvSpPr>
          <p:nvPr>
            <p:ph type="subTitle" idx="1"/>
          </p:nvPr>
        </p:nvSpPr>
        <p:spPr/>
        <p:txBody>
          <a:bodyPr>
            <a:normAutofit fontScale="92500" lnSpcReduction="10000"/>
          </a:bodyPr>
          <a:lstStyle/>
          <a:p>
            <a:pPr hangingPunct="0"/>
            <a:r>
              <a:rPr lang="en-US" dirty="0">
                <a:effectLst/>
              </a:rPr>
              <a:t>“[T]hey [the early Christian] were accustomed to meet on a fixed day before dawn and sing responsively a hymn to Christ as to a god…”</a:t>
            </a:r>
          </a:p>
          <a:p>
            <a:r>
              <a:rPr lang="en-US" dirty="0">
                <a:effectLst/>
              </a:rPr>
              <a:t> </a:t>
            </a:r>
            <a:r>
              <a:rPr lang="en-US" dirty="0" smtClean="0">
                <a:effectLst/>
              </a:rPr>
              <a:t>- </a:t>
            </a:r>
            <a:r>
              <a:rPr lang="en-US" dirty="0">
                <a:effectLst/>
              </a:rPr>
              <a:t>Pliny the Younger to the Roman Emperor Trajan, c. 112 AD</a:t>
            </a:r>
          </a:p>
          <a:p>
            <a:r>
              <a:rPr lang="en-US" dirty="0">
                <a:effectLst/>
              </a:rPr>
              <a:t> </a:t>
            </a:r>
          </a:p>
          <a:p>
            <a:pPr hangingPunct="0"/>
            <a:r>
              <a:rPr lang="en-US" dirty="0">
                <a:effectLst/>
              </a:rPr>
              <a:t>“My lord and my God!” - John 20:28</a:t>
            </a:r>
          </a:p>
          <a:p>
            <a:endParaRPr lang="en-US" dirty="0"/>
          </a:p>
        </p:txBody>
      </p:sp>
      <p:pic>
        <p:nvPicPr>
          <p:cNvPr id="4" name="Picture 3" descr="6010392.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200" y="2259106"/>
            <a:ext cx="2324100" cy="2324100"/>
          </a:xfrm>
          <a:prstGeom prst="rect">
            <a:avLst/>
          </a:prstGeom>
        </p:spPr>
      </p:pic>
    </p:spTree>
    <p:extLst>
      <p:ext uri="{BB962C8B-B14F-4D97-AF65-F5344CB8AC3E}">
        <p14:creationId xmlns:p14="http://schemas.microsoft.com/office/powerpoint/2010/main" val="1399532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Could He have been lying?</a:t>
            </a:r>
          </a:p>
        </p:txBody>
      </p:sp>
      <p:sp>
        <p:nvSpPr>
          <p:cNvPr id="3" name="Content Placeholder 2"/>
          <p:cNvSpPr>
            <a:spLocks noGrp="1"/>
          </p:cNvSpPr>
          <p:nvPr>
            <p:ph idx="1"/>
          </p:nvPr>
        </p:nvSpPr>
        <p:spPr/>
        <p:txBody>
          <a:bodyPr>
            <a:normAutofit fontScale="85000" lnSpcReduction="20000"/>
          </a:bodyPr>
          <a:lstStyle/>
          <a:p>
            <a:pPr hangingPunct="0"/>
            <a:r>
              <a:rPr lang="en-US" dirty="0">
                <a:effectLst/>
              </a:rPr>
              <a:t>T</a:t>
            </a:r>
            <a:r>
              <a:rPr lang="en-US" dirty="0" smtClean="0">
                <a:effectLst/>
              </a:rPr>
              <a:t>he </a:t>
            </a:r>
            <a:r>
              <a:rPr lang="en-US" dirty="0">
                <a:effectLst/>
              </a:rPr>
              <a:t>fact that it is unlikely </a:t>
            </a:r>
            <a:r>
              <a:rPr lang="en-US" dirty="0" smtClean="0">
                <a:effectLst/>
              </a:rPr>
              <a:t>that Jesus is a liar does </a:t>
            </a:r>
            <a:r>
              <a:rPr lang="en-US" dirty="0">
                <a:effectLst/>
              </a:rPr>
              <a:t>not mean it is not possible; many otherwise good people get caught in lies all of the time. Why is this situation any different</a:t>
            </a:r>
            <a:r>
              <a:rPr lang="en-US" dirty="0" smtClean="0">
                <a:effectLst/>
              </a:rPr>
              <a:t>?</a:t>
            </a:r>
            <a:endParaRPr lang="en-US" dirty="0">
              <a:effectLst/>
            </a:endParaRPr>
          </a:p>
          <a:p>
            <a:pPr lvl="1" hangingPunct="0"/>
            <a:r>
              <a:rPr lang="en-US" dirty="0">
                <a:effectLst/>
              </a:rPr>
              <a:t>Nobody willingly dies for what they </a:t>
            </a:r>
            <a:r>
              <a:rPr lang="en-US" i="1" dirty="0">
                <a:effectLst/>
              </a:rPr>
              <a:t>know</a:t>
            </a:r>
            <a:r>
              <a:rPr lang="en-US" dirty="0">
                <a:effectLst/>
              </a:rPr>
              <a:t> to be a lie, especially the death of crucifixion. </a:t>
            </a:r>
          </a:p>
          <a:p>
            <a:pPr lvl="1" hangingPunct="0"/>
            <a:r>
              <a:rPr lang="en-US" dirty="0">
                <a:effectLst/>
              </a:rPr>
              <a:t>Jesus maintained His claims to the very end, even on the threshold of death. </a:t>
            </a:r>
          </a:p>
          <a:p>
            <a:pPr lvl="1" hangingPunct="0"/>
            <a:r>
              <a:rPr lang="en-US" dirty="0">
                <a:effectLst/>
              </a:rPr>
              <a:t>It is out of keeping with everything else we know about Jesus. </a:t>
            </a:r>
          </a:p>
          <a:p>
            <a:pPr hangingPunct="0"/>
            <a:r>
              <a:rPr lang="en-US" i="1" dirty="0">
                <a:effectLst/>
              </a:rPr>
              <a:t>“Everybody agrees that Jesus is a trustworthy teacher. “But what a trustworthy teacher teaches can be trusted. If he is trustworthy, then we should trust him, especially about his own identity. </a:t>
            </a:r>
            <a:r>
              <a:rPr lang="en-US" i="1" dirty="0" smtClean="0">
                <a:effectLst/>
              </a:rPr>
              <a:t>...If </a:t>
            </a:r>
            <a:r>
              <a:rPr lang="en-US" i="1" dirty="0">
                <a:effectLst/>
              </a:rPr>
              <a:t>there is any one thing that disqualifies a person from being trustworthy, it is not knowing himself. A man who thinks he is God when he is not God clearly does not know himself!</a:t>
            </a:r>
            <a:r>
              <a:rPr lang="en-US" i="1" dirty="0" smtClean="0">
                <a:effectLst/>
              </a:rPr>
              <a:t>”</a:t>
            </a:r>
            <a:r>
              <a:rPr lang="en-US" dirty="0">
                <a:effectLst/>
              </a:rPr>
              <a:t>	</a:t>
            </a:r>
            <a:r>
              <a:rPr lang="en-US" dirty="0" smtClean="0">
                <a:effectLst/>
              </a:rPr>
              <a:t>	</a:t>
            </a:r>
            <a:r>
              <a:rPr lang="en-US" dirty="0">
                <a:effectLst/>
              </a:rPr>
              <a:t>	</a:t>
            </a:r>
            <a:r>
              <a:rPr lang="en-US" dirty="0" smtClean="0">
                <a:effectLst/>
              </a:rPr>
              <a:t>	</a:t>
            </a:r>
            <a:r>
              <a:rPr lang="en-US" i="1" dirty="0" smtClean="0">
                <a:effectLst/>
              </a:rPr>
              <a:t>Handbook </a:t>
            </a:r>
            <a:r>
              <a:rPr lang="en-US" i="1" dirty="0">
                <a:effectLst/>
              </a:rPr>
              <a:t>of Christian Apologetics, </a:t>
            </a:r>
            <a:r>
              <a:rPr lang="en-US" dirty="0" err="1">
                <a:effectLst/>
              </a:rPr>
              <a:t>Kreeft</a:t>
            </a:r>
            <a:r>
              <a:rPr lang="en-US" dirty="0">
                <a:effectLst/>
              </a:rPr>
              <a:t> &amp; </a:t>
            </a:r>
            <a:r>
              <a:rPr lang="en-US" dirty="0" err="1">
                <a:effectLst/>
              </a:rPr>
              <a:t>Tacelli</a:t>
            </a:r>
            <a:r>
              <a:rPr lang="en-US" dirty="0">
                <a:effectLst/>
              </a:rPr>
              <a:t>, p. </a:t>
            </a:r>
            <a:r>
              <a:rPr lang="en-US" dirty="0" smtClean="0">
                <a:effectLst/>
              </a:rPr>
              <a:t>155</a:t>
            </a:r>
          </a:p>
        </p:txBody>
      </p:sp>
    </p:spTree>
    <p:extLst>
      <p:ext uri="{BB962C8B-B14F-4D97-AF65-F5344CB8AC3E}">
        <p14:creationId xmlns:p14="http://schemas.microsoft.com/office/powerpoint/2010/main" val="2319151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“Guru” Argument</a:t>
            </a:r>
          </a:p>
        </p:txBody>
      </p:sp>
      <p:sp>
        <p:nvSpPr>
          <p:cNvPr id="3" name="Content Placeholder 2"/>
          <p:cNvSpPr>
            <a:spLocks noGrp="1"/>
          </p:cNvSpPr>
          <p:nvPr>
            <p:ph idx="1"/>
          </p:nvPr>
        </p:nvSpPr>
        <p:spPr/>
        <p:txBody>
          <a:bodyPr>
            <a:normAutofit fontScale="92500" lnSpcReduction="20000"/>
          </a:bodyPr>
          <a:lstStyle/>
          <a:p>
            <a:pPr hangingPunct="0"/>
            <a:r>
              <a:rPr lang="en-US" dirty="0">
                <a:effectLst/>
              </a:rPr>
              <a:t>C</a:t>
            </a:r>
            <a:r>
              <a:rPr lang="en-US" dirty="0" smtClean="0">
                <a:effectLst/>
              </a:rPr>
              <a:t>laims </a:t>
            </a:r>
            <a:r>
              <a:rPr lang="en-US" dirty="0">
                <a:effectLst/>
              </a:rPr>
              <a:t>that Jesus’ words are to be interpreted as those of an Eastern guru and spiritualized. In this theory, everything Jesus said was true, but it is </a:t>
            </a:r>
            <a:r>
              <a:rPr lang="en-US" dirty="0" smtClean="0">
                <a:effectLst/>
              </a:rPr>
              <a:t>we who </a:t>
            </a:r>
            <a:r>
              <a:rPr lang="en-US" dirty="0">
                <a:effectLst/>
              </a:rPr>
              <a:t>have misunderstood Him for two thousand </a:t>
            </a:r>
            <a:r>
              <a:rPr lang="en-US" dirty="0" smtClean="0">
                <a:effectLst/>
              </a:rPr>
              <a:t>years. </a:t>
            </a:r>
          </a:p>
          <a:p>
            <a:pPr hangingPunct="0"/>
            <a:r>
              <a:rPr lang="en-US" dirty="0">
                <a:effectLst/>
              </a:rPr>
              <a:t>This position is refuted by several arguments</a:t>
            </a:r>
            <a:r>
              <a:rPr lang="en-US" dirty="0" smtClean="0">
                <a:effectLst/>
              </a:rPr>
              <a:t>:</a:t>
            </a:r>
            <a:endParaRPr lang="en-US" dirty="0">
              <a:effectLst/>
            </a:endParaRPr>
          </a:p>
          <a:p>
            <a:pPr lvl="1" hangingPunct="0"/>
            <a:r>
              <a:rPr lang="en-US" dirty="0">
                <a:effectLst/>
              </a:rPr>
              <a:t>Christ was immersed in the Hebrew Scriptures of the Old Testament. </a:t>
            </a:r>
            <a:r>
              <a:rPr lang="en-US" dirty="0" smtClean="0">
                <a:effectLst/>
              </a:rPr>
              <a:t>Jesus </a:t>
            </a:r>
            <a:r>
              <a:rPr lang="en-US" dirty="0">
                <a:effectLst/>
              </a:rPr>
              <a:t>and Judaism of the 1</a:t>
            </a:r>
            <a:r>
              <a:rPr lang="en-US" baseline="30000" dirty="0">
                <a:effectLst/>
              </a:rPr>
              <a:t>st</a:t>
            </a:r>
            <a:r>
              <a:rPr lang="en-US" dirty="0">
                <a:effectLst/>
              </a:rPr>
              <a:t> century knew nothing of that type of mystical jargon. </a:t>
            </a:r>
          </a:p>
          <a:p>
            <a:pPr lvl="1" hangingPunct="0"/>
            <a:r>
              <a:rPr lang="en-US" dirty="0">
                <a:effectLst/>
              </a:rPr>
              <a:t>Any sincere exegete of the texts of the New Testament will acknowledge that such meanings can only be read into the text by a considerable stretch of the imagination. </a:t>
            </a:r>
            <a:endParaRPr lang="en-US" dirty="0" smtClean="0">
              <a:effectLst/>
            </a:endParaRPr>
          </a:p>
          <a:p>
            <a:pPr lvl="1" hangingPunct="0"/>
            <a:r>
              <a:rPr lang="en-US" dirty="0" smtClean="0">
                <a:effectLst/>
              </a:rPr>
              <a:t>Nowhere </a:t>
            </a:r>
            <a:r>
              <a:rPr lang="en-US" dirty="0">
                <a:effectLst/>
              </a:rPr>
              <a:t>in Christian history until recently (since 1900) has anybody ever interpreted Christ’s words that way. Even the Gnostics acknowledged that Christ was a unique, divine being. </a:t>
            </a:r>
          </a:p>
        </p:txBody>
      </p:sp>
    </p:spTree>
    <p:extLst>
      <p:ext uri="{BB962C8B-B14F-4D97-AF65-F5344CB8AC3E}">
        <p14:creationId xmlns:p14="http://schemas.microsoft.com/office/powerpoint/2010/main" val="3140746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is lord</a:t>
            </a:r>
            <a:endParaRPr lang="en-US" dirty="0"/>
          </a:p>
        </p:txBody>
      </p:sp>
      <p:sp>
        <p:nvSpPr>
          <p:cNvPr id="3" name="Content Placeholder 2"/>
          <p:cNvSpPr>
            <a:spLocks noGrp="1"/>
          </p:cNvSpPr>
          <p:nvPr>
            <p:ph idx="1"/>
          </p:nvPr>
        </p:nvSpPr>
        <p:spPr/>
        <p:txBody>
          <a:bodyPr>
            <a:normAutofit fontScale="92500" lnSpcReduction="20000"/>
          </a:bodyPr>
          <a:lstStyle/>
          <a:p>
            <a:r>
              <a:rPr lang="en-US" dirty="0">
                <a:effectLst/>
              </a:rPr>
              <a:t>This leaves us with one alternative: if Jesus Christ really existed, and He is not a liar or a lunatic, and furthermore, if His words cannot be interpreted in a New Age context, then the only alternative left to us is that He was telling the complete truth about who He was and deserves our complete obedience.</a:t>
            </a:r>
          </a:p>
          <a:p>
            <a:r>
              <a:rPr lang="en-US" dirty="0">
                <a:effectLst/>
              </a:rPr>
              <a:t>If He is Lord, then several things follow</a:t>
            </a:r>
            <a:r>
              <a:rPr lang="en-US" dirty="0" smtClean="0">
                <a:effectLst/>
              </a:rPr>
              <a:t>:</a:t>
            </a:r>
            <a:endParaRPr lang="en-US" dirty="0">
              <a:effectLst/>
            </a:endParaRPr>
          </a:p>
          <a:p>
            <a:pPr lvl="1" hangingPunct="0"/>
            <a:r>
              <a:rPr lang="en-US" dirty="0">
                <a:effectLst/>
              </a:rPr>
              <a:t>Every word He says is truth. </a:t>
            </a:r>
          </a:p>
          <a:p>
            <a:pPr lvl="1" hangingPunct="0"/>
            <a:r>
              <a:rPr lang="en-US" dirty="0">
                <a:effectLst/>
              </a:rPr>
              <a:t>We must give obedience to all of His moral commands. </a:t>
            </a:r>
          </a:p>
          <a:p>
            <a:pPr lvl="1" hangingPunct="0"/>
            <a:r>
              <a:rPr lang="en-US" dirty="0">
                <a:effectLst/>
              </a:rPr>
              <a:t>We must take very seriously the teachings of those appointed by Him, of whom He said “He who hears you hears me, and he who rejects you rejects Me, and he who rejects Me rejects Him who sent Me” (Luke 10:16). </a:t>
            </a:r>
            <a:endParaRPr lang="en-US" dirty="0" smtClean="0">
              <a:effectLst/>
            </a:endParaRPr>
          </a:p>
          <a:p>
            <a:pPr lvl="1" hangingPunct="0"/>
            <a:r>
              <a:rPr lang="en-US" dirty="0" smtClean="0">
                <a:effectLst/>
              </a:rPr>
              <a:t>What </a:t>
            </a:r>
            <a:r>
              <a:rPr lang="en-US" dirty="0">
                <a:effectLst/>
              </a:rPr>
              <a:t>we do with Christ determines our relationship to God. </a:t>
            </a:r>
          </a:p>
        </p:txBody>
      </p:sp>
    </p:spTree>
    <p:extLst>
      <p:ext uri="{BB962C8B-B14F-4D97-AF65-F5344CB8AC3E}">
        <p14:creationId xmlns:p14="http://schemas.microsoft.com/office/powerpoint/2010/main" val="2343534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Argument for the </a:t>
            </a:r>
            <a:r>
              <a:rPr lang="en-US" dirty="0" smtClean="0"/>
              <a:t>Resurrection</a:t>
            </a:r>
            <a:endParaRPr lang="en-US" dirty="0"/>
          </a:p>
        </p:txBody>
      </p:sp>
      <p:grpSp>
        <p:nvGrpSpPr>
          <p:cNvPr id="32" name="Group 31"/>
          <p:cNvGrpSpPr/>
          <p:nvPr/>
        </p:nvGrpSpPr>
        <p:grpSpPr>
          <a:xfrm>
            <a:off x="162813" y="1588669"/>
            <a:ext cx="8743073" cy="3125782"/>
            <a:chOff x="162813" y="1588669"/>
            <a:chExt cx="8743073" cy="3125782"/>
          </a:xfrm>
        </p:grpSpPr>
        <p:graphicFrame>
          <p:nvGraphicFramePr>
            <p:cNvPr id="4" name="Object 3"/>
            <p:cNvGraphicFramePr>
              <a:graphicFrameLocks noChangeAspect="1"/>
            </p:cNvGraphicFramePr>
            <p:nvPr>
              <p:extLst>
                <p:ext uri="{D42A27DB-BD31-4B8C-83A1-F6EECF244321}">
                  <p14:modId xmlns:p14="http://schemas.microsoft.com/office/powerpoint/2010/main" val="3460139795"/>
                </p:ext>
              </p:extLst>
            </p:nvPr>
          </p:nvGraphicFramePr>
          <p:xfrm>
            <a:off x="162813" y="1588669"/>
            <a:ext cx="8743073" cy="3125782"/>
          </p:xfrm>
          <a:graphic>
            <a:graphicData uri="http://schemas.openxmlformats.org/presentationml/2006/ole">
              <mc:AlternateContent xmlns:mc="http://schemas.openxmlformats.org/markup-compatibility/2006">
                <mc:Choice xmlns:v="urn:schemas-microsoft-com:vml" Requires="v">
                  <p:oleObj spid="_x0000_s1035" name="Document" r:id="rId3" imgW="5981700" imgH="1955800" progId="Word.Document.12">
                    <p:embed/>
                  </p:oleObj>
                </mc:Choice>
                <mc:Fallback>
                  <p:oleObj name="Document" r:id="rId3" imgW="5981700" imgH="1955800" progId="Word.Document.12">
                    <p:embed/>
                    <p:pic>
                      <p:nvPicPr>
                        <p:cNvPr id="0" name=""/>
                        <p:cNvPicPr/>
                        <p:nvPr/>
                      </p:nvPicPr>
                      <p:blipFill>
                        <a:blip r:embed="rId4"/>
                        <a:stretch>
                          <a:fillRect/>
                        </a:stretch>
                      </p:blipFill>
                      <p:spPr>
                        <a:xfrm>
                          <a:off x="162813" y="1588669"/>
                          <a:ext cx="8743073" cy="3125782"/>
                        </a:xfrm>
                        <a:prstGeom prst="rect">
                          <a:avLst/>
                        </a:prstGeom>
                      </p:spPr>
                    </p:pic>
                  </p:oleObj>
                </mc:Fallback>
              </mc:AlternateContent>
            </a:graphicData>
          </a:graphic>
        </p:graphicFrame>
        <p:cxnSp>
          <p:nvCxnSpPr>
            <p:cNvPr id="6" name="Straight Connector 5"/>
            <p:cNvCxnSpPr/>
            <p:nvPr/>
          </p:nvCxnSpPr>
          <p:spPr>
            <a:xfrm>
              <a:off x="1092200" y="1897199"/>
              <a:ext cx="438245" cy="484560"/>
            </a:xfrm>
            <a:prstGeom prst="line">
              <a:avLst/>
            </a:prstGeom>
            <a:ln w="25400">
              <a:solidFill>
                <a:schemeClr val="bg2"/>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052749" y="2496059"/>
              <a:ext cx="341908" cy="341882"/>
            </a:xfrm>
            <a:prstGeom prst="line">
              <a:avLst/>
            </a:prstGeom>
            <a:ln w="25400">
              <a:solidFill>
                <a:schemeClr val="bg2"/>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052749" y="2496059"/>
              <a:ext cx="452451" cy="1014040"/>
            </a:xfrm>
            <a:prstGeom prst="line">
              <a:avLst/>
            </a:prstGeom>
            <a:ln w="25400">
              <a:solidFill>
                <a:schemeClr val="bg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66602" y="1897199"/>
              <a:ext cx="170954" cy="925027"/>
            </a:xfrm>
            <a:prstGeom prst="line">
              <a:avLst/>
            </a:prstGeom>
            <a:ln w="25400">
              <a:solidFill>
                <a:schemeClr val="bg2"/>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66601" y="2822226"/>
              <a:ext cx="341908" cy="1091258"/>
            </a:xfrm>
            <a:prstGeom prst="line">
              <a:avLst/>
            </a:prstGeom>
            <a:ln w="25400">
              <a:solidFill>
                <a:schemeClr val="bg2"/>
              </a:solidFill>
            </a:ln>
          </p:spPr>
          <p:style>
            <a:lnRef idx="2">
              <a:schemeClr val="accent1"/>
            </a:lnRef>
            <a:fillRef idx="0">
              <a:schemeClr val="accent1"/>
            </a:fillRef>
            <a:effectRef idx="1">
              <a:schemeClr val="accent1"/>
            </a:effectRef>
            <a:fontRef idx="minor">
              <a:schemeClr val="tx1"/>
            </a:fontRef>
          </p:style>
        </p:cxnSp>
      </p:grpSp>
      <p:sp>
        <p:nvSpPr>
          <p:cNvPr id="39" name="Rectangle 38"/>
          <p:cNvSpPr/>
          <p:nvPr/>
        </p:nvSpPr>
        <p:spPr>
          <a:xfrm>
            <a:off x="1530444" y="4967068"/>
            <a:ext cx="7105555" cy="1323439"/>
          </a:xfrm>
          <a:prstGeom prst="rect">
            <a:avLst/>
          </a:prstGeom>
        </p:spPr>
        <p:txBody>
          <a:bodyPr wrap="square">
            <a:spAutoFit/>
          </a:bodyPr>
          <a:lstStyle/>
          <a:p>
            <a:r>
              <a:rPr lang="en-US" sz="1600" dirty="0">
                <a:solidFill>
                  <a:schemeClr val="bg2"/>
                </a:solidFill>
              </a:rPr>
              <a:t>“Either (1) the resurrection really happened, (2) the apostles were deceived by a hallucination</a:t>
            </a:r>
            <a:r>
              <a:rPr lang="en-US" sz="1600" dirty="0" smtClean="0">
                <a:solidFill>
                  <a:schemeClr val="bg2"/>
                </a:solidFill>
              </a:rPr>
              <a:t>, (</a:t>
            </a:r>
            <a:r>
              <a:rPr lang="en-US" sz="1600" dirty="0">
                <a:solidFill>
                  <a:schemeClr val="bg2"/>
                </a:solidFill>
              </a:rPr>
              <a:t>3) the apostles created a myth, not meaning it literally, (4) the apostles were deceivers who conspired to foist on the world the most famous and successful lie in history, or (5) Jesus only swooned and was resuscitated, not resurrected” (HCA, 182).</a:t>
            </a:r>
          </a:p>
        </p:txBody>
      </p:sp>
    </p:spTree>
    <p:extLst>
      <p:ext uri="{BB962C8B-B14F-4D97-AF65-F5344CB8AC3E}">
        <p14:creationId xmlns:p14="http://schemas.microsoft.com/office/powerpoint/2010/main" val="162780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Refutation of the Swoon </a:t>
            </a:r>
            <a:r>
              <a:rPr lang="en-US" dirty="0" smtClean="0"/>
              <a:t>Theory</a:t>
            </a:r>
            <a:endParaRPr lang="en-US" dirty="0"/>
          </a:p>
        </p:txBody>
      </p:sp>
      <p:sp>
        <p:nvSpPr>
          <p:cNvPr id="3" name="Content Placeholder 2"/>
          <p:cNvSpPr>
            <a:spLocks noGrp="1"/>
          </p:cNvSpPr>
          <p:nvPr>
            <p:ph idx="1"/>
          </p:nvPr>
        </p:nvSpPr>
        <p:spPr/>
        <p:txBody>
          <a:bodyPr>
            <a:normAutofit fontScale="92500"/>
          </a:bodyPr>
          <a:lstStyle/>
          <a:p>
            <a:r>
              <a:rPr lang="en-US" dirty="0">
                <a:effectLst/>
              </a:rPr>
              <a:t> </a:t>
            </a:r>
            <a:r>
              <a:rPr lang="en-US" dirty="0" smtClean="0">
                <a:effectLst/>
              </a:rPr>
              <a:t>Jesus </a:t>
            </a:r>
            <a:r>
              <a:rPr lang="en-US" dirty="0">
                <a:effectLst/>
              </a:rPr>
              <a:t>could not have survived crucifixion. Period. </a:t>
            </a:r>
          </a:p>
          <a:p>
            <a:pPr lvl="0" hangingPunct="0"/>
            <a:r>
              <a:rPr lang="en-US" dirty="0">
                <a:effectLst/>
              </a:rPr>
              <a:t>His legs were not broken (the soldiers </a:t>
            </a:r>
            <a:r>
              <a:rPr lang="en-US" i="1" dirty="0">
                <a:effectLst/>
              </a:rPr>
              <a:t>knew</a:t>
            </a:r>
            <a:r>
              <a:rPr lang="en-US" dirty="0">
                <a:effectLst/>
              </a:rPr>
              <a:t> he was dead). </a:t>
            </a:r>
          </a:p>
          <a:p>
            <a:pPr lvl="0" hangingPunct="0"/>
            <a:r>
              <a:rPr lang="en-US" dirty="0">
                <a:effectLst/>
              </a:rPr>
              <a:t>John saw blood and water flow from his pierced heart. This shows that Jesus’ lungs had collapsed and he had died of asphyxiation. Any medical expert can vouch for this. </a:t>
            </a:r>
          </a:p>
          <a:p>
            <a:pPr lvl="0" hangingPunct="0"/>
            <a:r>
              <a:rPr lang="en-US" dirty="0">
                <a:effectLst/>
              </a:rPr>
              <a:t>His appearances convinced the disciples that he was gloriously alive. A half-dead, staggering sick man who has just had a narrow escape is not worshipped fearlessly as divine Lord and conqueror of death. </a:t>
            </a:r>
          </a:p>
        </p:txBody>
      </p:sp>
    </p:spTree>
    <p:extLst>
      <p:ext uri="{BB962C8B-B14F-4D97-AF65-F5344CB8AC3E}">
        <p14:creationId xmlns:p14="http://schemas.microsoft.com/office/powerpoint/2010/main" val="3115576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Refutation of the Swoon Theory</a:t>
            </a:r>
          </a:p>
        </p:txBody>
      </p:sp>
      <p:sp>
        <p:nvSpPr>
          <p:cNvPr id="3" name="Content Placeholder 2"/>
          <p:cNvSpPr>
            <a:spLocks noGrp="1"/>
          </p:cNvSpPr>
          <p:nvPr>
            <p:ph idx="1"/>
          </p:nvPr>
        </p:nvSpPr>
        <p:spPr/>
        <p:txBody>
          <a:bodyPr/>
          <a:lstStyle/>
          <a:p>
            <a:pPr lvl="0" hangingPunct="0"/>
            <a:r>
              <a:rPr lang="en-US" dirty="0">
                <a:effectLst/>
              </a:rPr>
              <a:t>A swooning corpse could not have overpowered the Roman guards. </a:t>
            </a:r>
          </a:p>
          <a:p>
            <a:pPr lvl="0" hangingPunct="0"/>
            <a:r>
              <a:rPr lang="en-US" dirty="0">
                <a:effectLst/>
              </a:rPr>
              <a:t>A swooning half-dead man could not have moved the stone. </a:t>
            </a:r>
          </a:p>
          <a:p>
            <a:pPr lvl="0" hangingPunct="0"/>
            <a:r>
              <a:rPr lang="en-US" dirty="0">
                <a:effectLst/>
              </a:rPr>
              <a:t>Most simply, the swoon theory necessarily turns into the conspiracy theory or the hallucination theory, for the disciples testified that Jesus did not swoon but really died and really rose.</a:t>
            </a:r>
          </a:p>
          <a:p>
            <a:endParaRPr lang="en-US" dirty="0"/>
          </a:p>
        </p:txBody>
      </p:sp>
    </p:spTree>
    <p:extLst>
      <p:ext uri="{BB962C8B-B14F-4D97-AF65-F5344CB8AC3E}">
        <p14:creationId xmlns:p14="http://schemas.microsoft.com/office/powerpoint/2010/main" val="1132874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Refutation of the Conspiracy </a:t>
            </a:r>
            <a:r>
              <a:rPr lang="en-US" dirty="0" smtClean="0"/>
              <a:t>Theory</a:t>
            </a:r>
            <a:endParaRPr lang="en-US" dirty="0"/>
          </a:p>
        </p:txBody>
      </p:sp>
      <p:sp>
        <p:nvSpPr>
          <p:cNvPr id="3" name="Content Placeholder 2"/>
          <p:cNvSpPr>
            <a:spLocks noGrp="1"/>
          </p:cNvSpPr>
          <p:nvPr>
            <p:ph idx="1"/>
          </p:nvPr>
        </p:nvSpPr>
        <p:spPr/>
        <p:txBody>
          <a:bodyPr>
            <a:normAutofit fontScale="92500"/>
          </a:bodyPr>
          <a:lstStyle/>
          <a:p>
            <a:pPr lvl="0" hangingPunct="0"/>
            <a:r>
              <a:rPr lang="en-US" dirty="0" smtClean="0">
                <a:effectLst/>
              </a:rPr>
              <a:t>The </a:t>
            </a:r>
            <a:r>
              <a:rPr lang="en-US" dirty="0">
                <a:effectLst/>
              </a:rPr>
              <a:t>human heart is singularly susceptible to fickleness, to change, to promises, to bribery. One of them had only to deny his story under these inducements, or still more because of possible imprisonment, tortures and death, and they would all have been lost. (Pascal) </a:t>
            </a:r>
            <a:r>
              <a:rPr lang="en-US" b="1" dirty="0">
                <a:effectLst/>
              </a:rPr>
              <a:t> </a:t>
            </a:r>
            <a:endParaRPr lang="en-US" dirty="0">
              <a:effectLst/>
            </a:endParaRPr>
          </a:p>
          <a:p>
            <a:pPr lvl="0" hangingPunct="0"/>
            <a:r>
              <a:rPr lang="en-US" dirty="0">
                <a:effectLst/>
              </a:rPr>
              <a:t>If they made up the story, they were the most creative, clever, intelligent fantasists in history. Fishermen’s “fish stories” are never that elaborate, that convincing, that life changing, and that enduring. </a:t>
            </a:r>
          </a:p>
          <a:p>
            <a:pPr lvl="0" hangingPunct="0"/>
            <a:r>
              <a:rPr lang="en-US" dirty="0" smtClean="0">
                <a:effectLst/>
              </a:rPr>
              <a:t>They </a:t>
            </a:r>
            <a:r>
              <a:rPr lang="en-US" dirty="0">
                <a:effectLst/>
              </a:rPr>
              <a:t>willingly died for their “conspiracy.” Nothing proves sincerity like martyrdom. </a:t>
            </a:r>
          </a:p>
        </p:txBody>
      </p:sp>
    </p:spTree>
    <p:extLst>
      <p:ext uri="{BB962C8B-B14F-4D97-AF65-F5344CB8AC3E}">
        <p14:creationId xmlns:p14="http://schemas.microsoft.com/office/powerpoint/2010/main" val="1430766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Refutation of the Conspiracy Theory</a:t>
            </a:r>
          </a:p>
        </p:txBody>
      </p:sp>
      <p:sp>
        <p:nvSpPr>
          <p:cNvPr id="3" name="Content Placeholder 2"/>
          <p:cNvSpPr>
            <a:spLocks noGrp="1"/>
          </p:cNvSpPr>
          <p:nvPr>
            <p:ph idx="1"/>
          </p:nvPr>
        </p:nvSpPr>
        <p:spPr/>
        <p:txBody>
          <a:bodyPr/>
          <a:lstStyle/>
          <a:p>
            <a:pPr lvl="0" hangingPunct="0"/>
            <a:r>
              <a:rPr lang="en-US" dirty="0">
                <a:effectLst/>
              </a:rPr>
              <a:t>There could be no possible motive for such a lie. Lies are always told for some selfish advantage. What advantage did the “conspirators” derive from their “lie”? </a:t>
            </a:r>
            <a:endParaRPr lang="en-US" dirty="0" smtClean="0">
              <a:effectLst/>
            </a:endParaRPr>
          </a:p>
          <a:p>
            <a:pPr lvl="0" hangingPunct="0"/>
            <a:r>
              <a:rPr lang="en-US" dirty="0" smtClean="0">
                <a:effectLst/>
              </a:rPr>
              <a:t>They </a:t>
            </a:r>
            <a:r>
              <a:rPr lang="en-US" dirty="0">
                <a:effectLst/>
              </a:rPr>
              <a:t>were hated, scorned, excommunicated, imprisoned, tortured, exiled, crucified, boiled alive, roasted, beheaded, disemboweled and fed to lions – hardly a catalog of perks! </a:t>
            </a:r>
          </a:p>
          <a:p>
            <a:pPr lvl="0" hangingPunct="0"/>
            <a:r>
              <a:rPr lang="en-US" dirty="0">
                <a:effectLst/>
              </a:rPr>
              <a:t>If it was a lie, the Jews would have produced the corpse and ended the claims to the Resurrection.</a:t>
            </a:r>
          </a:p>
          <a:p>
            <a:endParaRPr lang="en-US" dirty="0"/>
          </a:p>
        </p:txBody>
      </p:sp>
    </p:spTree>
    <p:extLst>
      <p:ext uri="{BB962C8B-B14F-4D97-AF65-F5344CB8AC3E}">
        <p14:creationId xmlns:p14="http://schemas.microsoft.com/office/powerpoint/2010/main" val="2152909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Refutation of the Hallucination </a:t>
            </a:r>
            <a:r>
              <a:rPr lang="en-US" dirty="0" smtClean="0"/>
              <a:t>Theory</a:t>
            </a:r>
            <a:endParaRPr lang="en-US" dirty="0"/>
          </a:p>
        </p:txBody>
      </p:sp>
      <p:sp>
        <p:nvSpPr>
          <p:cNvPr id="3" name="Content Placeholder 2"/>
          <p:cNvSpPr>
            <a:spLocks noGrp="1"/>
          </p:cNvSpPr>
          <p:nvPr>
            <p:ph idx="1"/>
          </p:nvPr>
        </p:nvSpPr>
        <p:spPr/>
        <p:txBody>
          <a:bodyPr>
            <a:normAutofit/>
          </a:bodyPr>
          <a:lstStyle/>
          <a:p>
            <a:r>
              <a:rPr lang="en-US" dirty="0">
                <a:effectLst/>
              </a:rPr>
              <a:t> </a:t>
            </a:r>
            <a:r>
              <a:rPr lang="en-US" dirty="0" smtClean="0">
                <a:effectLst/>
              </a:rPr>
              <a:t>There </a:t>
            </a:r>
            <a:r>
              <a:rPr lang="en-US" dirty="0">
                <a:effectLst/>
              </a:rPr>
              <a:t>were too many witnesses. </a:t>
            </a:r>
          </a:p>
          <a:p>
            <a:pPr lvl="0" hangingPunct="0"/>
            <a:r>
              <a:rPr lang="en-US" dirty="0">
                <a:effectLst/>
              </a:rPr>
              <a:t>The witnesses were qualified. </a:t>
            </a:r>
          </a:p>
          <a:p>
            <a:pPr lvl="0" hangingPunct="0"/>
            <a:r>
              <a:rPr lang="en-US" dirty="0">
                <a:effectLst/>
              </a:rPr>
              <a:t>Five hundred saw Christ together (1 Cor. 15:3-8). </a:t>
            </a:r>
          </a:p>
          <a:p>
            <a:pPr lvl="0" hangingPunct="0"/>
            <a:r>
              <a:rPr lang="en-US" dirty="0">
                <a:effectLst/>
              </a:rPr>
              <a:t>Hallucinations last a few seconds, not forty days. </a:t>
            </a:r>
          </a:p>
          <a:p>
            <a:pPr lvl="0" hangingPunct="0"/>
            <a:r>
              <a:rPr lang="en-US" dirty="0">
                <a:effectLst/>
              </a:rPr>
              <a:t>Hallucinations usually happen only once, except to the insane. </a:t>
            </a:r>
          </a:p>
        </p:txBody>
      </p:sp>
    </p:spTree>
    <p:extLst>
      <p:ext uri="{BB962C8B-B14F-4D97-AF65-F5344CB8AC3E}">
        <p14:creationId xmlns:p14="http://schemas.microsoft.com/office/powerpoint/2010/main" val="700967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Refutation of the Hallucination Theory</a:t>
            </a:r>
          </a:p>
        </p:txBody>
      </p:sp>
      <p:sp>
        <p:nvSpPr>
          <p:cNvPr id="3" name="Content Placeholder 2"/>
          <p:cNvSpPr>
            <a:spLocks noGrp="1"/>
          </p:cNvSpPr>
          <p:nvPr>
            <p:ph idx="1"/>
          </p:nvPr>
        </p:nvSpPr>
        <p:spPr/>
        <p:txBody>
          <a:bodyPr>
            <a:normAutofit fontScale="92500" lnSpcReduction="20000"/>
          </a:bodyPr>
          <a:lstStyle/>
          <a:p>
            <a:pPr lvl="0" hangingPunct="0"/>
            <a:r>
              <a:rPr lang="en-US" dirty="0">
                <a:effectLst/>
              </a:rPr>
              <a:t>Thomas didn’t even believe it (he was skeptical, then convinced otherwise). </a:t>
            </a:r>
          </a:p>
          <a:p>
            <a:pPr lvl="0" hangingPunct="0"/>
            <a:r>
              <a:rPr lang="en-US" dirty="0">
                <a:effectLst/>
              </a:rPr>
              <a:t>The apostles could not have believed in the “hallucination” if Jesus’ corpse had still been in the tomb. They would have checked for it; if it was there, they could not have believed. </a:t>
            </a:r>
          </a:p>
          <a:p>
            <a:pPr lvl="0" hangingPunct="0"/>
            <a:r>
              <a:rPr lang="en-US" dirty="0">
                <a:effectLst/>
              </a:rPr>
              <a:t>The Jews would have stopped their hallucinogenic story by producing the body. </a:t>
            </a:r>
          </a:p>
          <a:p>
            <a:pPr lvl="0" hangingPunct="0"/>
            <a:r>
              <a:rPr lang="en-US" dirty="0">
                <a:effectLst/>
              </a:rPr>
              <a:t>A hallucination would explain only the post-resurrection appearances; it would not explain the empty tomb, the rolled away stone, or the inability to produce the corpse. No theory explains all these data except the real resurrection</a:t>
            </a:r>
            <a:r>
              <a:rPr lang="en-US" dirty="0" smtClean="0">
                <a:effectLst/>
              </a:rPr>
              <a:t>.</a:t>
            </a:r>
            <a:endParaRPr lang="en-US" dirty="0">
              <a:effectLst/>
            </a:endParaRPr>
          </a:p>
        </p:txBody>
      </p:sp>
    </p:spTree>
    <p:extLst>
      <p:ext uri="{BB962C8B-B14F-4D97-AF65-F5344CB8AC3E}">
        <p14:creationId xmlns:p14="http://schemas.microsoft.com/office/powerpoint/2010/main" val="3808723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is Divine</a:t>
            </a:r>
            <a:endParaRPr lang="en-US" dirty="0"/>
          </a:p>
        </p:txBody>
      </p:sp>
      <p:sp>
        <p:nvSpPr>
          <p:cNvPr id="3" name="Content Placeholder 2"/>
          <p:cNvSpPr>
            <a:spLocks noGrp="1"/>
          </p:cNvSpPr>
          <p:nvPr>
            <p:ph idx="1"/>
          </p:nvPr>
        </p:nvSpPr>
        <p:spPr/>
        <p:txBody>
          <a:bodyPr>
            <a:normAutofit fontScale="92500"/>
          </a:bodyPr>
          <a:lstStyle/>
          <a:p>
            <a:r>
              <a:rPr lang="en-US" dirty="0">
                <a:effectLst/>
              </a:rPr>
              <a:t>The divinity of Christ is the most distinctively Christian doctrine of all, the likes of which are found in no other religion. </a:t>
            </a:r>
          </a:p>
          <a:p>
            <a:pPr hangingPunct="0"/>
            <a:r>
              <a:rPr lang="en-US" dirty="0">
                <a:effectLst/>
              </a:rPr>
              <a:t>This doctrine is the key to all the other doctrines of Christianity. Without it, nothing else matters and no other doctrines would make sense. </a:t>
            </a:r>
          </a:p>
          <a:p>
            <a:pPr hangingPunct="0"/>
            <a:r>
              <a:rPr lang="en-US" dirty="0">
                <a:effectLst/>
              </a:rPr>
              <a:t>If Christ is divine, then his coming to earth is undoubtedly the most important event in history. </a:t>
            </a:r>
          </a:p>
          <a:p>
            <a:pPr hangingPunct="0"/>
            <a:r>
              <a:rPr lang="en-US" dirty="0">
                <a:effectLst/>
              </a:rPr>
              <a:t>If Christ is divine, our absolute obligation is to believe everything he says and obey everything he commands. </a:t>
            </a:r>
          </a:p>
          <a:p>
            <a:endParaRPr lang="en-US" dirty="0"/>
          </a:p>
        </p:txBody>
      </p:sp>
    </p:spTree>
    <p:extLst>
      <p:ext uri="{BB962C8B-B14F-4D97-AF65-F5344CB8AC3E}">
        <p14:creationId xmlns:p14="http://schemas.microsoft.com/office/powerpoint/2010/main" val="3701596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Refutation of the Myth </a:t>
            </a:r>
            <a:r>
              <a:rPr lang="en-US" dirty="0" smtClean="0"/>
              <a:t>Theory</a:t>
            </a:r>
            <a:endParaRPr lang="en-US" dirty="0"/>
          </a:p>
        </p:txBody>
      </p:sp>
      <p:sp>
        <p:nvSpPr>
          <p:cNvPr id="3" name="Content Placeholder 2"/>
          <p:cNvSpPr>
            <a:spLocks noGrp="1"/>
          </p:cNvSpPr>
          <p:nvPr>
            <p:ph idx="1"/>
          </p:nvPr>
        </p:nvSpPr>
        <p:spPr/>
        <p:txBody>
          <a:bodyPr/>
          <a:lstStyle/>
          <a:p>
            <a:r>
              <a:rPr lang="en-US" dirty="0">
                <a:effectLst/>
              </a:rPr>
              <a:t> </a:t>
            </a:r>
            <a:r>
              <a:rPr lang="en-US" dirty="0" smtClean="0">
                <a:effectLst/>
              </a:rPr>
              <a:t>The </a:t>
            </a:r>
            <a:r>
              <a:rPr lang="en-US" dirty="0">
                <a:effectLst/>
              </a:rPr>
              <a:t>style of the Gospel is radically different from mythical literature. </a:t>
            </a:r>
          </a:p>
          <a:p>
            <a:pPr lvl="0" hangingPunct="0"/>
            <a:r>
              <a:rPr lang="en-US" dirty="0">
                <a:effectLst/>
              </a:rPr>
              <a:t>No time for the myth to develop. </a:t>
            </a:r>
          </a:p>
          <a:p>
            <a:pPr lvl="0" hangingPunct="0"/>
            <a:r>
              <a:rPr lang="en-US" dirty="0">
                <a:effectLst/>
              </a:rPr>
              <a:t>The first witnesses of the resurrection were women</a:t>
            </a:r>
            <a:r>
              <a:rPr lang="en-US" dirty="0" smtClean="0">
                <a:effectLst/>
              </a:rPr>
              <a:t>.</a:t>
            </a:r>
            <a:endParaRPr lang="en-US" dirty="0">
              <a:effectLst/>
            </a:endParaRPr>
          </a:p>
        </p:txBody>
      </p:sp>
    </p:spTree>
    <p:extLst>
      <p:ext uri="{BB962C8B-B14F-4D97-AF65-F5344CB8AC3E}">
        <p14:creationId xmlns:p14="http://schemas.microsoft.com/office/powerpoint/2010/main" val="3927226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Scriptural </a:t>
            </a:r>
            <a:r>
              <a:rPr lang="en-US" sz="4000" dirty="0"/>
              <a:t>Data for Christ’s Claim to </a:t>
            </a:r>
            <a:r>
              <a:rPr lang="en-US" sz="4000" dirty="0" smtClean="0"/>
              <a:t>Divinity</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effectLst/>
              </a:rPr>
              <a:t>The </a:t>
            </a:r>
            <a:r>
              <a:rPr lang="en-US" dirty="0">
                <a:effectLst/>
              </a:rPr>
              <a:t>early </a:t>
            </a:r>
            <a:r>
              <a:rPr lang="en-US" dirty="0" err="1">
                <a:effectLst/>
              </a:rPr>
              <a:t>credal</a:t>
            </a:r>
            <a:r>
              <a:rPr lang="en-US" dirty="0">
                <a:effectLst/>
              </a:rPr>
              <a:t> formula “Jesus is Lord”: 1 </a:t>
            </a:r>
            <a:r>
              <a:rPr lang="en-US" dirty="0" err="1">
                <a:effectLst/>
              </a:rPr>
              <a:t>Cor</a:t>
            </a:r>
            <a:r>
              <a:rPr lang="en-US" dirty="0">
                <a:effectLst/>
              </a:rPr>
              <a:t> 12:3; Phil 2:11</a:t>
            </a:r>
            <a:r>
              <a:rPr lang="en-US" dirty="0" smtClean="0">
                <a:effectLst/>
              </a:rPr>
              <a:t>.</a:t>
            </a:r>
            <a:endParaRPr lang="en-US" dirty="0">
              <a:effectLst/>
            </a:endParaRPr>
          </a:p>
          <a:p>
            <a:pPr hangingPunct="0"/>
            <a:r>
              <a:rPr lang="en-US" i="1" dirty="0">
                <a:effectLst/>
              </a:rPr>
              <a:t>Have this mind among yourselves, which is yours in Christ Jesus, who, though he was in the form of God, did not count equality with God a thing to be grasped, but emptied himself, taking the form of a servant, being born in the likeness of men. </a:t>
            </a:r>
            <a:r>
              <a:rPr lang="en-US" i="1" dirty="0" smtClean="0">
                <a:effectLst/>
              </a:rPr>
              <a:t>...(</a:t>
            </a:r>
            <a:r>
              <a:rPr lang="en-US" i="1" dirty="0">
                <a:effectLst/>
              </a:rPr>
              <a:t>Philippians 2:5-11)</a:t>
            </a:r>
            <a:r>
              <a:rPr lang="en-US" i="1" dirty="0" smtClean="0">
                <a:effectLst/>
              </a:rPr>
              <a:t>.</a:t>
            </a:r>
            <a:endParaRPr lang="en-US" dirty="0">
              <a:effectLst/>
            </a:endParaRPr>
          </a:p>
          <a:p>
            <a:pPr lvl="0" hangingPunct="0"/>
            <a:r>
              <a:rPr lang="en-US" dirty="0">
                <a:effectLst/>
              </a:rPr>
              <a:t>The title “Son of God”: Mt 11:27; Mk 12:6; 13:32; 14:61-62; </a:t>
            </a:r>
            <a:r>
              <a:rPr lang="en-US" dirty="0" err="1">
                <a:effectLst/>
              </a:rPr>
              <a:t>Lk</a:t>
            </a:r>
            <a:r>
              <a:rPr lang="en-US" dirty="0">
                <a:effectLst/>
              </a:rPr>
              <a:t> 10:22; 22:70; </a:t>
            </a:r>
            <a:r>
              <a:rPr lang="en-US" dirty="0" err="1">
                <a:effectLst/>
              </a:rPr>
              <a:t>Jn</a:t>
            </a:r>
            <a:r>
              <a:rPr lang="en-US" dirty="0">
                <a:effectLst/>
              </a:rPr>
              <a:t> 10:30; 14:9. </a:t>
            </a:r>
          </a:p>
          <a:p>
            <a:pPr lvl="0" hangingPunct="0"/>
            <a:r>
              <a:rPr lang="en-US" dirty="0">
                <a:effectLst/>
              </a:rPr>
              <a:t>The New Testament calls him “God”: Tit 2:13; 1 </a:t>
            </a:r>
            <a:r>
              <a:rPr lang="en-US" dirty="0" err="1">
                <a:effectLst/>
              </a:rPr>
              <a:t>Jn</a:t>
            </a:r>
            <a:r>
              <a:rPr lang="en-US" dirty="0">
                <a:effectLst/>
              </a:rPr>
              <a:t> 5:20; Rom 9:5; </a:t>
            </a:r>
            <a:r>
              <a:rPr lang="en-US" dirty="0" err="1">
                <a:effectLst/>
              </a:rPr>
              <a:t>Jn</a:t>
            </a:r>
            <a:r>
              <a:rPr lang="en-US" dirty="0">
                <a:effectLst/>
              </a:rPr>
              <a:t> 1:1. </a:t>
            </a:r>
          </a:p>
          <a:p>
            <a:pPr lvl="0" hangingPunct="0"/>
            <a:r>
              <a:rPr lang="en-US" dirty="0" smtClean="0">
                <a:effectLst/>
              </a:rPr>
              <a:t>Absolutely</a:t>
            </a:r>
            <a:r>
              <a:rPr lang="en-US" dirty="0">
                <a:effectLst/>
              </a:rPr>
              <a:t>, universally supreme: Col 1:15-20. </a:t>
            </a:r>
            <a:r>
              <a:rPr lang="en-US" b="1" dirty="0">
                <a:effectLst/>
              </a:rPr>
              <a:t> </a:t>
            </a:r>
            <a:endParaRPr lang="en-US" dirty="0">
              <a:effectLst/>
            </a:endParaRPr>
          </a:p>
        </p:txBody>
      </p:sp>
    </p:spTree>
    <p:extLst>
      <p:ext uri="{BB962C8B-B14F-4D97-AF65-F5344CB8AC3E}">
        <p14:creationId xmlns:p14="http://schemas.microsoft.com/office/powerpoint/2010/main" val="2791432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Scriptural Data for Christ’s Claim to Divinity</a:t>
            </a:r>
          </a:p>
        </p:txBody>
      </p:sp>
      <p:sp>
        <p:nvSpPr>
          <p:cNvPr id="3" name="Content Placeholder 2"/>
          <p:cNvSpPr>
            <a:spLocks noGrp="1"/>
          </p:cNvSpPr>
          <p:nvPr>
            <p:ph idx="1"/>
          </p:nvPr>
        </p:nvSpPr>
        <p:spPr/>
        <p:txBody>
          <a:bodyPr>
            <a:normAutofit/>
          </a:bodyPr>
          <a:lstStyle/>
          <a:p>
            <a:pPr hangingPunct="0"/>
            <a:r>
              <a:rPr lang="en-US" dirty="0">
                <a:effectLst/>
              </a:rPr>
              <a:t>Eternally preexistent: </a:t>
            </a:r>
            <a:r>
              <a:rPr lang="en-US" dirty="0" err="1">
                <a:effectLst/>
              </a:rPr>
              <a:t>Jn</a:t>
            </a:r>
            <a:r>
              <a:rPr lang="en-US" dirty="0">
                <a:effectLst/>
              </a:rPr>
              <a:t> 1:1; Phil 2:6; </a:t>
            </a:r>
            <a:r>
              <a:rPr lang="en-US" dirty="0" err="1">
                <a:effectLst/>
              </a:rPr>
              <a:t>Heb</a:t>
            </a:r>
            <a:r>
              <a:rPr lang="en-US" dirty="0">
                <a:effectLst/>
              </a:rPr>
              <a:t> 13:8; Rev 22:13. </a:t>
            </a:r>
            <a:endParaRPr lang="en-US" dirty="0" smtClean="0">
              <a:effectLst/>
            </a:endParaRPr>
          </a:p>
          <a:p>
            <a:pPr lvl="0" hangingPunct="0"/>
            <a:r>
              <a:rPr lang="en-US" dirty="0" smtClean="0">
                <a:effectLst/>
              </a:rPr>
              <a:t>Omnipresent</a:t>
            </a:r>
            <a:r>
              <a:rPr lang="en-US" dirty="0">
                <a:effectLst/>
              </a:rPr>
              <a:t>: Mt 18:20; 28:20. </a:t>
            </a:r>
          </a:p>
          <a:p>
            <a:pPr lvl="0" hangingPunct="0"/>
            <a:r>
              <a:rPr lang="en-US" dirty="0">
                <a:effectLst/>
              </a:rPr>
              <a:t>Omnipotent: Mt 28:18; </a:t>
            </a:r>
            <a:r>
              <a:rPr lang="en-US" dirty="0" err="1">
                <a:effectLst/>
              </a:rPr>
              <a:t>Heb</a:t>
            </a:r>
            <a:r>
              <a:rPr lang="en-US" dirty="0">
                <a:effectLst/>
              </a:rPr>
              <a:t> 1:3; Rev 1:8. </a:t>
            </a:r>
          </a:p>
          <a:p>
            <a:pPr lvl="0" hangingPunct="0"/>
            <a:r>
              <a:rPr lang="en-US" dirty="0">
                <a:effectLst/>
              </a:rPr>
              <a:t>Immutable: </a:t>
            </a:r>
            <a:r>
              <a:rPr lang="en-US" dirty="0" err="1">
                <a:effectLst/>
              </a:rPr>
              <a:t>Heb</a:t>
            </a:r>
            <a:r>
              <a:rPr lang="en-US" dirty="0">
                <a:effectLst/>
              </a:rPr>
              <a:t> 1:11-12; 13:8. </a:t>
            </a:r>
          </a:p>
          <a:p>
            <a:pPr lvl="0" hangingPunct="0"/>
            <a:r>
              <a:rPr lang="en-US" dirty="0">
                <a:effectLst/>
              </a:rPr>
              <a:t>Creates: Col 1:16-17; </a:t>
            </a:r>
            <a:r>
              <a:rPr lang="en-US" dirty="0" err="1">
                <a:effectLst/>
              </a:rPr>
              <a:t>Jn</a:t>
            </a:r>
            <a:r>
              <a:rPr lang="en-US" dirty="0">
                <a:effectLst/>
              </a:rPr>
              <a:t> 1:3; 1 </a:t>
            </a:r>
            <a:r>
              <a:rPr lang="en-US" dirty="0" err="1">
                <a:effectLst/>
              </a:rPr>
              <a:t>Cor</a:t>
            </a:r>
            <a:r>
              <a:rPr lang="en-US" dirty="0">
                <a:effectLst/>
              </a:rPr>
              <a:t> 8:6; </a:t>
            </a:r>
            <a:r>
              <a:rPr lang="en-US" dirty="0" err="1">
                <a:effectLst/>
              </a:rPr>
              <a:t>Heb</a:t>
            </a:r>
            <a:r>
              <a:rPr lang="en-US" dirty="0">
                <a:effectLst/>
              </a:rPr>
              <a:t> 1:10. </a:t>
            </a:r>
          </a:p>
          <a:p>
            <a:pPr lvl="0" hangingPunct="0"/>
            <a:r>
              <a:rPr lang="en-US" dirty="0">
                <a:effectLst/>
              </a:rPr>
              <a:t>Sinless, perfect: </a:t>
            </a:r>
            <a:r>
              <a:rPr lang="en-US" dirty="0" err="1">
                <a:effectLst/>
              </a:rPr>
              <a:t>Heb</a:t>
            </a:r>
            <a:r>
              <a:rPr lang="en-US" dirty="0">
                <a:effectLst/>
              </a:rPr>
              <a:t> 7:26; </a:t>
            </a:r>
            <a:r>
              <a:rPr lang="en-US" dirty="0" err="1">
                <a:effectLst/>
              </a:rPr>
              <a:t>Jn</a:t>
            </a:r>
            <a:r>
              <a:rPr lang="en-US" dirty="0">
                <a:effectLst/>
              </a:rPr>
              <a:t> 8:46; 2 </a:t>
            </a:r>
            <a:r>
              <a:rPr lang="en-US" dirty="0" err="1">
                <a:effectLst/>
              </a:rPr>
              <a:t>Cor</a:t>
            </a:r>
            <a:r>
              <a:rPr lang="en-US" dirty="0">
                <a:effectLst/>
              </a:rPr>
              <a:t> 5:21</a:t>
            </a:r>
            <a:r>
              <a:rPr lang="en-US" dirty="0" smtClean="0">
                <a:effectLst/>
              </a:rPr>
              <a:t>.</a:t>
            </a:r>
            <a:endParaRPr lang="en-US" dirty="0">
              <a:effectLst/>
            </a:endParaRPr>
          </a:p>
        </p:txBody>
      </p:sp>
    </p:spTree>
    <p:extLst>
      <p:ext uri="{BB962C8B-B14F-4D97-AF65-F5344CB8AC3E}">
        <p14:creationId xmlns:p14="http://schemas.microsoft.com/office/powerpoint/2010/main" val="3303528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Scriptural Data for Christ’s Claim to Divinity</a:t>
            </a:r>
          </a:p>
        </p:txBody>
      </p:sp>
      <p:sp>
        <p:nvSpPr>
          <p:cNvPr id="3" name="Content Placeholder 2"/>
          <p:cNvSpPr>
            <a:spLocks noGrp="1"/>
          </p:cNvSpPr>
          <p:nvPr>
            <p:ph idx="1"/>
          </p:nvPr>
        </p:nvSpPr>
        <p:spPr/>
        <p:txBody>
          <a:bodyPr>
            <a:normAutofit fontScale="85000" lnSpcReduction="10000"/>
          </a:bodyPr>
          <a:lstStyle/>
          <a:p>
            <a:pPr lvl="0" hangingPunct="0"/>
            <a:r>
              <a:rPr lang="en-US" dirty="0">
                <a:effectLst/>
              </a:rPr>
              <a:t>Has authority to forgive sins: Mk 2:5-12; </a:t>
            </a:r>
            <a:r>
              <a:rPr lang="en-US" dirty="0" err="1">
                <a:effectLst/>
              </a:rPr>
              <a:t>Lk</a:t>
            </a:r>
            <a:r>
              <a:rPr lang="en-US" dirty="0">
                <a:effectLst/>
              </a:rPr>
              <a:t> 24:45-47; Acts 10:43; 1 </a:t>
            </a:r>
            <a:r>
              <a:rPr lang="en-US" dirty="0" err="1">
                <a:effectLst/>
              </a:rPr>
              <a:t>Jn</a:t>
            </a:r>
            <a:r>
              <a:rPr lang="en-US" dirty="0">
                <a:effectLst/>
              </a:rPr>
              <a:t> 1:5-9. </a:t>
            </a:r>
          </a:p>
          <a:p>
            <a:pPr lvl="0" hangingPunct="0"/>
            <a:r>
              <a:rPr lang="en-US" dirty="0">
                <a:effectLst/>
              </a:rPr>
              <a:t>Rightly worshipped: Mt 2:11; 14:33; 28:9; </a:t>
            </a:r>
            <a:r>
              <a:rPr lang="en-US" dirty="0" err="1">
                <a:effectLst/>
              </a:rPr>
              <a:t>Jn</a:t>
            </a:r>
            <a:r>
              <a:rPr lang="en-US" dirty="0">
                <a:effectLst/>
              </a:rPr>
              <a:t> 20:28; </a:t>
            </a:r>
            <a:r>
              <a:rPr lang="en-US" dirty="0" err="1">
                <a:effectLst/>
              </a:rPr>
              <a:t>Heb</a:t>
            </a:r>
            <a:r>
              <a:rPr lang="en-US" dirty="0">
                <a:effectLst/>
              </a:rPr>
              <a:t> 1:5-9. </a:t>
            </a:r>
          </a:p>
          <a:p>
            <a:pPr lvl="0" hangingPunct="0"/>
            <a:r>
              <a:rPr lang="en-US" dirty="0">
                <a:effectLst/>
              </a:rPr>
              <a:t>Speaks the unique, forbidden divine name in reference to Himself. </a:t>
            </a:r>
            <a:r>
              <a:rPr lang="en-US" dirty="0" err="1">
                <a:effectLst/>
              </a:rPr>
              <a:t>Jn</a:t>
            </a:r>
            <a:r>
              <a:rPr lang="en-US" dirty="0">
                <a:effectLst/>
              </a:rPr>
              <a:t> 8:58-59 </a:t>
            </a:r>
          </a:p>
          <a:p>
            <a:pPr hangingPunct="0"/>
            <a:r>
              <a:rPr lang="en-US" i="1" dirty="0">
                <a:effectLst/>
              </a:rPr>
              <a:t>Jesus said to them, “Truly, truly, I say to you, before Abraham was, I am.” So they took up stones to throw at him; but Jesus hid himself, and went out of the temple</a:t>
            </a:r>
            <a:r>
              <a:rPr lang="en-US" dirty="0" smtClean="0">
                <a:effectLst/>
              </a:rPr>
              <a:t>.</a:t>
            </a:r>
            <a:endParaRPr lang="en-US" dirty="0">
              <a:effectLst/>
            </a:endParaRPr>
          </a:p>
          <a:p>
            <a:pPr lvl="0" hangingPunct="0"/>
            <a:r>
              <a:rPr lang="en-US" dirty="0">
                <a:effectLst/>
              </a:rPr>
              <a:t>Called “King of kings and Lord of lords”: 1 Tim 6:15; Rev 17:14. </a:t>
            </a:r>
          </a:p>
          <a:p>
            <a:pPr lvl="0" hangingPunct="0"/>
            <a:r>
              <a:rPr lang="en-US" dirty="0">
                <a:effectLst/>
              </a:rPr>
              <a:t>One with the Father: </a:t>
            </a:r>
            <a:r>
              <a:rPr lang="en-US" dirty="0" err="1">
                <a:effectLst/>
              </a:rPr>
              <a:t>Jn</a:t>
            </a:r>
            <a:r>
              <a:rPr lang="en-US" dirty="0">
                <a:effectLst/>
              </a:rPr>
              <a:t> 10:30; 12:45; 14:8-10. </a:t>
            </a:r>
          </a:p>
        </p:txBody>
      </p:sp>
    </p:spTree>
    <p:extLst>
      <p:ext uri="{BB962C8B-B14F-4D97-AF65-F5344CB8AC3E}">
        <p14:creationId xmlns:p14="http://schemas.microsoft.com/office/powerpoint/2010/main" val="403455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Scriptural Data for Christ’s Claim to Divinity</a:t>
            </a:r>
          </a:p>
        </p:txBody>
      </p:sp>
      <p:sp>
        <p:nvSpPr>
          <p:cNvPr id="3" name="Content Placeholder 2"/>
          <p:cNvSpPr>
            <a:spLocks noGrp="1"/>
          </p:cNvSpPr>
          <p:nvPr>
            <p:ph idx="1"/>
          </p:nvPr>
        </p:nvSpPr>
        <p:spPr/>
        <p:txBody>
          <a:bodyPr>
            <a:normAutofit fontScale="92500" lnSpcReduction="10000"/>
          </a:bodyPr>
          <a:lstStyle/>
          <a:p>
            <a:pPr lvl="0" hangingPunct="0"/>
            <a:r>
              <a:rPr lang="en-US" dirty="0">
                <a:effectLst/>
              </a:rPr>
              <a:t>Performs miracles: </a:t>
            </a:r>
            <a:r>
              <a:rPr lang="en-US" dirty="0" err="1">
                <a:effectLst/>
              </a:rPr>
              <a:t>Jn</a:t>
            </a:r>
            <a:r>
              <a:rPr lang="en-US" dirty="0">
                <a:effectLst/>
              </a:rPr>
              <a:t> 10:37-38; and throughout all four Gospels. </a:t>
            </a:r>
          </a:p>
          <a:p>
            <a:pPr lvl="0" hangingPunct="0"/>
            <a:r>
              <a:rPr lang="en-US" dirty="0">
                <a:effectLst/>
              </a:rPr>
              <a:t>Sends the Holy Spirit: </a:t>
            </a:r>
            <a:r>
              <a:rPr lang="en-US" dirty="0" err="1">
                <a:effectLst/>
              </a:rPr>
              <a:t>Jn</a:t>
            </a:r>
            <a:r>
              <a:rPr lang="en-US" dirty="0">
                <a:effectLst/>
              </a:rPr>
              <a:t> 14:25-26; 16:7-15. </a:t>
            </a:r>
          </a:p>
          <a:p>
            <a:pPr lvl="0" hangingPunct="0"/>
            <a:r>
              <a:rPr lang="en-US" dirty="0">
                <a:effectLst/>
              </a:rPr>
              <a:t>The Father testifies to him: Mt 3:17; 17:5; </a:t>
            </a:r>
            <a:r>
              <a:rPr lang="en-US" dirty="0" err="1">
                <a:effectLst/>
              </a:rPr>
              <a:t>Jn</a:t>
            </a:r>
            <a:r>
              <a:rPr lang="en-US" dirty="0">
                <a:effectLst/>
              </a:rPr>
              <a:t> 8:18; 1 </a:t>
            </a:r>
            <a:r>
              <a:rPr lang="en-US" dirty="0" err="1">
                <a:effectLst/>
              </a:rPr>
              <a:t>Jn</a:t>
            </a:r>
            <a:r>
              <a:rPr lang="en-US" dirty="0">
                <a:effectLst/>
              </a:rPr>
              <a:t> 5:9. </a:t>
            </a:r>
          </a:p>
          <a:p>
            <a:pPr lvl="0" hangingPunct="0"/>
            <a:r>
              <a:rPr lang="en-US" dirty="0">
                <a:effectLst/>
              </a:rPr>
              <a:t>Gives eternal life: </a:t>
            </a:r>
            <a:r>
              <a:rPr lang="en-US" dirty="0" err="1">
                <a:effectLst/>
              </a:rPr>
              <a:t>Jn</a:t>
            </a:r>
            <a:r>
              <a:rPr lang="en-US" dirty="0">
                <a:effectLst/>
              </a:rPr>
              <a:t> 3:16; 5:39-40; 20:30-31. </a:t>
            </a:r>
          </a:p>
          <a:p>
            <a:pPr lvl="0" hangingPunct="0"/>
            <a:r>
              <a:rPr lang="en-US" dirty="0">
                <a:effectLst/>
              </a:rPr>
              <a:t>Foreknows the future: Mk 8:31; </a:t>
            </a:r>
            <a:r>
              <a:rPr lang="en-US" dirty="0" err="1">
                <a:effectLst/>
              </a:rPr>
              <a:t>Lk</a:t>
            </a:r>
            <a:r>
              <a:rPr lang="en-US" dirty="0">
                <a:effectLst/>
              </a:rPr>
              <a:t> 9:21-22; 12:49-53; 22:35-37; 24:1-7; </a:t>
            </a:r>
            <a:r>
              <a:rPr lang="en-US" dirty="0" err="1">
                <a:effectLst/>
              </a:rPr>
              <a:t>Jn</a:t>
            </a:r>
            <a:r>
              <a:rPr lang="en-US" dirty="0">
                <a:effectLst/>
              </a:rPr>
              <a:t> 3:11-14; 6:63-64; 13:1-11; 14:27-29; 18:1-4; 19:26-30. </a:t>
            </a:r>
          </a:p>
          <a:p>
            <a:pPr lvl="0" hangingPunct="0"/>
            <a:r>
              <a:rPr lang="en-US" dirty="0">
                <a:effectLst/>
              </a:rPr>
              <a:t>Is Lord over the Law: </a:t>
            </a:r>
            <a:r>
              <a:rPr lang="en-US" dirty="0" err="1">
                <a:effectLst/>
              </a:rPr>
              <a:t>Lk</a:t>
            </a:r>
            <a:r>
              <a:rPr lang="en-US" dirty="0">
                <a:effectLst/>
              </a:rPr>
              <a:t> 6:1-5</a:t>
            </a:r>
            <a:r>
              <a:rPr lang="en-US" dirty="0" smtClean="0">
                <a:effectLst/>
              </a:rPr>
              <a:t>.</a:t>
            </a:r>
            <a:endParaRPr lang="en-US" dirty="0">
              <a:effectLst/>
            </a:endParaRPr>
          </a:p>
        </p:txBody>
      </p:sp>
    </p:spTree>
    <p:extLst>
      <p:ext uri="{BB962C8B-B14F-4D97-AF65-F5344CB8AC3E}">
        <p14:creationId xmlns:p14="http://schemas.microsoft.com/office/powerpoint/2010/main" val="2535636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a:spLocks noGrp="1"/>
          </p:cNvSpPr>
          <p:nvPr>
            <p:ph sz="half" idx="1"/>
          </p:nvPr>
        </p:nvSpPr>
        <p:spPr>
          <a:xfrm>
            <a:off x="723900" y="2244979"/>
            <a:ext cx="7707406"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7" name="Content Placeholder 5"/>
          <p:cNvSpPr txBox="1">
            <a:spLocks/>
          </p:cNvSpPr>
          <p:nvPr/>
        </p:nvSpPr>
        <p:spPr>
          <a:xfrm>
            <a:off x="723900" y="3914170"/>
            <a:ext cx="7707406" cy="886018"/>
          </a:xfrm>
          <a:prstGeom prst="rect">
            <a:avLst/>
          </a:prstGeom>
        </p:spPr>
        <p:txBody>
          <a:bodyPr/>
          <a:lst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a:lstStyle>
          <a:p>
            <a:pPr marL="0" indent="0">
              <a:buFont typeface="Calisto MT" pitchFamily="18" charset="0"/>
              <a:buNone/>
            </a:pPr>
            <a:r>
              <a:rPr lang="en-US" i="1" dirty="0" smtClean="0"/>
              <a:t>Power Points prepared by </a:t>
            </a:r>
            <a:r>
              <a:rPr lang="en-US" dirty="0" smtClean="0">
                <a:hlinkClick r:id="rId3"/>
              </a:rPr>
              <a:t>Catholic Presentations</a:t>
            </a:r>
            <a:endParaRPr lang="en-US" dirty="0"/>
          </a:p>
        </p:txBody>
      </p:sp>
    </p:spTree>
    <p:extLst>
      <p:ext uri="{BB962C8B-B14F-4D97-AF65-F5344CB8AC3E}">
        <p14:creationId xmlns:p14="http://schemas.microsoft.com/office/powerpoint/2010/main" val="136332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other religions assert that Christ was “divine.” </a:t>
            </a:r>
            <a:endParaRPr lang="en-US" dirty="0"/>
          </a:p>
        </p:txBody>
      </p:sp>
      <p:sp>
        <p:nvSpPr>
          <p:cNvPr id="3" name="Content Placeholder 2"/>
          <p:cNvSpPr>
            <a:spLocks noGrp="1"/>
          </p:cNvSpPr>
          <p:nvPr>
            <p:ph idx="1"/>
          </p:nvPr>
        </p:nvSpPr>
        <p:spPr/>
        <p:txBody>
          <a:bodyPr>
            <a:normAutofit fontScale="92500" lnSpcReduction="20000"/>
          </a:bodyPr>
          <a:lstStyle/>
          <a:p>
            <a:pPr hangingPunct="0"/>
            <a:r>
              <a:rPr lang="en-US" dirty="0" smtClean="0">
                <a:effectLst/>
              </a:rPr>
              <a:t>Islam</a:t>
            </a:r>
            <a:r>
              <a:rPr lang="en-US" dirty="0">
                <a:effectLst/>
              </a:rPr>
              <a:t>, for example, teaches that Jesus was indeed virginally conceived and that he was </a:t>
            </a:r>
            <a:r>
              <a:rPr lang="en-US" dirty="0" smtClean="0">
                <a:effectLst/>
              </a:rPr>
              <a:t>the Messiah </a:t>
            </a:r>
            <a:r>
              <a:rPr lang="en-US" dirty="0">
                <a:effectLst/>
              </a:rPr>
              <a:t>and divine. </a:t>
            </a:r>
            <a:endParaRPr lang="en-US" dirty="0" smtClean="0">
              <a:effectLst/>
            </a:endParaRPr>
          </a:p>
          <a:p>
            <a:pPr lvl="1" hangingPunct="0"/>
            <a:r>
              <a:rPr lang="en-US" dirty="0" smtClean="0">
                <a:effectLst/>
              </a:rPr>
              <a:t>However</a:t>
            </a:r>
            <a:r>
              <a:rPr lang="en-US" dirty="0">
                <a:effectLst/>
              </a:rPr>
              <a:t>, they do not accept that He is the Son of God or that He is the Second Person of the Trinity. </a:t>
            </a:r>
          </a:p>
          <a:p>
            <a:r>
              <a:rPr lang="en-US" dirty="0" smtClean="0">
                <a:effectLst/>
              </a:rPr>
              <a:t>Buddhists </a:t>
            </a:r>
            <a:r>
              <a:rPr lang="en-US" dirty="0">
                <a:effectLst/>
              </a:rPr>
              <a:t>and eastern mystics often consider Jesus “divine”, but they would assert that His divinity is no different from the “divine spark” in all of us; </a:t>
            </a:r>
            <a:endParaRPr lang="en-US" dirty="0" smtClean="0">
              <a:effectLst/>
            </a:endParaRPr>
          </a:p>
          <a:p>
            <a:r>
              <a:rPr lang="en-US" dirty="0">
                <a:effectLst/>
              </a:rPr>
              <a:t>P</a:t>
            </a:r>
            <a:r>
              <a:rPr lang="en-US" dirty="0" smtClean="0">
                <a:effectLst/>
              </a:rPr>
              <a:t>seudo</a:t>
            </a:r>
            <a:r>
              <a:rPr lang="en-US" dirty="0">
                <a:effectLst/>
              </a:rPr>
              <a:t>-Christian groups like the Jehovah’s Witnesses and the Mormons, who claim that Jesus is “divine” but (in the first case) is only an angel or (in the case of the Mormons) He is one of many gods and lesser than God the Father. </a:t>
            </a:r>
            <a:endParaRPr lang="en-US" dirty="0"/>
          </a:p>
        </p:txBody>
      </p:sp>
    </p:spTree>
    <p:extLst>
      <p:ext uri="{BB962C8B-B14F-4D97-AF65-F5344CB8AC3E}">
        <p14:creationId xmlns:p14="http://schemas.microsoft.com/office/powerpoint/2010/main" val="338296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is Divine</a:t>
            </a:r>
            <a:endParaRPr lang="en-US" dirty="0"/>
          </a:p>
        </p:txBody>
      </p:sp>
      <p:sp>
        <p:nvSpPr>
          <p:cNvPr id="3" name="Content Placeholder 2"/>
          <p:cNvSpPr>
            <a:spLocks noGrp="1"/>
          </p:cNvSpPr>
          <p:nvPr>
            <p:ph idx="1"/>
          </p:nvPr>
        </p:nvSpPr>
        <p:spPr/>
        <p:txBody>
          <a:bodyPr/>
          <a:lstStyle/>
          <a:p>
            <a:r>
              <a:rPr lang="en-US" dirty="0">
                <a:effectLst/>
              </a:rPr>
              <a:t>To say that Christ is divine is to assert the following statement: </a:t>
            </a:r>
            <a:r>
              <a:rPr lang="en-US" b="1" i="1" dirty="0">
                <a:effectLst/>
              </a:rPr>
              <a:t>Jesus Christ, though a man in</a:t>
            </a:r>
            <a:r>
              <a:rPr lang="en-US" dirty="0">
                <a:effectLst/>
              </a:rPr>
              <a:t> </a:t>
            </a:r>
            <a:r>
              <a:rPr lang="en-US" b="1" i="1" dirty="0">
                <a:effectLst/>
              </a:rPr>
              <a:t>history, was also fully God, God come to earth, the eternal Word made flesh. </a:t>
            </a:r>
            <a:endParaRPr lang="en-US" b="1" i="1" dirty="0" smtClean="0">
              <a:effectLst/>
            </a:endParaRPr>
          </a:p>
          <a:p>
            <a:r>
              <a:rPr lang="en-US" dirty="0" smtClean="0">
                <a:effectLst/>
              </a:rPr>
              <a:t>He </a:t>
            </a:r>
            <a:r>
              <a:rPr lang="en-US" dirty="0">
                <a:effectLst/>
              </a:rPr>
              <a:t>is not less than</a:t>
            </a:r>
            <a:r>
              <a:rPr lang="en-US" b="1" i="1" dirty="0">
                <a:effectLst/>
              </a:rPr>
              <a:t> </a:t>
            </a:r>
            <a:r>
              <a:rPr lang="en-US" dirty="0">
                <a:effectLst/>
              </a:rPr>
              <a:t>God the Father or the Holy Spirit but is co-equal with them both in power, glory and eternity </a:t>
            </a:r>
            <a:endParaRPr lang="en-US" dirty="0"/>
          </a:p>
        </p:txBody>
      </p:sp>
    </p:spTree>
    <p:extLst>
      <p:ext uri="{BB962C8B-B14F-4D97-AF65-F5344CB8AC3E}">
        <p14:creationId xmlns:p14="http://schemas.microsoft.com/office/powerpoint/2010/main" val="2241196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Christ a Historical Person</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hangingPunct="0"/>
            <a:r>
              <a:rPr lang="en-US" dirty="0">
                <a:effectLst/>
              </a:rPr>
              <a:t>B</a:t>
            </a:r>
            <a:r>
              <a:rPr lang="en-US" dirty="0" smtClean="0">
                <a:effectLst/>
              </a:rPr>
              <a:t>efore </a:t>
            </a:r>
            <a:r>
              <a:rPr lang="en-US" dirty="0">
                <a:effectLst/>
              </a:rPr>
              <a:t>one can prove Christ was divine, one must prove that He actually existed. </a:t>
            </a:r>
            <a:endParaRPr lang="en-US" dirty="0" smtClean="0">
              <a:effectLst/>
            </a:endParaRPr>
          </a:p>
          <a:p>
            <a:pPr hangingPunct="0"/>
            <a:r>
              <a:rPr lang="en-US" dirty="0" smtClean="0">
                <a:effectLst/>
              </a:rPr>
              <a:t>Many </a:t>
            </a:r>
            <a:r>
              <a:rPr lang="en-US" dirty="0">
                <a:effectLst/>
              </a:rPr>
              <a:t>instances of the historical existence of Christ are attested to outside of the Gospels. </a:t>
            </a:r>
            <a:endParaRPr lang="en-US" dirty="0" smtClean="0">
              <a:effectLst/>
            </a:endParaRPr>
          </a:p>
          <a:p>
            <a:pPr lvl="1" hangingPunct="0"/>
            <a:r>
              <a:rPr lang="en-US" b="1" dirty="0" smtClean="0">
                <a:effectLst/>
              </a:rPr>
              <a:t>Cornelius </a:t>
            </a:r>
            <a:r>
              <a:rPr lang="en-US" b="1" dirty="0">
                <a:effectLst/>
              </a:rPr>
              <a:t>Tacitus (55-120 AD), "the greatest historian" of ancient Rome</a:t>
            </a:r>
            <a:r>
              <a:rPr lang="en-US" dirty="0" smtClean="0">
                <a:effectLst/>
              </a:rPr>
              <a:t>: "</a:t>
            </a:r>
            <a:r>
              <a:rPr lang="en-US" dirty="0">
                <a:effectLst/>
              </a:rPr>
              <a:t>Consequently, to get rid of the report, Nero fastened the guilt and inflicted the most exquisite tortures on a class hated for their abominations, </a:t>
            </a:r>
            <a:r>
              <a:rPr lang="en-US" u="sng" dirty="0">
                <a:effectLst/>
              </a:rPr>
              <a:t>called Christians</a:t>
            </a:r>
            <a:r>
              <a:rPr lang="en-US" dirty="0">
                <a:effectLst/>
              </a:rPr>
              <a:t> </a:t>
            </a:r>
            <a:r>
              <a:rPr lang="en-US" u="sng" dirty="0">
                <a:effectLst/>
              </a:rPr>
              <a:t>by the populace. </a:t>
            </a:r>
            <a:r>
              <a:rPr lang="en-US" u="sng" dirty="0" err="1">
                <a:effectLst/>
              </a:rPr>
              <a:t>Christus</a:t>
            </a:r>
            <a:r>
              <a:rPr lang="en-US" u="sng" dirty="0">
                <a:effectLst/>
              </a:rPr>
              <a:t>, from whom the name had its origin</a:t>
            </a:r>
            <a:r>
              <a:rPr lang="en-US" dirty="0">
                <a:effectLst/>
              </a:rPr>
              <a:t>, suffered </a:t>
            </a:r>
            <a:r>
              <a:rPr lang="en-US" dirty="0" smtClean="0">
                <a:effectLst/>
              </a:rPr>
              <a:t>the extreme </a:t>
            </a:r>
            <a:r>
              <a:rPr lang="en-US" dirty="0">
                <a:effectLst/>
              </a:rPr>
              <a:t>penalty during the reign of Tiberius at the hands of one of our procurators, Pontius Pilatus, and a most mischievous superstition, thus checked for the moment, again broke out not only in Judaea, the first source of the evil, but even in Rome…” -Tacitus, </a:t>
            </a:r>
            <a:r>
              <a:rPr lang="en-US" i="1" dirty="0">
                <a:effectLst/>
              </a:rPr>
              <a:t>Annals,</a:t>
            </a:r>
            <a:r>
              <a:rPr lang="en-US" dirty="0">
                <a:effectLst/>
              </a:rPr>
              <a:t> 15:44</a:t>
            </a:r>
          </a:p>
          <a:p>
            <a:endParaRPr lang="en-US" dirty="0"/>
          </a:p>
        </p:txBody>
      </p:sp>
    </p:spTree>
    <p:extLst>
      <p:ext uri="{BB962C8B-B14F-4D97-AF65-F5344CB8AC3E}">
        <p14:creationId xmlns:p14="http://schemas.microsoft.com/office/powerpoint/2010/main" val="201623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Christ a Historical Person?</a:t>
            </a:r>
          </a:p>
        </p:txBody>
      </p:sp>
      <p:sp>
        <p:nvSpPr>
          <p:cNvPr id="3" name="Content Placeholder 2"/>
          <p:cNvSpPr>
            <a:spLocks noGrp="1"/>
          </p:cNvSpPr>
          <p:nvPr>
            <p:ph idx="1"/>
          </p:nvPr>
        </p:nvSpPr>
        <p:spPr/>
        <p:txBody>
          <a:bodyPr>
            <a:normAutofit fontScale="92500" lnSpcReduction="20000"/>
          </a:bodyPr>
          <a:lstStyle/>
          <a:p>
            <a:r>
              <a:rPr lang="en-US" b="1" dirty="0">
                <a:effectLst/>
              </a:rPr>
              <a:t>Lucian (Greek writer and </a:t>
            </a:r>
            <a:r>
              <a:rPr lang="en-US" b="1" dirty="0" err="1">
                <a:effectLst/>
              </a:rPr>
              <a:t>rhetoritician</a:t>
            </a:r>
            <a:r>
              <a:rPr lang="en-US" b="1" dirty="0">
                <a:effectLst/>
              </a:rPr>
              <a:t>, circa 120-after 180</a:t>
            </a:r>
            <a:r>
              <a:rPr lang="en-US" b="1" dirty="0" smtClean="0">
                <a:effectLst/>
              </a:rPr>
              <a:t>)</a:t>
            </a:r>
            <a:endParaRPr lang="en-US" dirty="0">
              <a:effectLst/>
            </a:endParaRPr>
          </a:p>
          <a:p>
            <a:pPr lvl="1" hangingPunct="0"/>
            <a:r>
              <a:rPr lang="en-US" dirty="0">
                <a:effectLst/>
              </a:rPr>
              <a:t>"The Christians, you know, worship a man to this day the distinguished personage who introduced their novel rites, and was </a:t>
            </a:r>
            <a:r>
              <a:rPr lang="en-US" u="sng" dirty="0">
                <a:effectLst/>
              </a:rPr>
              <a:t>crucified</a:t>
            </a:r>
            <a:r>
              <a:rPr lang="en-US" dirty="0">
                <a:effectLst/>
              </a:rPr>
              <a:t> on that account. . . . “ –Lucian, </a:t>
            </a:r>
            <a:r>
              <a:rPr lang="en-US" i="1" dirty="0">
                <a:effectLst/>
              </a:rPr>
              <a:t>The Death</a:t>
            </a:r>
            <a:r>
              <a:rPr lang="en-US" dirty="0">
                <a:effectLst/>
              </a:rPr>
              <a:t> </a:t>
            </a:r>
            <a:r>
              <a:rPr lang="en-US" i="1" dirty="0">
                <a:effectLst/>
              </a:rPr>
              <a:t>of </a:t>
            </a:r>
            <a:r>
              <a:rPr lang="en-US" i="1" dirty="0" smtClean="0">
                <a:effectLst/>
              </a:rPr>
              <a:t>Peregrine</a:t>
            </a:r>
            <a:endParaRPr lang="en-US" dirty="0">
              <a:effectLst/>
            </a:endParaRPr>
          </a:p>
          <a:p>
            <a:r>
              <a:rPr lang="en-US" b="1" dirty="0">
                <a:effectLst/>
              </a:rPr>
              <a:t>The Talmud (c. 70 – 200 AD</a:t>
            </a:r>
            <a:r>
              <a:rPr lang="en-US" b="1" dirty="0" smtClean="0">
                <a:effectLst/>
              </a:rPr>
              <a:t>)</a:t>
            </a:r>
            <a:endParaRPr lang="en-US" dirty="0">
              <a:effectLst/>
            </a:endParaRPr>
          </a:p>
          <a:p>
            <a:pPr lvl="1" hangingPunct="0"/>
            <a:r>
              <a:rPr lang="en-US" dirty="0">
                <a:effectLst/>
              </a:rPr>
              <a:t>"On the eve of the Passover </a:t>
            </a:r>
            <a:r>
              <a:rPr lang="en-US" u="sng" dirty="0" err="1">
                <a:effectLst/>
              </a:rPr>
              <a:t>Yeshu</a:t>
            </a:r>
            <a:r>
              <a:rPr lang="en-US" u="sng" dirty="0">
                <a:effectLst/>
              </a:rPr>
              <a:t> was hanged</a:t>
            </a:r>
            <a:r>
              <a:rPr lang="en-US" dirty="0">
                <a:effectLst/>
              </a:rPr>
              <a:t>… before the execution took place, a herald went forth and cried, "He is going forth to be stoned because he has practiced sorcery and enticed Israel to apostasy. Anyone who can say anything in his favor, let him come forward and plead on his behalf." But since nothing was brought forward in his favor he was hanged </a:t>
            </a:r>
            <a:r>
              <a:rPr lang="en-US" u="sng" dirty="0">
                <a:effectLst/>
              </a:rPr>
              <a:t>on the eve of the Passover</a:t>
            </a:r>
            <a:r>
              <a:rPr lang="en-US" dirty="0">
                <a:effectLst/>
              </a:rPr>
              <a:t>!" -Babylonian Talmud, I Epstein Translation, vol. III</a:t>
            </a:r>
          </a:p>
          <a:p>
            <a:endParaRPr lang="en-US" dirty="0"/>
          </a:p>
        </p:txBody>
      </p:sp>
    </p:spTree>
    <p:extLst>
      <p:ext uri="{BB962C8B-B14F-4D97-AF65-F5344CB8AC3E}">
        <p14:creationId xmlns:p14="http://schemas.microsoft.com/office/powerpoint/2010/main" val="164380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 the Divinity of Christ be </a:t>
            </a:r>
            <a:r>
              <a:rPr lang="en-US" dirty="0" smtClean="0"/>
              <a:t>proven?</a:t>
            </a:r>
            <a:endParaRPr lang="en-US" dirty="0"/>
          </a:p>
        </p:txBody>
      </p:sp>
      <p:sp>
        <p:nvSpPr>
          <p:cNvPr id="3" name="Content Placeholder 2"/>
          <p:cNvSpPr>
            <a:spLocks noGrp="1"/>
          </p:cNvSpPr>
          <p:nvPr>
            <p:ph idx="1"/>
          </p:nvPr>
        </p:nvSpPr>
        <p:spPr/>
        <p:txBody>
          <a:bodyPr>
            <a:normAutofit lnSpcReduction="10000"/>
          </a:bodyPr>
          <a:lstStyle/>
          <a:p>
            <a:pPr hangingPunct="0"/>
            <a:r>
              <a:rPr lang="en-US" dirty="0">
                <a:effectLst/>
              </a:rPr>
              <a:t>The question of what to make of Christ’s personal identity can be summed up in three </a:t>
            </a:r>
            <a:r>
              <a:rPr lang="en-US" dirty="0" smtClean="0">
                <a:effectLst/>
              </a:rPr>
              <a:t>options</a:t>
            </a:r>
          </a:p>
          <a:p>
            <a:pPr lvl="1" hangingPunct="0"/>
            <a:r>
              <a:rPr lang="en-US" dirty="0" smtClean="0">
                <a:effectLst/>
              </a:rPr>
              <a:t>Jesus </a:t>
            </a:r>
            <a:r>
              <a:rPr lang="en-US" dirty="0">
                <a:effectLst/>
              </a:rPr>
              <a:t>made certain claims about Himself which nobody but God could make. </a:t>
            </a:r>
          </a:p>
          <a:p>
            <a:pPr lvl="1" hangingPunct="0"/>
            <a:r>
              <a:rPr lang="en-US" dirty="0" smtClean="0">
                <a:effectLst/>
              </a:rPr>
              <a:t>Jesus </a:t>
            </a:r>
            <a:r>
              <a:rPr lang="en-US" dirty="0">
                <a:effectLst/>
              </a:rPr>
              <a:t>performs many supernatural works that give credibility to His claims, including the supreme miracle of His bodily Resurrection. </a:t>
            </a:r>
          </a:p>
          <a:p>
            <a:pPr lvl="1" hangingPunct="0"/>
            <a:r>
              <a:rPr lang="en-US" dirty="0">
                <a:effectLst/>
              </a:rPr>
              <a:t>What is a person to make of these claims? There are only three plausible answers: </a:t>
            </a:r>
            <a:endParaRPr lang="en-US" dirty="0" smtClean="0">
              <a:effectLst/>
            </a:endParaRPr>
          </a:p>
          <a:p>
            <a:pPr lvl="2" hangingPunct="0"/>
            <a:r>
              <a:rPr lang="en-US" dirty="0" smtClean="0">
                <a:effectLst/>
              </a:rPr>
              <a:t>Jesus </a:t>
            </a:r>
            <a:r>
              <a:rPr lang="en-US" dirty="0">
                <a:effectLst/>
              </a:rPr>
              <a:t>is either a </a:t>
            </a:r>
            <a:r>
              <a:rPr lang="en-US" dirty="0" smtClean="0">
                <a:effectLst/>
              </a:rPr>
              <a:t>Lunatic</a:t>
            </a:r>
            <a:endParaRPr lang="en-US" dirty="0">
              <a:effectLst/>
            </a:endParaRPr>
          </a:p>
          <a:p>
            <a:pPr lvl="2" hangingPunct="0"/>
            <a:r>
              <a:rPr lang="en-US" dirty="0" smtClean="0">
                <a:effectLst/>
              </a:rPr>
              <a:t>a Liar</a:t>
            </a:r>
            <a:endParaRPr lang="en-US" dirty="0">
              <a:effectLst/>
            </a:endParaRPr>
          </a:p>
          <a:p>
            <a:pPr lvl="2" hangingPunct="0"/>
            <a:r>
              <a:rPr lang="en-US" dirty="0" smtClean="0">
                <a:effectLst/>
              </a:rPr>
              <a:t>or </a:t>
            </a:r>
            <a:r>
              <a:rPr lang="en-US" dirty="0">
                <a:effectLst/>
              </a:rPr>
              <a:t>He is telling the truth and is therefore Lord. </a:t>
            </a:r>
            <a:endParaRPr lang="en-US" dirty="0"/>
          </a:p>
        </p:txBody>
      </p:sp>
    </p:spTree>
    <p:extLst>
      <p:ext uri="{BB962C8B-B14F-4D97-AF65-F5344CB8AC3E}">
        <p14:creationId xmlns:p14="http://schemas.microsoft.com/office/powerpoint/2010/main" val="2965628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Was Jesus a lunatic</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effectLst/>
              </a:rPr>
              <a:t>Jesus </a:t>
            </a:r>
            <a:r>
              <a:rPr lang="en-US" dirty="0">
                <a:effectLst/>
              </a:rPr>
              <a:t>does not display any signs of lunacy. He acts with deliberateness, reason and demonstrates an extraordinarily sharp intellect, especially in His intellectual sparring matches with the </a:t>
            </a:r>
            <a:r>
              <a:rPr lang="en-US" dirty="0" smtClean="0">
                <a:effectLst/>
              </a:rPr>
              <a:t>scribes and </a:t>
            </a:r>
            <a:r>
              <a:rPr lang="en-US" dirty="0">
                <a:effectLst/>
              </a:rPr>
              <a:t>Pharisees. </a:t>
            </a:r>
            <a:endParaRPr lang="en-US" dirty="0" smtClean="0">
              <a:effectLst/>
            </a:endParaRPr>
          </a:p>
          <a:p>
            <a:r>
              <a:rPr lang="en-US" dirty="0" smtClean="0">
                <a:effectLst/>
              </a:rPr>
              <a:t>He </a:t>
            </a:r>
            <a:r>
              <a:rPr lang="en-US" dirty="0">
                <a:effectLst/>
              </a:rPr>
              <a:t>is fully in control of all His faculties and does everything He does quite intentionally without any signs of lunacy. </a:t>
            </a:r>
            <a:endParaRPr lang="en-US" dirty="0" smtClean="0">
              <a:effectLst/>
            </a:endParaRPr>
          </a:p>
          <a:p>
            <a:pPr lvl="1"/>
            <a:r>
              <a:rPr lang="en-US" dirty="0" smtClean="0">
                <a:effectLst/>
              </a:rPr>
              <a:t>In </a:t>
            </a:r>
            <a:r>
              <a:rPr lang="en-US" dirty="0">
                <a:effectLst/>
              </a:rPr>
              <a:t>other words, He has the wrong psychological profile to be considered a lunatic. </a:t>
            </a:r>
            <a:endParaRPr lang="en-US" dirty="0" smtClean="0">
              <a:effectLst/>
            </a:endParaRPr>
          </a:p>
          <a:p>
            <a:r>
              <a:rPr lang="en-US" i="1" dirty="0" smtClean="0">
                <a:effectLst/>
              </a:rPr>
              <a:t>“</a:t>
            </a:r>
            <a:r>
              <a:rPr lang="en-US" i="1" dirty="0">
                <a:effectLst/>
              </a:rPr>
              <a:t>The size of the gap between what you are and what you think you are is a pretty good index of your insanity. If I believe I am the best writer in America, I may be an egotistical fool, but I am not insane. If I believe I am Napoleon, I am probably near the edge. If I believe I am the archangel Gabriel, I am probably well over it. And if I believe I am God?…Would you send your children to Sunday school to be taught by a man who thought he was God?</a:t>
            </a:r>
            <a:r>
              <a:rPr lang="en-US" i="1" dirty="0" smtClean="0">
                <a:effectLst/>
              </a:rPr>
              <a:t>”</a:t>
            </a:r>
            <a:r>
              <a:rPr lang="en-US" dirty="0">
                <a:effectLst/>
              </a:rPr>
              <a:t>	</a:t>
            </a:r>
            <a:r>
              <a:rPr lang="en-US" dirty="0" smtClean="0">
                <a:effectLst/>
              </a:rPr>
              <a:t>				</a:t>
            </a:r>
            <a:r>
              <a:rPr lang="en-US" dirty="0">
                <a:effectLst/>
              </a:rPr>
              <a:t>	</a:t>
            </a:r>
            <a:r>
              <a:rPr lang="en-US" i="1" dirty="0" smtClean="0">
                <a:effectLst/>
              </a:rPr>
              <a:t>-</a:t>
            </a:r>
            <a:r>
              <a:rPr lang="en-US" i="1" dirty="0">
                <a:effectLst/>
              </a:rPr>
              <a:t>Handbook of Christian Apologetics</a:t>
            </a:r>
            <a:r>
              <a:rPr lang="en-US" dirty="0">
                <a:effectLst/>
              </a:rPr>
              <a:t>, </a:t>
            </a:r>
            <a:r>
              <a:rPr lang="en-US" dirty="0" err="1">
                <a:effectLst/>
              </a:rPr>
              <a:t>Kreeft</a:t>
            </a:r>
            <a:r>
              <a:rPr lang="en-US" dirty="0">
                <a:effectLst/>
              </a:rPr>
              <a:t> &amp; </a:t>
            </a:r>
            <a:r>
              <a:rPr lang="en-US" dirty="0" err="1">
                <a:effectLst/>
              </a:rPr>
              <a:t>Tacelli</a:t>
            </a:r>
            <a:r>
              <a:rPr lang="en-US" dirty="0">
                <a:effectLst/>
              </a:rPr>
              <a:t>, p. </a:t>
            </a:r>
            <a:r>
              <a:rPr lang="en-US" dirty="0" smtClean="0">
                <a:effectLst/>
              </a:rPr>
              <a:t>155</a:t>
            </a:r>
            <a:endParaRPr lang="en-US" dirty="0">
              <a:effectLst/>
            </a:endParaRPr>
          </a:p>
        </p:txBody>
      </p:sp>
    </p:spTree>
    <p:extLst>
      <p:ext uri="{BB962C8B-B14F-4D97-AF65-F5344CB8AC3E}">
        <p14:creationId xmlns:p14="http://schemas.microsoft.com/office/powerpoint/2010/main" val="58083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Could He have been lying?</a:t>
            </a:r>
          </a:p>
        </p:txBody>
      </p:sp>
      <p:sp>
        <p:nvSpPr>
          <p:cNvPr id="3" name="Content Placeholder 2"/>
          <p:cNvSpPr>
            <a:spLocks noGrp="1"/>
          </p:cNvSpPr>
          <p:nvPr>
            <p:ph idx="1"/>
          </p:nvPr>
        </p:nvSpPr>
        <p:spPr/>
        <p:txBody>
          <a:bodyPr/>
          <a:lstStyle/>
          <a:p>
            <a:r>
              <a:rPr lang="en-US" dirty="0">
                <a:effectLst/>
              </a:rPr>
              <a:t>The main argument against the possibility of Christ being a liar is His eminent trustworthiness. </a:t>
            </a:r>
            <a:endParaRPr lang="en-US" dirty="0" smtClean="0">
              <a:effectLst/>
            </a:endParaRPr>
          </a:p>
          <a:p>
            <a:r>
              <a:rPr lang="en-US" dirty="0" smtClean="0">
                <a:effectLst/>
              </a:rPr>
              <a:t>Everyone </a:t>
            </a:r>
            <a:r>
              <a:rPr lang="en-US" dirty="0">
                <a:effectLst/>
              </a:rPr>
              <a:t>who reads the Gospels agrees that Jesus was a good and wise man, a great and profound teacher. </a:t>
            </a:r>
            <a:endParaRPr lang="en-US" dirty="0" smtClean="0">
              <a:effectLst/>
            </a:endParaRPr>
          </a:p>
          <a:p>
            <a:r>
              <a:rPr lang="en-US" dirty="0" smtClean="0">
                <a:effectLst/>
              </a:rPr>
              <a:t>Most </a:t>
            </a:r>
            <a:r>
              <a:rPr lang="en-US" dirty="0">
                <a:effectLst/>
              </a:rPr>
              <a:t>nonreligious people, and even many people of other religions, like Gandhi, see him as history’s greatest moral teacher</a:t>
            </a:r>
            <a:r>
              <a:rPr lang="en-US" dirty="0" smtClean="0">
                <a:effectLst/>
              </a:rPr>
              <a:t>.</a:t>
            </a:r>
          </a:p>
        </p:txBody>
      </p:sp>
    </p:spTree>
    <p:extLst>
      <p:ext uri="{BB962C8B-B14F-4D97-AF65-F5344CB8AC3E}">
        <p14:creationId xmlns:p14="http://schemas.microsoft.com/office/powerpoint/2010/main" val="1396883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79</TotalTime>
  <Words>2564</Words>
  <Application>Microsoft Macintosh PowerPoint</Application>
  <PresentationFormat>On-screen Show (4:3)</PresentationFormat>
  <Paragraphs>126</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Precedent</vt:lpstr>
      <vt:lpstr>Document</vt:lpstr>
      <vt:lpstr>The Divinity of Christ</vt:lpstr>
      <vt:lpstr>Christ is Divine</vt:lpstr>
      <vt:lpstr>other religions assert that Christ was “divine.” </vt:lpstr>
      <vt:lpstr>Christ is Divine</vt:lpstr>
      <vt:lpstr>Is Christ a Historical Person?</vt:lpstr>
      <vt:lpstr>Is Christ a Historical Person?</vt:lpstr>
      <vt:lpstr>Can the Divinity of Christ be proven?</vt:lpstr>
      <vt:lpstr>Was Jesus a lunatic?</vt:lpstr>
      <vt:lpstr>Could He have been lying?</vt:lpstr>
      <vt:lpstr>Could He have been lying?</vt:lpstr>
      <vt:lpstr>The “Guru” Argument</vt:lpstr>
      <vt:lpstr>Jesus is lord</vt:lpstr>
      <vt:lpstr>Argument for the Resurrection</vt:lpstr>
      <vt:lpstr>Refutation of the Swoon Theory</vt:lpstr>
      <vt:lpstr>Refutation of the Swoon Theory</vt:lpstr>
      <vt:lpstr>Refutation of the Conspiracy Theory</vt:lpstr>
      <vt:lpstr>Refutation of the Conspiracy Theory</vt:lpstr>
      <vt:lpstr>Refutation of the Hallucination Theory</vt:lpstr>
      <vt:lpstr>Refutation of the Hallucination Theory</vt:lpstr>
      <vt:lpstr>Refutation of the Myth Theory</vt:lpstr>
      <vt:lpstr>Scriptural Data for Christ’s Claim to Divinity</vt:lpstr>
      <vt:lpstr>Scriptural Data for Christ’s Claim to Divinity</vt:lpstr>
      <vt:lpstr>Scriptural Data for Christ’s Claim to Divinity</vt:lpstr>
      <vt:lpstr>Scriptural Data for Christ’s Claim to Divinity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Divinity of Christ</dc:title>
  <dc:creator>Ty Jackson</dc:creator>
  <cp:lastModifiedBy>Ty Jackson</cp:lastModifiedBy>
  <cp:revision>11</cp:revision>
  <dcterms:created xsi:type="dcterms:W3CDTF">2014-06-03T02:31:27Z</dcterms:created>
  <dcterms:modified xsi:type="dcterms:W3CDTF">2014-07-14T01:05:38Z</dcterms:modified>
</cp:coreProperties>
</file>