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jpeg"/><Relationship Id="rId1" Type="http://schemas.openxmlformats.org/officeDocument/2006/relationships/tags" Target="../tags/tag3.xml"/><Relationship Id="rId2"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2701925" y="2130425"/>
            <a:ext cx="4800600" cy="1470025"/>
          </a:xfrm>
        </p:spPr>
        <p:txBody>
          <a:bodyPr anchor="ctr"/>
          <a:lstStyle>
            <a:lvl1pPr>
              <a:defRPr>
                <a:latin typeface="Perpetua Titling MT"/>
                <a:cs typeface="Perpetua Titling MT"/>
              </a:defRPr>
            </a:lvl1pPr>
          </a:lstStyle>
          <a:p>
            <a:pPr lvl="0"/>
            <a:r>
              <a:rPr lang="en-US" noProof="0" dirty="0" smtClean="0"/>
              <a:t>Click to edit Master title style</a:t>
            </a:r>
          </a:p>
        </p:txBody>
      </p:sp>
      <p:sp>
        <p:nvSpPr>
          <p:cNvPr id="235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atin typeface="STIXGeneral-Regular"/>
                <a:cs typeface="STIXGeneral-Regular"/>
              </a:defRPr>
            </a:lvl1pPr>
          </a:lstStyle>
          <a:p>
            <a:pPr lvl="0"/>
            <a:r>
              <a:rPr lang="en-US" noProof="0" dirty="0" smtClean="0"/>
              <a:t>Click to edit Master subtitle style</a:t>
            </a:r>
          </a:p>
        </p:txBody>
      </p:sp>
      <p:sp>
        <p:nvSpPr>
          <p:cNvPr id="23556" name="Rectangle 4"/>
          <p:cNvSpPr>
            <a:spLocks noGrp="1" noChangeArrowheads="1"/>
          </p:cNvSpPr>
          <p:nvPr>
            <p:ph type="dt" sz="half" idx="2"/>
          </p:nvPr>
        </p:nvSpPr>
        <p:spPr/>
        <p:txBody>
          <a:bodyPr/>
          <a:lstStyle>
            <a:lvl1pPr>
              <a:defRPr/>
            </a:lvl1pPr>
          </a:lstStyle>
          <a:p>
            <a:fld id="{6438DCD7-3D3D-48E9-B55C-F725DC81AF3B}" type="datetimeFigureOut">
              <a:rPr lang="en-US" smtClean="0"/>
              <a:t>7/13/14</a:t>
            </a:fld>
            <a:endParaRPr lang="en-US"/>
          </a:p>
        </p:txBody>
      </p:sp>
      <p:sp>
        <p:nvSpPr>
          <p:cNvPr id="23557" name="Rectangle 5"/>
          <p:cNvSpPr>
            <a:spLocks noGrp="1" noChangeArrowheads="1"/>
          </p:cNvSpPr>
          <p:nvPr>
            <p:ph type="ftr" sz="quarter" idx="3"/>
          </p:nvPr>
        </p:nvSpPr>
        <p:spPr/>
        <p:txBody>
          <a:bodyPr/>
          <a:lstStyle>
            <a:lvl1pPr>
              <a:defRPr/>
            </a:lvl1pPr>
          </a:lstStyle>
          <a:p>
            <a:endParaRPr lang="en-US"/>
          </a:p>
        </p:txBody>
      </p:sp>
      <p:sp>
        <p:nvSpPr>
          <p:cNvPr id="23558" name="Rectangle 6"/>
          <p:cNvSpPr>
            <a:spLocks noGrp="1" noChangeArrowheads="1"/>
          </p:cNvSpPr>
          <p:nvPr>
            <p:ph type="sldNum" sz="quarter" idx="4"/>
          </p:nvPr>
        </p:nvSpPr>
        <p:spPr/>
        <p:txBody>
          <a:bodyPr/>
          <a:lstStyle>
            <a:lvl1pPr>
              <a:defRPr/>
            </a:lvl1pPr>
          </a:lstStyle>
          <a:p>
            <a:fld id="{D2F299BC-3AE5-4A4F-AC4A-BBEBAEDF0E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438DCD7-3D3D-48E9-B55C-F725DC81AF3B}"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F299BC-3AE5-4A4F-AC4A-BBEBAEDF0E91}" type="slidenum">
              <a:rPr lang="en-US" smtClean="0"/>
              <a:t>‹#›</a:t>
            </a:fld>
            <a:endParaRPr lang="en-US"/>
          </a:p>
        </p:txBody>
      </p:sp>
    </p:spTree>
    <p:extLst>
      <p:ext uri="{BB962C8B-B14F-4D97-AF65-F5344CB8AC3E}">
        <p14:creationId xmlns:p14="http://schemas.microsoft.com/office/powerpoint/2010/main" val="24404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438DCD7-3D3D-48E9-B55C-F725DC81AF3B}"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F299BC-3AE5-4A4F-AC4A-BBEBAEDF0E91}" type="slidenum">
              <a:rPr lang="en-US" smtClean="0"/>
              <a:t>‹#›</a:t>
            </a:fld>
            <a:endParaRPr lang="en-US"/>
          </a:p>
        </p:txBody>
      </p:sp>
    </p:spTree>
    <p:extLst>
      <p:ext uri="{BB962C8B-B14F-4D97-AF65-F5344CB8AC3E}">
        <p14:creationId xmlns:p14="http://schemas.microsoft.com/office/powerpoint/2010/main" val="4081341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Perpetua Titling MT"/>
                <a:cs typeface="Perpetua Titling M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STIXGeneral-Regular"/>
                <a:cs typeface="STIXGeneral-Regular"/>
              </a:defRPr>
            </a:lvl1pPr>
            <a:lvl2pPr>
              <a:defRPr>
                <a:latin typeface="STIXGeneral-Regular"/>
                <a:cs typeface="STIXGeneral-Regular"/>
              </a:defRPr>
            </a:lvl2pPr>
            <a:lvl3pPr>
              <a:defRPr>
                <a:latin typeface="STIXGeneral-Regular"/>
                <a:cs typeface="STIXGeneral-Regular"/>
              </a:defRPr>
            </a:lvl3pPr>
            <a:lvl4pPr>
              <a:defRPr>
                <a:latin typeface="STIXGeneral-Regular"/>
                <a:cs typeface="STIXGeneral-Regular"/>
              </a:defRPr>
            </a:lvl4pPr>
            <a:lvl5pPr>
              <a:defRPr>
                <a:latin typeface="STIXGeneral-Regular"/>
                <a:cs typeface="STIXGeneral-Regul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6438DCD7-3D3D-48E9-B55C-F725DC81AF3B}"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F299BC-3AE5-4A4F-AC4A-BBEBAEDF0E91}" type="slidenum">
              <a:rPr lang="en-US" smtClean="0"/>
              <a:t>‹#›</a:t>
            </a:fld>
            <a:endParaRPr lang="en-US"/>
          </a:p>
        </p:txBody>
      </p:sp>
    </p:spTree>
    <p:extLst>
      <p:ext uri="{BB962C8B-B14F-4D97-AF65-F5344CB8AC3E}">
        <p14:creationId xmlns:p14="http://schemas.microsoft.com/office/powerpoint/2010/main" val="8454844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438DCD7-3D3D-48E9-B55C-F725DC81AF3B}"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F299BC-3AE5-4A4F-AC4A-BBEBAEDF0E91}" type="slidenum">
              <a:rPr lang="en-US" smtClean="0"/>
              <a:t>‹#›</a:t>
            </a:fld>
            <a:endParaRPr lang="en-US"/>
          </a:p>
        </p:txBody>
      </p:sp>
    </p:spTree>
    <p:extLst>
      <p:ext uri="{BB962C8B-B14F-4D97-AF65-F5344CB8AC3E}">
        <p14:creationId xmlns:p14="http://schemas.microsoft.com/office/powerpoint/2010/main" val="232599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438DCD7-3D3D-48E9-B55C-F725DC81AF3B}"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F299BC-3AE5-4A4F-AC4A-BBEBAEDF0E91}" type="slidenum">
              <a:rPr lang="en-US" smtClean="0"/>
              <a:t>‹#›</a:t>
            </a:fld>
            <a:endParaRPr lang="en-US"/>
          </a:p>
        </p:txBody>
      </p:sp>
    </p:spTree>
    <p:extLst>
      <p:ext uri="{BB962C8B-B14F-4D97-AF65-F5344CB8AC3E}">
        <p14:creationId xmlns:p14="http://schemas.microsoft.com/office/powerpoint/2010/main" val="3482958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438DCD7-3D3D-48E9-B55C-F725DC81AF3B}" type="datetimeFigureOut">
              <a:rPr lang="en-US" smtClean="0"/>
              <a:t>7/13/14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2F299BC-3AE5-4A4F-AC4A-BBEBAEDF0E91}" type="slidenum">
              <a:rPr lang="en-US" smtClean="0"/>
              <a:t>‹#›</a:t>
            </a:fld>
            <a:endParaRPr lang="en-US"/>
          </a:p>
        </p:txBody>
      </p:sp>
    </p:spTree>
    <p:extLst>
      <p:ext uri="{BB962C8B-B14F-4D97-AF65-F5344CB8AC3E}">
        <p14:creationId xmlns:p14="http://schemas.microsoft.com/office/powerpoint/2010/main" val="248533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438DCD7-3D3D-48E9-B55C-F725DC81AF3B}" type="datetimeFigureOut">
              <a:rPr lang="en-US" smtClean="0"/>
              <a:t>7/13/14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2F299BC-3AE5-4A4F-AC4A-BBEBAEDF0E91}" type="slidenum">
              <a:rPr lang="en-US" smtClean="0"/>
              <a:t>‹#›</a:t>
            </a:fld>
            <a:endParaRPr lang="en-US"/>
          </a:p>
        </p:txBody>
      </p:sp>
    </p:spTree>
    <p:extLst>
      <p:ext uri="{BB962C8B-B14F-4D97-AF65-F5344CB8AC3E}">
        <p14:creationId xmlns:p14="http://schemas.microsoft.com/office/powerpoint/2010/main" val="171899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438DCD7-3D3D-48E9-B55C-F725DC81AF3B}" type="datetimeFigureOut">
              <a:rPr lang="en-US" smtClean="0"/>
              <a:t>7/13/14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2F299BC-3AE5-4A4F-AC4A-BBEBAEDF0E91}" type="slidenum">
              <a:rPr lang="en-US" smtClean="0"/>
              <a:t>‹#›</a:t>
            </a:fld>
            <a:endParaRPr lang="en-US"/>
          </a:p>
        </p:txBody>
      </p:sp>
    </p:spTree>
    <p:extLst>
      <p:ext uri="{BB962C8B-B14F-4D97-AF65-F5344CB8AC3E}">
        <p14:creationId xmlns:p14="http://schemas.microsoft.com/office/powerpoint/2010/main" val="427725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438DCD7-3D3D-48E9-B55C-F725DC81AF3B}"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F299BC-3AE5-4A4F-AC4A-BBEBAEDF0E91}" type="slidenum">
              <a:rPr lang="en-US" smtClean="0"/>
              <a:t>‹#›</a:t>
            </a:fld>
            <a:endParaRPr lang="en-US"/>
          </a:p>
        </p:txBody>
      </p:sp>
    </p:spTree>
    <p:extLst>
      <p:ext uri="{BB962C8B-B14F-4D97-AF65-F5344CB8AC3E}">
        <p14:creationId xmlns:p14="http://schemas.microsoft.com/office/powerpoint/2010/main" val="403698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438DCD7-3D3D-48E9-B55C-F725DC81AF3B}"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F299BC-3AE5-4A4F-AC4A-BBEBAEDF0E91}" type="slidenum">
              <a:rPr lang="en-US" smtClean="0"/>
              <a:t>‹#›</a:t>
            </a:fld>
            <a:endParaRPr lang="en-US"/>
          </a:p>
        </p:txBody>
      </p:sp>
    </p:spTree>
    <p:extLst>
      <p:ext uri="{BB962C8B-B14F-4D97-AF65-F5344CB8AC3E}">
        <p14:creationId xmlns:p14="http://schemas.microsoft.com/office/powerpoint/2010/main" val="425154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tags" Target="../tags/tag1.xml"/><Relationship Id="rId14" Type="http://schemas.openxmlformats.org/officeDocument/2006/relationships/tags" Target="../tags/tag2.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fld id="{6438DCD7-3D3D-48E9-B55C-F725DC81AF3B}" type="datetimeFigureOut">
              <a:rPr lang="en-US" smtClean="0"/>
              <a:t>7/13/14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D2F299BC-3AE5-4A4F-AC4A-BBEBAEDF0E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buClr>
          <a:srgbClr val="000000"/>
        </a:buClr>
        <a:buSzPct val="100000"/>
        <a:defRPr sz="3200">
          <a:solidFill>
            <a:srgbClr val="000000"/>
          </a:solidFill>
          <a:latin typeface="+mj-lt"/>
          <a:ea typeface="+mj-ea"/>
          <a:cs typeface="+mj-cs"/>
        </a:defRPr>
      </a:lvl1pPr>
      <a:lvl2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2pPr>
      <a:lvl3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3pPr>
      <a:lvl4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4pPr>
      <a:lvl5pPr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5pPr>
      <a:lvl6pPr marL="4572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6pPr>
      <a:lvl7pPr marL="9144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7pPr>
      <a:lvl8pPr marL="13716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8pPr>
      <a:lvl9pPr marL="1828800" algn="l" rtl="0" eaLnBrk="1" fontAlgn="base" hangingPunct="1">
        <a:spcBef>
          <a:spcPct val="0"/>
        </a:spcBef>
        <a:spcAft>
          <a:spcPct val="0"/>
        </a:spcAft>
        <a:buClr>
          <a:srgbClr val="000000"/>
        </a:buClr>
        <a:buSzPct val="100000"/>
        <a:defRPr sz="3200">
          <a:solidFill>
            <a:srgbClr val="000000"/>
          </a:solidFill>
          <a:latin typeface="Arial" charset="0"/>
          <a:ea typeface="ＭＳ Ｐゴシック" charset="0"/>
          <a:cs typeface="Arial" charset="0"/>
        </a:defRPr>
      </a:lvl9pPr>
    </p:titleStyle>
    <p:bodyStyle>
      <a:lvl1pPr marL="342900" indent="-342900" algn="l" rtl="0" eaLnBrk="1" fontAlgn="base" hangingPunct="1">
        <a:spcBef>
          <a:spcPct val="20000"/>
        </a:spcBef>
        <a:spcAft>
          <a:spcPct val="0"/>
        </a:spcAft>
        <a:buClr>
          <a:schemeClr val="tx1"/>
        </a:buClr>
        <a:buSzPct val="100000"/>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2pPr>
      <a:lvl3pPr marL="11430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3pPr>
      <a:lvl4pPr marL="16002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4pPr>
      <a:lvl5pPr marL="20574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5pPr>
      <a:lvl6pPr marL="25146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6pPr>
      <a:lvl7pPr marL="29718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7pPr>
      <a:lvl8pPr marL="34290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8pPr>
      <a:lvl9pPr marL="38862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1924" y="990601"/>
            <a:ext cx="5756275" cy="2609850"/>
          </a:xfrm>
        </p:spPr>
        <p:txBody>
          <a:bodyPr/>
          <a:lstStyle/>
          <a:p>
            <a:r>
              <a:rPr lang="en-US" sz="4800" dirty="0"/>
              <a:t>Saints &amp; Communion </a:t>
            </a:r>
            <a:r>
              <a:rPr lang="en-US" sz="4800" dirty="0" smtClean="0"/>
              <a:t/>
            </a:r>
            <a:br>
              <a:rPr lang="en-US" sz="4800" dirty="0" smtClean="0"/>
            </a:br>
            <a:r>
              <a:rPr lang="en-US" sz="4800" dirty="0" smtClean="0"/>
              <a:t>of Saints</a:t>
            </a:r>
            <a:endParaRPr lang="en-US" sz="4800" dirty="0"/>
          </a:p>
        </p:txBody>
      </p:sp>
      <p:sp>
        <p:nvSpPr>
          <p:cNvPr id="3" name="Subtitle 2"/>
          <p:cNvSpPr>
            <a:spLocks noGrp="1"/>
          </p:cNvSpPr>
          <p:nvPr>
            <p:ph type="subTitle" idx="1"/>
          </p:nvPr>
        </p:nvSpPr>
        <p:spPr>
          <a:xfrm>
            <a:off x="2743200" y="3886200"/>
            <a:ext cx="5562600" cy="2667000"/>
          </a:xfrm>
        </p:spPr>
        <p:txBody>
          <a:bodyPr>
            <a:noAutofit/>
          </a:bodyPr>
          <a:lstStyle/>
          <a:p>
            <a:pPr hangingPunct="0"/>
            <a:r>
              <a:rPr lang="en-US" sz="2800" dirty="0"/>
              <a:t>“To all God’s beloved…who are called to be saints: grace to you and peace from God our Father and the Lord Jesus Christ.”</a:t>
            </a:r>
          </a:p>
          <a:p>
            <a:r>
              <a:rPr lang="en-US" sz="2800" dirty="0"/>
              <a:t> </a:t>
            </a:r>
            <a:r>
              <a:rPr lang="en-US" sz="2800" dirty="0" smtClean="0"/>
              <a:t>-</a:t>
            </a:r>
            <a:r>
              <a:rPr lang="en-US" sz="2800" dirty="0"/>
              <a:t>Rom. 1:17</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Objections</a:t>
            </a:r>
          </a:p>
        </p:txBody>
      </p:sp>
      <p:sp>
        <p:nvSpPr>
          <p:cNvPr id="3" name="Content Placeholder 2"/>
          <p:cNvSpPr>
            <a:spLocks noGrp="1"/>
          </p:cNvSpPr>
          <p:nvPr>
            <p:ph idx="1"/>
          </p:nvPr>
        </p:nvSpPr>
        <p:spPr/>
        <p:txBody>
          <a:bodyPr>
            <a:normAutofit fontScale="85000" lnSpcReduction="10000"/>
          </a:bodyPr>
          <a:lstStyle/>
          <a:p>
            <a:pPr hangingPunct="0">
              <a:lnSpc>
                <a:spcPct val="120000"/>
              </a:lnSpc>
            </a:pPr>
            <a:r>
              <a:rPr lang="en-US" b="1" dirty="0"/>
              <a:t>Obj. </a:t>
            </a:r>
            <a:r>
              <a:rPr lang="en-US" dirty="0" smtClean="0"/>
              <a:t>You </a:t>
            </a:r>
            <a:r>
              <a:rPr lang="en-US" dirty="0"/>
              <a:t>are attempting to contact the dead, and Deuteronomy 18:10-11 forbids this: “Anyone who</a:t>
            </a:r>
            <a:r>
              <a:rPr lang="en-US" b="1" dirty="0"/>
              <a:t> </a:t>
            </a:r>
            <a:r>
              <a:rPr lang="en-US" dirty="0"/>
              <a:t>practices divination, a medium, a soothsayer, a necromancer…is an abomination to the Lord.”</a:t>
            </a:r>
          </a:p>
          <a:p>
            <a:pPr lvl="1">
              <a:lnSpc>
                <a:spcPct val="120000"/>
              </a:lnSpc>
            </a:pPr>
            <a:r>
              <a:rPr lang="en-US" b="1" dirty="0"/>
              <a:t>Reply</a:t>
            </a:r>
            <a:r>
              <a:rPr lang="en-US" dirty="0"/>
              <a:t>: The dead in Christ are different from the dead in general. God says in the Book of Revelation</a:t>
            </a:r>
            <a:r>
              <a:rPr lang="en-US" dirty="0" smtClean="0"/>
              <a:t>:</a:t>
            </a:r>
            <a:endParaRPr lang="en-US" dirty="0"/>
          </a:p>
          <a:p>
            <a:pPr lvl="1" hangingPunct="0">
              <a:lnSpc>
                <a:spcPct val="120000"/>
              </a:lnSpc>
            </a:pPr>
            <a:r>
              <a:rPr lang="en-US" dirty="0"/>
              <a:t>“Blessed are the dead who die in the Lord henceforth” (Rev. 14:13), and Christ affirms that those who die in God’s friendship are not dead, but are in fact alive (“He is not the God of the dead, but of the living”-Mark 12:27). </a:t>
            </a:r>
            <a:endParaRPr lang="en-US" dirty="0" smtClean="0"/>
          </a:p>
          <a:p>
            <a:pPr lvl="1" hangingPunct="0">
              <a:lnSpc>
                <a:spcPct val="120000"/>
              </a:lnSpc>
            </a:pPr>
            <a:r>
              <a:rPr lang="en-US" dirty="0" smtClean="0"/>
              <a:t>The </a:t>
            </a:r>
            <a:r>
              <a:rPr lang="en-US" dirty="0"/>
              <a:t>Church has never recognized this as divination or necromancy, which is the tapping into occult powers for the purpose of attaining occult knowledge and is different from petitioning the blessed in Heaven</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Objections</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b="1" dirty="0"/>
              <a:t>Obj. </a:t>
            </a:r>
            <a:r>
              <a:rPr lang="en-US" b="1" dirty="0" smtClean="0"/>
              <a:t> </a:t>
            </a:r>
            <a:r>
              <a:rPr lang="en-US" dirty="0"/>
              <a:t>The First Commandment says that God alone is to be worshipped. Praying to someone is a type</a:t>
            </a:r>
            <a:r>
              <a:rPr lang="en-US" b="1" dirty="0"/>
              <a:t> </a:t>
            </a:r>
            <a:r>
              <a:rPr lang="en-US" dirty="0"/>
              <a:t>of worship. Therefore, you are actually worshipping the saints when you pray to them and thus violate the First Commandment</a:t>
            </a:r>
            <a:r>
              <a:rPr lang="en-US" dirty="0" smtClean="0"/>
              <a:t>.</a:t>
            </a:r>
            <a:endParaRPr lang="en-US" dirty="0"/>
          </a:p>
          <a:p>
            <a:pPr lvl="1" hangingPunct="0">
              <a:lnSpc>
                <a:spcPct val="120000"/>
              </a:lnSpc>
            </a:pPr>
            <a:r>
              <a:rPr lang="en-US" b="1" dirty="0"/>
              <a:t>Reply: </a:t>
            </a:r>
            <a:r>
              <a:rPr lang="en-US" dirty="0"/>
              <a:t>The First Commandment does indeed forbid worship of other gods, but prayer to the saints is not</a:t>
            </a:r>
            <a:r>
              <a:rPr lang="en-US" b="1" dirty="0"/>
              <a:t> </a:t>
            </a:r>
            <a:r>
              <a:rPr lang="en-US" dirty="0"/>
              <a:t>worshipping other gods</a:t>
            </a:r>
            <a:r>
              <a:rPr lang="en-US" dirty="0" smtClean="0"/>
              <a:t>.</a:t>
            </a:r>
          </a:p>
          <a:p>
            <a:pPr lvl="1" hangingPunct="0">
              <a:lnSpc>
                <a:spcPct val="120000"/>
              </a:lnSpc>
            </a:pPr>
            <a:r>
              <a:rPr lang="en-US" dirty="0" smtClean="0"/>
              <a:t> </a:t>
            </a:r>
            <a:r>
              <a:rPr lang="en-US" dirty="0"/>
              <a:t>First, we do not “pray” to them in the proper sense, but ask for them to pray for us. Thus, we venerate, honor them and ask for their intercession, but we do not pray to them as an end in themselves. </a:t>
            </a:r>
            <a:endParaRPr lang="en-US" dirty="0" smtClean="0"/>
          </a:p>
          <a:p>
            <a:pPr lvl="1" hangingPunct="0">
              <a:lnSpc>
                <a:spcPct val="120000"/>
              </a:lnSpc>
            </a:pPr>
            <a:r>
              <a:rPr lang="en-US" dirty="0" smtClean="0"/>
              <a:t>Second</a:t>
            </a:r>
            <a:r>
              <a:rPr lang="en-US" dirty="0"/>
              <a:t>, there are various degrees of honor. </a:t>
            </a:r>
            <a:r>
              <a:rPr lang="en-US" i="1" dirty="0"/>
              <a:t>Latria</a:t>
            </a:r>
            <a:r>
              <a:rPr lang="en-US" dirty="0"/>
              <a:t> is the honor of adoration due to God alone; </a:t>
            </a:r>
            <a:r>
              <a:rPr lang="en-US" i="1" dirty="0"/>
              <a:t>dulia </a:t>
            </a:r>
            <a:r>
              <a:rPr lang="en-US" dirty="0"/>
              <a:t>is the relative honor given to the saints, and</a:t>
            </a:r>
            <a:r>
              <a:rPr lang="en-US" i="1" dirty="0"/>
              <a:t> hyperdulia </a:t>
            </a:r>
            <a:r>
              <a:rPr lang="en-US" dirty="0"/>
              <a:t>is the unique veneration given to Mary,</a:t>
            </a:r>
            <a:r>
              <a:rPr lang="en-US" i="1" dirty="0"/>
              <a:t> </a:t>
            </a:r>
            <a:r>
              <a:rPr lang="en-US" dirty="0"/>
              <a:t>Queen of Saints. God alone is worshipped; saints are venerated</a:t>
            </a:r>
            <a:r>
              <a:rPr lang="en-US" dirty="0" smtClean="0"/>
              <a:t>.</a:t>
            </a:r>
            <a:endParaRPr lang="en-US" dirty="0"/>
          </a:p>
          <a:p>
            <a:pPr lvl="1" hangingPunct="0">
              <a:lnSpc>
                <a:spcPct val="120000"/>
              </a:lnSpc>
            </a:pPr>
            <a:r>
              <a:rPr lang="en-US" dirty="0"/>
              <a:t>Furthermore, not all prayer is worship. Pray simply means to ask, and even in English, “I pray thee” used to be a phrase that meant “I ask you” and was commonly addressed to other persons. The use of the term “pray” has never been seen as restricted to God alone.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Objections</a:t>
            </a:r>
            <a:endParaRPr lang="en-US" dirty="0"/>
          </a:p>
        </p:txBody>
      </p:sp>
      <p:sp>
        <p:nvSpPr>
          <p:cNvPr id="3" name="Content Placeholder 2"/>
          <p:cNvSpPr>
            <a:spLocks noGrp="1"/>
          </p:cNvSpPr>
          <p:nvPr>
            <p:ph idx="1"/>
          </p:nvPr>
        </p:nvSpPr>
        <p:spPr/>
        <p:txBody>
          <a:bodyPr>
            <a:normAutofit fontScale="92500" lnSpcReduction="20000"/>
          </a:bodyPr>
          <a:lstStyle/>
          <a:p>
            <a:pPr hangingPunct="0">
              <a:lnSpc>
                <a:spcPct val="120000"/>
              </a:lnSpc>
            </a:pPr>
            <a:r>
              <a:rPr lang="en-US" b="1" dirty="0"/>
              <a:t>Obj. 3) </a:t>
            </a:r>
            <a:r>
              <a:rPr lang="en-US" dirty="0"/>
              <a:t>Those in Heaven cannot see or know what is going on in the earth, and therefore it is superfluous</a:t>
            </a:r>
            <a:r>
              <a:rPr lang="en-US" b="1" dirty="0"/>
              <a:t> </a:t>
            </a:r>
            <a:r>
              <a:rPr lang="en-US" dirty="0"/>
              <a:t>to ask their prayers.</a:t>
            </a:r>
          </a:p>
          <a:p>
            <a:pPr lvl="1">
              <a:lnSpc>
                <a:spcPct val="120000"/>
              </a:lnSpc>
            </a:pPr>
            <a:r>
              <a:rPr lang="en-US" b="1" dirty="0" smtClean="0"/>
              <a:t>Reply</a:t>
            </a:r>
            <a:r>
              <a:rPr lang="en-US" b="1" dirty="0"/>
              <a:t>: </a:t>
            </a:r>
            <a:r>
              <a:rPr lang="en-US" dirty="0" smtClean="0"/>
              <a:t>In </a:t>
            </a:r>
            <a:r>
              <a:rPr lang="en-US" dirty="0"/>
              <a:t>Heaven, our knowledge is more perfect and complete because it is not hindered by sin and concupiscence. </a:t>
            </a:r>
            <a:endParaRPr lang="en-US" dirty="0" smtClean="0"/>
          </a:p>
          <a:p>
            <a:pPr lvl="1">
              <a:lnSpc>
                <a:spcPct val="120000"/>
              </a:lnSpc>
            </a:pPr>
            <a:r>
              <a:rPr lang="en-US" dirty="0" smtClean="0"/>
              <a:t>Therefore</a:t>
            </a:r>
            <a:r>
              <a:rPr lang="en-US" dirty="0"/>
              <a:t>, it is inconceivable that our knowledge of what was going on in the world in Heaven would be </a:t>
            </a:r>
            <a:r>
              <a:rPr lang="en-US" i="1" dirty="0"/>
              <a:t>less</a:t>
            </a:r>
            <a:r>
              <a:rPr lang="en-US" dirty="0"/>
              <a:t> than it is currently on earth: “For now we see in a mirror dimly, but then face to face. Now I know in part, then I shall understand fully” (1 Cor. 13:12). </a:t>
            </a:r>
            <a:endParaRPr lang="en-US" dirty="0" smtClean="0"/>
          </a:p>
          <a:p>
            <a:pPr lvl="1">
              <a:lnSpc>
                <a:spcPct val="120000"/>
              </a:lnSpc>
            </a:pPr>
            <a:r>
              <a:rPr lang="en-US" dirty="0" smtClean="0"/>
              <a:t>Furthermore</a:t>
            </a:r>
            <a:r>
              <a:rPr lang="en-US" dirty="0"/>
              <a:t>, these souls would want to know what was going on on the earth so that they could aid the Church Militant by their prayers.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Objections</a:t>
            </a:r>
            <a:endParaRPr lang="en-US" dirty="0"/>
          </a:p>
        </p:txBody>
      </p:sp>
      <p:sp>
        <p:nvSpPr>
          <p:cNvPr id="3" name="Content Placeholder 2"/>
          <p:cNvSpPr>
            <a:spLocks noGrp="1"/>
          </p:cNvSpPr>
          <p:nvPr>
            <p:ph idx="1"/>
          </p:nvPr>
        </p:nvSpPr>
        <p:spPr/>
        <p:txBody>
          <a:bodyPr>
            <a:normAutofit fontScale="85000" lnSpcReduction="20000"/>
          </a:bodyPr>
          <a:lstStyle/>
          <a:p>
            <a:pPr>
              <a:lnSpc>
                <a:spcPct val="120000"/>
              </a:lnSpc>
            </a:pPr>
            <a:r>
              <a:rPr lang="en-US" b="1" dirty="0"/>
              <a:t>Obj. </a:t>
            </a:r>
            <a:r>
              <a:rPr lang="en-US" dirty="0" smtClean="0"/>
              <a:t>Why </a:t>
            </a:r>
            <a:r>
              <a:rPr lang="en-US" dirty="0"/>
              <a:t>ask the saints to pray for you when you can go to God directly?</a:t>
            </a:r>
          </a:p>
          <a:p>
            <a:pPr lvl="1">
              <a:lnSpc>
                <a:spcPct val="120000"/>
              </a:lnSpc>
            </a:pPr>
            <a:r>
              <a:rPr lang="en-US" b="1" dirty="0" smtClean="0"/>
              <a:t>Reply</a:t>
            </a:r>
            <a:r>
              <a:rPr lang="en-US" b="1" dirty="0"/>
              <a:t>: </a:t>
            </a:r>
            <a:r>
              <a:rPr lang="en-US" dirty="0"/>
              <a:t>Going to God directly is a good thing, but we have to understand that when we ask the saints to</a:t>
            </a:r>
            <a:r>
              <a:rPr lang="en-US" b="1" dirty="0"/>
              <a:t> </a:t>
            </a:r>
            <a:r>
              <a:rPr lang="en-US" dirty="0"/>
              <a:t>pray for us, we are still ‘going to God’ because they are praying to God for us. </a:t>
            </a:r>
            <a:endParaRPr lang="en-US" dirty="0" smtClean="0"/>
          </a:p>
          <a:p>
            <a:pPr lvl="1">
              <a:lnSpc>
                <a:spcPct val="120000"/>
              </a:lnSpc>
            </a:pPr>
            <a:r>
              <a:rPr lang="en-US" dirty="0" smtClean="0"/>
              <a:t>We </a:t>
            </a:r>
            <a:r>
              <a:rPr lang="en-US" dirty="0"/>
              <a:t>pray for each other on the earth and do not consider it an infringement upon the need to go to God directly, because we understand that another can go to God for us, that the prayers of two are better than one, that God rewards perseverance in prayer, that it demonstrates charity, and that “the prayers of a righteous man avail much</a:t>
            </a:r>
            <a:r>
              <a:rPr lang="en-US" dirty="0" smtClean="0"/>
              <a:t>”</a:t>
            </a:r>
            <a:endParaRPr lang="en-US" dirty="0"/>
          </a:p>
          <a:p>
            <a:pPr lvl="1" hangingPunct="0">
              <a:lnSpc>
                <a:spcPct val="120000"/>
              </a:lnSpc>
            </a:pPr>
            <a:r>
              <a:rPr lang="en-US" dirty="0"/>
              <a:t>(James 5:16). Who is more righteous than the saints in Heaven? Therefore, while we do not strictly </a:t>
            </a:r>
            <a:r>
              <a:rPr lang="en-US" i="1" dirty="0"/>
              <a:t>need</a:t>
            </a:r>
            <a:r>
              <a:rPr lang="en-US" dirty="0"/>
              <a:t> to ask the prayers of Mary or the saints, it is in our interest to ask for them</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Liturgy</a:t>
            </a:r>
          </a:p>
        </p:txBody>
      </p:sp>
      <p:sp>
        <p:nvSpPr>
          <p:cNvPr id="3" name="Content Placeholder 2"/>
          <p:cNvSpPr>
            <a:spLocks noGrp="1"/>
          </p:cNvSpPr>
          <p:nvPr>
            <p:ph idx="1"/>
          </p:nvPr>
        </p:nvSpPr>
        <p:spPr/>
        <p:txBody>
          <a:bodyPr>
            <a:normAutofit/>
          </a:bodyPr>
          <a:lstStyle/>
          <a:p>
            <a:pPr hangingPunct="0"/>
            <a:r>
              <a:rPr lang="en-US" dirty="0"/>
              <a:t>While the veneration of the saints and the possibility of prayers for the repose of the souls of the dead are not explicitly mentioned in Scripture, they are hinted at in several places (2 Macc. 15:11-16 being the most famous example). </a:t>
            </a:r>
            <a:endParaRPr lang="en-US" dirty="0" smtClean="0"/>
          </a:p>
          <a:p>
            <a:pPr marL="0" indent="0" hangingPunct="0">
              <a:buNone/>
            </a:pPr>
            <a:endParaRPr lang="en-US" dirty="0"/>
          </a:p>
          <a:p>
            <a:pPr hangingPunct="0"/>
            <a:r>
              <a:rPr lang="en-US" dirty="0" smtClean="0"/>
              <a:t>It </a:t>
            </a:r>
            <a:r>
              <a:rPr lang="en-US" dirty="0"/>
              <a:t>was in the earliest decades of the Church in </a:t>
            </a:r>
            <a:r>
              <a:rPr lang="en-US" dirty="0" smtClean="0"/>
              <a:t>the liturgical </a:t>
            </a:r>
            <a:r>
              <a:rPr lang="en-US" dirty="0"/>
              <a:t>veneration of the martyrs that the doctrine of the communion of saints first took on its explicit form</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Liturgy</a:t>
            </a:r>
            <a:endParaRPr lang="en-US" dirty="0"/>
          </a:p>
        </p:txBody>
      </p:sp>
      <p:sp>
        <p:nvSpPr>
          <p:cNvPr id="3" name="Content Placeholder 2"/>
          <p:cNvSpPr>
            <a:spLocks noGrp="1"/>
          </p:cNvSpPr>
          <p:nvPr>
            <p:ph idx="1"/>
          </p:nvPr>
        </p:nvSpPr>
        <p:spPr/>
        <p:txBody>
          <a:bodyPr>
            <a:normAutofit fontScale="62500" lnSpcReduction="20000"/>
          </a:bodyPr>
          <a:lstStyle/>
          <a:p>
            <a:pPr hangingPunct="0">
              <a:lnSpc>
                <a:spcPct val="120000"/>
              </a:lnSpc>
            </a:pPr>
            <a:r>
              <a:rPr lang="en-US" i="1" u="sng" dirty="0"/>
              <a:t>The Mass</a:t>
            </a:r>
            <a:r>
              <a:rPr lang="en-US" dirty="0"/>
              <a:t>: every Mass is offered on the Feast Day of some saint, and whenever it is, the prayers</a:t>
            </a:r>
            <a:r>
              <a:rPr lang="en-US" i="1" dirty="0"/>
              <a:t> </a:t>
            </a:r>
            <a:r>
              <a:rPr lang="en-US" dirty="0"/>
              <a:t>of that saint are invoked and added to the merits of the Sacrifice. </a:t>
            </a:r>
            <a:endParaRPr lang="en-US" dirty="0" smtClean="0"/>
          </a:p>
          <a:p>
            <a:pPr marL="0" indent="0" hangingPunct="0">
              <a:lnSpc>
                <a:spcPct val="120000"/>
              </a:lnSpc>
              <a:buNone/>
            </a:pPr>
            <a:endParaRPr lang="en-US" dirty="0"/>
          </a:p>
          <a:p>
            <a:pPr hangingPunct="0">
              <a:lnSpc>
                <a:spcPct val="120000"/>
              </a:lnSpc>
            </a:pPr>
            <a:r>
              <a:rPr lang="en-US" dirty="0"/>
              <a:t>E</a:t>
            </a:r>
            <a:r>
              <a:rPr lang="en-US" dirty="0" smtClean="0"/>
              <a:t>very </a:t>
            </a:r>
            <a:r>
              <a:rPr lang="en-US" dirty="0"/>
              <a:t>Mass includes in its merits the merits and prayers of all the saints and angels, whether or not they are specifically invoked by name. </a:t>
            </a:r>
            <a:endParaRPr lang="en-US" dirty="0" smtClean="0"/>
          </a:p>
          <a:p>
            <a:pPr marL="0" indent="0" hangingPunct="0">
              <a:lnSpc>
                <a:spcPct val="120000"/>
              </a:lnSpc>
              <a:buNone/>
            </a:pPr>
            <a:endParaRPr lang="en-US" dirty="0"/>
          </a:p>
          <a:p>
            <a:pPr hangingPunct="0">
              <a:lnSpc>
                <a:spcPct val="120000"/>
              </a:lnSpc>
            </a:pPr>
            <a:r>
              <a:rPr lang="en-US" dirty="0" smtClean="0"/>
              <a:t>Eucharistic </a:t>
            </a:r>
            <a:r>
              <a:rPr lang="en-US" dirty="0"/>
              <a:t>Prayer 1 does mention several saints by name: “In union with the whole Church we honor…Peter and Paul, Andrew, James, John, Thomas, James, Philip, Bartholomew, Matthew, Simon and Jude; we honor Linus, Cletus, Clement, </a:t>
            </a:r>
            <a:r>
              <a:rPr lang="en-US" dirty="0" err="1"/>
              <a:t>Sixtus</a:t>
            </a:r>
            <a:r>
              <a:rPr lang="en-US" dirty="0"/>
              <a:t>, Cornelius, Cyprian, Lawrence, </a:t>
            </a:r>
            <a:r>
              <a:rPr lang="en-US" dirty="0" err="1"/>
              <a:t>Chrysogonus</a:t>
            </a:r>
            <a:r>
              <a:rPr lang="en-US" dirty="0"/>
              <a:t>, John and Paul, </a:t>
            </a:r>
            <a:r>
              <a:rPr lang="en-US" dirty="0" err="1"/>
              <a:t>Cosmas</a:t>
            </a:r>
            <a:r>
              <a:rPr lang="en-US" dirty="0"/>
              <a:t> </a:t>
            </a:r>
            <a:r>
              <a:rPr lang="en-US" dirty="0" smtClean="0"/>
              <a:t>and Damian.”</a:t>
            </a:r>
            <a:endParaRPr lang="en-US" dirty="0"/>
          </a:p>
          <a:p>
            <a:pPr marL="0" indent="0">
              <a:lnSpc>
                <a:spcPct val="120000"/>
              </a:lnSpc>
              <a:buNone/>
            </a:pPr>
            <a:endParaRPr lang="en-US" i="1" u="sng" dirty="0" smtClean="0"/>
          </a:p>
          <a:p>
            <a:pPr>
              <a:lnSpc>
                <a:spcPct val="120000"/>
              </a:lnSpc>
            </a:pPr>
            <a:r>
              <a:rPr lang="en-US" i="1" u="sng" dirty="0" smtClean="0"/>
              <a:t>The </a:t>
            </a:r>
            <a:r>
              <a:rPr lang="en-US" i="1" u="sng" dirty="0"/>
              <a:t>Litany of Saints:</a:t>
            </a:r>
            <a:r>
              <a:rPr lang="en-US" i="1" dirty="0"/>
              <a:t> </a:t>
            </a:r>
            <a:r>
              <a:rPr lang="en-US" dirty="0"/>
              <a:t>The Church’s litany of saints is sung on All Saints Day and on the </a:t>
            </a:r>
            <a:r>
              <a:rPr lang="en-US" dirty="0" smtClean="0"/>
              <a:t>Easter Vigil </a:t>
            </a:r>
            <a:r>
              <a:rPr lang="en-US" dirty="0"/>
              <a:t>and asks for the prayers of all the saints of the Old and New Testaments</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Liturgy</a:t>
            </a:r>
            <a:endParaRPr lang="en-US" dirty="0"/>
          </a:p>
        </p:txBody>
      </p:sp>
      <p:sp>
        <p:nvSpPr>
          <p:cNvPr id="3" name="Content Placeholder 2"/>
          <p:cNvSpPr>
            <a:spLocks noGrp="1"/>
          </p:cNvSpPr>
          <p:nvPr>
            <p:ph idx="1"/>
          </p:nvPr>
        </p:nvSpPr>
        <p:spPr/>
        <p:txBody>
          <a:bodyPr>
            <a:normAutofit/>
          </a:bodyPr>
          <a:lstStyle/>
          <a:p>
            <a:pPr hangingPunct="0"/>
            <a:r>
              <a:rPr lang="en-US" i="1" u="sng" dirty="0"/>
              <a:t>Dedication of Churches:</a:t>
            </a:r>
            <a:r>
              <a:rPr lang="en-US" i="1" dirty="0"/>
              <a:t> </a:t>
            </a:r>
            <a:r>
              <a:rPr lang="en-US" dirty="0"/>
              <a:t>When a Church is dedicated liturgically, it is placed under the</a:t>
            </a:r>
            <a:r>
              <a:rPr lang="en-US" i="1" dirty="0"/>
              <a:t> </a:t>
            </a:r>
            <a:r>
              <a:rPr lang="en-US" dirty="0"/>
              <a:t>patronage of a specific saint. </a:t>
            </a:r>
            <a:endParaRPr lang="en-US" dirty="0" smtClean="0"/>
          </a:p>
          <a:p>
            <a:pPr lvl="1" hangingPunct="0"/>
            <a:r>
              <a:rPr lang="en-US" dirty="0" smtClean="0"/>
              <a:t>That </a:t>
            </a:r>
            <a:r>
              <a:rPr lang="en-US" dirty="0"/>
              <a:t>saint is invoked as the special patron of that parish.</a:t>
            </a:r>
          </a:p>
          <a:p>
            <a:pPr marL="0" indent="0">
              <a:buNone/>
            </a:pPr>
            <a:endParaRPr lang="en-US" dirty="0"/>
          </a:p>
          <a:p>
            <a:pPr hangingPunct="0"/>
            <a:r>
              <a:rPr lang="en-US" i="1" u="sng" dirty="0"/>
              <a:t>Baptism/Confirmation Name:</a:t>
            </a:r>
            <a:r>
              <a:rPr lang="en-US" i="1" dirty="0"/>
              <a:t> </a:t>
            </a:r>
            <a:r>
              <a:rPr lang="en-US" dirty="0"/>
              <a:t>One entering the Church and receiving the sacraments of initiation</a:t>
            </a:r>
            <a:r>
              <a:rPr lang="en-US" i="1" dirty="0"/>
              <a:t> </a:t>
            </a:r>
            <a:r>
              <a:rPr lang="en-US" dirty="0"/>
              <a:t>chooses a saint under whose patronage they will place themselves. </a:t>
            </a:r>
            <a:endParaRPr lang="en-US" dirty="0" smtClean="0"/>
          </a:p>
          <a:p>
            <a:pPr lvl="1" hangingPunct="0"/>
            <a:r>
              <a:rPr lang="en-US" dirty="0" smtClean="0"/>
              <a:t>This </a:t>
            </a:r>
            <a:r>
              <a:rPr lang="en-US" dirty="0"/>
              <a:t>saint is invoked liturgically at the celebration of these sacraments.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Devotional Life</a:t>
            </a:r>
          </a:p>
        </p:txBody>
      </p:sp>
      <p:sp>
        <p:nvSpPr>
          <p:cNvPr id="3" name="Content Placeholder 2"/>
          <p:cNvSpPr>
            <a:spLocks noGrp="1"/>
          </p:cNvSpPr>
          <p:nvPr>
            <p:ph idx="1"/>
          </p:nvPr>
        </p:nvSpPr>
        <p:spPr/>
        <p:txBody>
          <a:bodyPr/>
          <a:lstStyle/>
          <a:p>
            <a:r>
              <a:rPr lang="en-US" dirty="0"/>
              <a:t>The Rosary is probably the most common pious devotional, in which the Blessed Virgin Mary, Queen of Saints, is invoked. </a:t>
            </a:r>
            <a:endParaRPr lang="en-US" dirty="0" smtClean="0"/>
          </a:p>
          <a:p>
            <a:pPr marL="0" indent="0">
              <a:buNone/>
            </a:pPr>
            <a:endParaRPr lang="en-US" dirty="0"/>
          </a:p>
          <a:p>
            <a:r>
              <a:rPr lang="en-US" dirty="0" smtClean="0"/>
              <a:t>There </a:t>
            </a:r>
            <a:r>
              <a:rPr lang="en-US" dirty="0"/>
              <a:t>are numerous novenas, nine-day prayers, to certain saints (the novena to St. Jude is probably the most popular). </a:t>
            </a:r>
            <a:endParaRPr lang="en-US" dirty="0" smtClean="0"/>
          </a:p>
          <a:p>
            <a:pPr marL="0" indent="0">
              <a:buNone/>
            </a:pPr>
            <a:endParaRPr lang="en-US" dirty="0"/>
          </a:p>
          <a:p>
            <a:r>
              <a:rPr lang="en-US" dirty="0" smtClean="0"/>
              <a:t>Pilgrimages </a:t>
            </a:r>
            <a:r>
              <a:rPr lang="en-US" dirty="0"/>
              <a:t>to certain places associated with the lives of the saints are forms of veneration.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Relics</a:t>
            </a:r>
            <a:endParaRPr lang="en-US" dirty="0"/>
          </a:p>
        </p:txBody>
      </p:sp>
      <p:sp>
        <p:nvSpPr>
          <p:cNvPr id="3" name="Content Placeholder 2"/>
          <p:cNvSpPr>
            <a:spLocks noGrp="1"/>
          </p:cNvSpPr>
          <p:nvPr>
            <p:ph idx="1"/>
          </p:nvPr>
        </p:nvSpPr>
        <p:spPr/>
        <p:txBody>
          <a:bodyPr>
            <a:normAutofit fontScale="55000" lnSpcReduction="20000"/>
          </a:bodyPr>
          <a:lstStyle/>
          <a:p>
            <a:pPr hangingPunct="0">
              <a:lnSpc>
                <a:spcPct val="120000"/>
              </a:lnSpc>
            </a:pPr>
            <a:r>
              <a:rPr lang="en-US" dirty="0"/>
              <a:t>The most popular form of private veneration of the saints throughout the ages has been the veneration of relics. Relics are the remains of a saint or articles closely associated with that saint. </a:t>
            </a:r>
            <a:endParaRPr lang="en-US" dirty="0" smtClean="0"/>
          </a:p>
          <a:p>
            <a:pPr marL="0" indent="0" hangingPunct="0">
              <a:lnSpc>
                <a:spcPct val="120000"/>
              </a:lnSpc>
              <a:buNone/>
            </a:pPr>
            <a:endParaRPr lang="en-US" dirty="0"/>
          </a:p>
          <a:p>
            <a:pPr hangingPunct="0">
              <a:lnSpc>
                <a:spcPct val="120000"/>
              </a:lnSpc>
            </a:pPr>
            <a:r>
              <a:rPr lang="en-US" dirty="0" smtClean="0"/>
              <a:t>A </a:t>
            </a:r>
            <a:r>
              <a:rPr lang="en-US" dirty="0"/>
              <a:t>relic may be First Class, Second Class or Third Class. </a:t>
            </a:r>
            <a:endParaRPr lang="en-US" dirty="0" smtClean="0"/>
          </a:p>
          <a:p>
            <a:pPr lvl="1" hangingPunct="0">
              <a:lnSpc>
                <a:spcPct val="120000"/>
              </a:lnSpc>
            </a:pPr>
            <a:r>
              <a:rPr lang="en-US" dirty="0" smtClean="0"/>
              <a:t>A </a:t>
            </a:r>
            <a:r>
              <a:rPr lang="en-US" i="1" dirty="0"/>
              <a:t>First Class</a:t>
            </a:r>
            <a:r>
              <a:rPr lang="en-US" dirty="0"/>
              <a:t> relic is a piece of the body of a saint. </a:t>
            </a:r>
            <a:endParaRPr lang="en-US" dirty="0" smtClean="0"/>
          </a:p>
          <a:p>
            <a:pPr lvl="1" hangingPunct="0">
              <a:lnSpc>
                <a:spcPct val="120000"/>
              </a:lnSpc>
            </a:pPr>
            <a:r>
              <a:rPr lang="en-US" i="1" dirty="0" smtClean="0"/>
              <a:t>Second </a:t>
            </a:r>
            <a:r>
              <a:rPr lang="en-US" i="1" dirty="0"/>
              <a:t>Class</a:t>
            </a:r>
            <a:r>
              <a:rPr lang="en-US" dirty="0"/>
              <a:t> is a piece of the saint’s clothing or other personal </a:t>
            </a:r>
            <a:r>
              <a:rPr lang="en-US" dirty="0" smtClean="0"/>
              <a:t>item</a:t>
            </a:r>
          </a:p>
          <a:p>
            <a:pPr lvl="1" hangingPunct="0">
              <a:lnSpc>
                <a:spcPct val="120000"/>
              </a:lnSpc>
            </a:pPr>
            <a:r>
              <a:rPr lang="en-US" i="1" dirty="0" smtClean="0"/>
              <a:t>Third</a:t>
            </a:r>
            <a:r>
              <a:rPr lang="en-US" dirty="0" smtClean="0"/>
              <a:t> </a:t>
            </a:r>
            <a:r>
              <a:rPr lang="en-US" i="1" dirty="0"/>
              <a:t>Class </a:t>
            </a:r>
            <a:r>
              <a:rPr lang="en-US" dirty="0"/>
              <a:t>relic is something that was touched to either a First or Second Class relic. </a:t>
            </a:r>
            <a:endParaRPr lang="en-US" dirty="0" smtClean="0"/>
          </a:p>
          <a:p>
            <a:pPr marL="0" indent="0" hangingPunct="0">
              <a:lnSpc>
                <a:spcPct val="120000"/>
              </a:lnSpc>
              <a:buNone/>
            </a:pPr>
            <a:endParaRPr lang="en-US" dirty="0"/>
          </a:p>
          <a:p>
            <a:pPr hangingPunct="0">
              <a:lnSpc>
                <a:spcPct val="120000"/>
              </a:lnSpc>
            </a:pPr>
            <a:r>
              <a:rPr lang="en-US" dirty="0" smtClean="0"/>
              <a:t>The </a:t>
            </a:r>
            <a:r>
              <a:rPr lang="en-US" dirty="0"/>
              <a:t>idea behind</a:t>
            </a:r>
            <a:r>
              <a:rPr lang="en-US" i="1" dirty="0"/>
              <a:t> </a:t>
            </a:r>
            <a:r>
              <a:rPr lang="en-US" dirty="0"/>
              <a:t>relics is that when God sanctifies a person, He sanctifies not only their soul but their body, so that their very flesh and bone becomes holy. </a:t>
            </a:r>
            <a:endParaRPr lang="en-US" dirty="0" smtClean="0"/>
          </a:p>
          <a:p>
            <a:pPr marL="0" indent="0" hangingPunct="0">
              <a:lnSpc>
                <a:spcPct val="120000"/>
              </a:lnSpc>
              <a:buNone/>
            </a:pPr>
            <a:endParaRPr lang="en-US" dirty="0"/>
          </a:p>
          <a:p>
            <a:pPr hangingPunct="0">
              <a:lnSpc>
                <a:spcPct val="120000"/>
              </a:lnSpc>
            </a:pPr>
            <a:r>
              <a:rPr lang="en-US" dirty="0" smtClean="0"/>
              <a:t>We </a:t>
            </a:r>
            <a:r>
              <a:rPr lang="en-US" dirty="0"/>
              <a:t>see this in Sacred </a:t>
            </a:r>
            <a:r>
              <a:rPr lang="en-US" dirty="0" smtClean="0"/>
              <a:t>Scripture: </a:t>
            </a:r>
            <a:r>
              <a:rPr lang="en-US" i="1" dirty="0" smtClean="0"/>
              <a:t>Elisha </a:t>
            </a:r>
            <a:r>
              <a:rPr lang="en-US" i="1" dirty="0"/>
              <a:t>died and was buried. Now Moabite raiders used to enter the country every spring. Once while some Israelites were burying a man, suddenly they saw a band of raiders; so they threw the man's body into Elisha's tomb. When the body touched Elisha's bones, the man came to life and stood up on his feet </a:t>
            </a:r>
            <a:r>
              <a:rPr lang="en-US" dirty="0"/>
              <a:t>(2 Kings 13:20-21)</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Relics</a:t>
            </a:r>
            <a:endParaRPr lang="en-US" dirty="0"/>
          </a:p>
        </p:txBody>
      </p:sp>
      <p:sp>
        <p:nvSpPr>
          <p:cNvPr id="3" name="Content Placeholder 2"/>
          <p:cNvSpPr>
            <a:spLocks noGrp="1"/>
          </p:cNvSpPr>
          <p:nvPr>
            <p:ph idx="1"/>
          </p:nvPr>
        </p:nvSpPr>
        <p:spPr/>
        <p:txBody>
          <a:bodyPr>
            <a:normAutofit fontScale="92500" lnSpcReduction="10000"/>
          </a:bodyPr>
          <a:lstStyle/>
          <a:p>
            <a:pPr>
              <a:lnSpc>
                <a:spcPct val="120000"/>
              </a:lnSpc>
            </a:pPr>
            <a:r>
              <a:rPr lang="en-US" dirty="0"/>
              <a:t>Another famous example comes from the life of St. Paul as recorded in the Book of </a:t>
            </a:r>
            <a:r>
              <a:rPr lang="en-US" dirty="0" smtClean="0"/>
              <a:t>Acts:</a:t>
            </a:r>
            <a:r>
              <a:rPr lang="en-US" dirty="0"/>
              <a:t> </a:t>
            </a:r>
            <a:r>
              <a:rPr lang="en-US" i="1" dirty="0" smtClean="0"/>
              <a:t>God </a:t>
            </a:r>
            <a:r>
              <a:rPr lang="en-US" i="1" dirty="0"/>
              <a:t>did extraordinary miracles through Paul, 12so that even handkerchiefs and aprons that had touched him were taken to the sick, and their illnesses were cured and the evil spirits left </a:t>
            </a:r>
            <a:r>
              <a:rPr lang="en-US" i="1" dirty="0" smtClean="0"/>
              <a:t>them</a:t>
            </a:r>
            <a:r>
              <a:rPr lang="en-US" dirty="0" smtClean="0"/>
              <a:t> (Acts </a:t>
            </a:r>
            <a:r>
              <a:rPr lang="en-US" dirty="0"/>
              <a:t>19:11-12).</a:t>
            </a:r>
          </a:p>
          <a:p>
            <a:pPr marL="0" indent="0">
              <a:lnSpc>
                <a:spcPct val="120000"/>
              </a:lnSpc>
              <a:buNone/>
            </a:pPr>
            <a:endParaRPr lang="en-US" dirty="0"/>
          </a:p>
          <a:p>
            <a:pPr hangingPunct="0">
              <a:lnSpc>
                <a:spcPct val="120000"/>
              </a:lnSpc>
            </a:pPr>
            <a:r>
              <a:rPr lang="en-US" dirty="0"/>
              <a:t>We must always remember that veneration of relics is no substitution for holiness of life, but is meant to go along with personal striving after sanctity as a means of grace</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t>
            </a:r>
            <a:r>
              <a:rPr lang="en-US" dirty="0"/>
              <a:t>is a saint?</a:t>
            </a:r>
          </a:p>
        </p:txBody>
      </p:sp>
      <p:sp>
        <p:nvSpPr>
          <p:cNvPr id="3" name="Content Placeholder 2"/>
          <p:cNvSpPr>
            <a:spLocks noGrp="1"/>
          </p:cNvSpPr>
          <p:nvPr>
            <p:ph idx="1"/>
          </p:nvPr>
        </p:nvSpPr>
        <p:spPr/>
        <p:txBody>
          <a:bodyPr>
            <a:normAutofit/>
          </a:bodyPr>
          <a:lstStyle/>
          <a:p>
            <a:pPr lvl="0" hangingPunct="0"/>
            <a:r>
              <a:rPr lang="en-US" dirty="0"/>
              <a:t>A</a:t>
            </a:r>
            <a:r>
              <a:rPr lang="en-US" dirty="0" smtClean="0"/>
              <a:t> </a:t>
            </a:r>
            <a:r>
              <a:rPr lang="en-US" dirty="0"/>
              <a:t>saint is any and every person in heaven. They may or may not be known to us on earth. </a:t>
            </a:r>
          </a:p>
          <a:p>
            <a:pPr marL="0" indent="0">
              <a:buNone/>
            </a:pPr>
            <a:endParaRPr lang="en-US" dirty="0"/>
          </a:p>
          <a:p>
            <a:pPr lvl="0" hangingPunct="0"/>
            <a:r>
              <a:rPr lang="en-US" dirty="0"/>
              <a:t>A saint is a person whose virtue and holiness are recognized by the Church in that they are publicly proclaimed to be among the blessed in heaven; this person is referred to as a “canonized” saint.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Sainthood</a:t>
            </a:r>
          </a:p>
        </p:txBody>
      </p:sp>
      <p:sp>
        <p:nvSpPr>
          <p:cNvPr id="3" name="Content Placeholder 2"/>
          <p:cNvSpPr>
            <a:spLocks noGrp="1"/>
          </p:cNvSpPr>
          <p:nvPr>
            <p:ph idx="1"/>
          </p:nvPr>
        </p:nvSpPr>
        <p:spPr/>
        <p:txBody>
          <a:bodyPr>
            <a:normAutofit fontScale="77500" lnSpcReduction="20000"/>
          </a:bodyPr>
          <a:lstStyle/>
          <a:p>
            <a:pPr hangingPunct="0">
              <a:lnSpc>
                <a:spcPct val="120000"/>
              </a:lnSpc>
            </a:pPr>
            <a:r>
              <a:rPr lang="en-US" dirty="0"/>
              <a:t>A local bishop investigates the candidate's life and writings for </a:t>
            </a:r>
            <a:r>
              <a:rPr lang="en-US" b="1" dirty="0"/>
              <a:t>evidence of heroic virtue</a:t>
            </a:r>
            <a:r>
              <a:rPr lang="en-US" dirty="0"/>
              <a:t>. The information uncovered by the bishop is sent to the Vatican. </a:t>
            </a:r>
            <a:endParaRPr lang="en-US" sz="2800" dirty="0"/>
          </a:p>
          <a:p>
            <a:pPr marL="0" indent="0">
              <a:lnSpc>
                <a:spcPct val="120000"/>
              </a:lnSpc>
              <a:buNone/>
            </a:pPr>
            <a:endParaRPr lang="en-US" sz="2800" dirty="0"/>
          </a:p>
          <a:p>
            <a:pPr lvl="0" hangingPunct="0">
              <a:lnSpc>
                <a:spcPct val="120000"/>
              </a:lnSpc>
            </a:pPr>
            <a:r>
              <a:rPr lang="en-US" dirty="0"/>
              <a:t>A panel of theologians and the cardinals of the </a:t>
            </a:r>
            <a:r>
              <a:rPr lang="en-US" b="1" dirty="0"/>
              <a:t>Congregation for Cause of Saints</a:t>
            </a:r>
            <a:r>
              <a:rPr lang="en-US" dirty="0"/>
              <a:t> evaluate the candidate's life. The candidate is called </a:t>
            </a:r>
            <a:r>
              <a:rPr lang="en-US" b="1" dirty="0"/>
              <a:t>Servant of God</a:t>
            </a:r>
            <a:r>
              <a:rPr lang="en-US" dirty="0"/>
              <a:t>, which means their cause is being investigated. </a:t>
            </a:r>
            <a:endParaRPr lang="en-US" sz="2800" dirty="0"/>
          </a:p>
          <a:p>
            <a:pPr marL="0" indent="0">
              <a:lnSpc>
                <a:spcPct val="120000"/>
              </a:lnSpc>
              <a:buNone/>
            </a:pPr>
            <a:endParaRPr lang="en-US" sz="2800" dirty="0"/>
          </a:p>
          <a:p>
            <a:pPr lvl="0" hangingPunct="0">
              <a:lnSpc>
                <a:spcPct val="120000"/>
              </a:lnSpc>
            </a:pPr>
            <a:r>
              <a:rPr lang="en-US" dirty="0"/>
              <a:t>If the panel approves, the pope proclaims that the candidate is </a:t>
            </a:r>
            <a:r>
              <a:rPr lang="en-US" b="1" dirty="0"/>
              <a:t>Venerable</a:t>
            </a:r>
            <a:r>
              <a:rPr lang="en-US" dirty="0"/>
              <a:t>, which means that the person is a role model of Catholic virtues and that private veneration of the candidate is permissible. </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Sainthood</a:t>
            </a:r>
            <a:endParaRPr lang="en-US" dirty="0"/>
          </a:p>
        </p:txBody>
      </p:sp>
      <p:sp>
        <p:nvSpPr>
          <p:cNvPr id="3" name="Content Placeholder 2"/>
          <p:cNvSpPr>
            <a:spLocks noGrp="1"/>
          </p:cNvSpPr>
          <p:nvPr>
            <p:ph idx="1"/>
          </p:nvPr>
        </p:nvSpPr>
        <p:spPr/>
        <p:txBody>
          <a:bodyPr>
            <a:normAutofit fontScale="62500" lnSpcReduction="20000"/>
          </a:bodyPr>
          <a:lstStyle/>
          <a:p>
            <a:pPr lvl="0" hangingPunct="0">
              <a:lnSpc>
                <a:spcPct val="120000"/>
              </a:lnSpc>
            </a:pPr>
            <a:r>
              <a:rPr lang="en-US" dirty="0"/>
              <a:t>The next step toward sainthood is </a:t>
            </a:r>
            <a:r>
              <a:rPr lang="en-US" b="1" dirty="0"/>
              <a:t>beatification</a:t>
            </a:r>
            <a:r>
              <a:rPr lang="en-US" dirty="0"/>
              <a:t>, which allows a person to be honored by a particular group or region liturgically. </a:t>
            </a:r>
            <a:endParaRPr lang="en-US" dirty="0" smtClean="0"/>
          </a:p>
          <a:p>
            <a:pPr marL="0" lvl="0" indent="0" hangingPunct="0">
              <a:lnSpc>
                <a:spcPct val="120000"/>
              </a:lnSpc>
              <a:buNone/>
            </a:pPr>
            <a:endParaRPr lang="en-US" dirty="0"/>
          </a:p>
          <a:p>
            <a:pPr lvl="0" hangingPunct="0">
              <a:lnSpc>
                <a:spcPct val="120000"/>
              </a:lnSpc>
            </a:pPr>
            <a:r>
              <a:rPr lang="en-US" dirty="0" smtClean="0"/>
              <a:t>In </a:t>
            </a:r>
            <a:r>
              <a:rPr lang="en-US" dirty="0"/>
              <a:t>order to beatify a candidate, it must be shown that the person is responsible for a posthumous miracle. </a:t>
            </a:r>
            <a:endParaRPr lang="en-US" dirty="0" smtClean="0"/>
          </a:p>
          <a:p>
            <a:pPr lvl="1" hangingPunct="0">
              <a:lnSpc>
                <a:spcPct val="120000"/>
              </a:lnSpc>
            </a:pPr>
            <a:r>
              <a:rPr lang="en-US" dirty="0" smtClean="0"/>
              <a:t>Martyrs </a:t>
            </a:r>
            <a:r>
              <a:rPr lang="en-US" dirty="0"/>
              <a:t>-- those who died for their religious cause -- can be beatified without evidence of a miracle. </a:t>
            </a:r>
            <a:endParaRPr lang="en-US" dirty="0" smtClean="0"/>
          </a:p>
          <a:p>
            <a:pPr marL="0" indent="0" hangingPunct="0">
              <a:lnSpc>
                <a:spcPct val="120000"/>
              </a:lnSpc>
              <a:buNone/>
            </a:pPr>
            <a:endParaRPr lang="en-US" dirty="0"/>
          </a:p>
          <a:p>
            <a:pPr hangingPunct="0">
              <a:lnSpc>
                <a:spcPct val="120000"/>
              </a:lnSpc>
            </a:pPr>
            <a:r>
              <a:rPr lang="en-US" dirty="0" smtClean="0"/>
              <a:t>Beatified </a:t>
            </a:r>
            <a:r>
              <a:rPr lang="en-US" dirty="0"/>
              <a:t>saints are called “</a:t>
            </a:r>
            <a:r>
              <a:rPr lang="en-US" dirty="0" err="1"/>
              <a:t>blesseds</a:t>
            </a:r>
            <a:r>
              <a:rPr lang="en-US" dirty="0"/>
              <a:t>” (Lat. </a:t>
            </a:r>
            <a:r>
              <a:rPr lang="en-US" i="1" dirty="0" err="1"/>
              <a:t>beati</a:t>
            </a:r>
            <a:r>
              <a:rPr lang="en-US" dirty="0"/>
              <a:t>). </a:t>
            </a:r>
          </a:p>
          <a:p>
            <a:pPr marL="0" indent="0">
              <a:lnSpc>
                <a:spcPct val="120000"/>
              </a:lnSpc>
              <a:buNone/>
            </a:pPr>
            <a:endParaRPr lang="en-US" dirty="0"/>
          </a:p>
          <a:p>
            <a:pPr lvl="0" hangingPunct="0">
              <a:lnSpc>
                <a:spcPct val="120000"/>
              </a:lnSpc>
            </a:pPr>
            <a:r>
              <a:rPr lang="en-US" dirty="0"/>
              <a:t>In order for the candidate to be considered a saint, there must be scientific, demonstrable proof of a second posthumous miracle. </a:t>
            </a:r>
            <a:endParaRPr lang="en-US" dirty="0" smtClean="0"/>
          </a:p>
          <a:p>
            <a:pPr marL="0" lvl="0" indent="0" hangingPunct="0">
              <a:lnSpc>
                <a:spcPct val="120000"/>
              </a:lnSpc>
              <a:buNone/>
            </a:pPr>
            <a:endParaRPr lang="en-US" dirty="0"/>
          </a:p>
          <a:p>
            <a:pPr lvl="0" hangingPunct="0">
              <a:lnSpc>
                <a:spcPct val="120000"/>
              </a:lnSpc>
            </a:pPr>
            <a:r>
              <a:rPr lang="en-US" dirty="0" smtClean="0"/>
              <a:t>If </a:t>
            </a:r>
            <a:r>
              <a:rPr lang="en-US" dirty="0"/>
              <a:t>there is, the person is </a:t>
            </a:r>
            <a:r>
              <a:rPr lang="en-US" b="1" dirty="0"/>
              <a:t>canonized</a:t>
            </a:r>
            <a:r>
              <a:rPr lang="en-US" dirty="0"/>
              <a:t>, which means that they are declared a saint of the Universal Church and their veneration is commanded throughout the Church.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2819400" y="2057400"/>
            <a:ext cx="5878606" cy="1316453"/>
          </a:xfrm>
        </p:spPr>
        <p:txBody>
          <a:bodyPr/>
          <a:lstStyle/>
          <a:p>
            <a:pPr marL="0" indent="0">
              <a:buNone/>
            </a:pPr>
            <a:r>
              <a:rPr lang="en-US" i="1" dirty="0">
                <a:latin typeface="Goudy Old Style"/>
                <a:cs typeface="Goudy Old Style"/>
              </a:rPr>
              <a:t>Lesson content courtesy of </a:t>
            </a:r>
            <a:r>
              <a:rPr lang="en-US" u="sng" dirty="0">
                <a:latin typeface="Goudy Old Style"/>
                <a:cs typeface="Goudy Old Style"/>
                <a:hlinkClick r:id="rId2"/>
              </a:rPr>
              <a:t>www.unamsanctamcatholicam.com</a:t>
            </a:r>
            <a:endParaRPr lang="en-US" dirty="0">
              <a:latin typeface="Goudy Old Style"/>
              <a:cs typeface="Goudy Old Style"/>
            </a:endParaRPr>
          </a:p>
        </p:txBody>
      </p:sp>
      <p:sp>
        <p:nvSpPr>
          <p:cNvPr id="5" name="Content Placeholder 5"/>
          <p:cNvSpPr txBox="1">
            <a:spLocks/>
          </p:cNvSpPr>
          <p:nvPr/>
        </p:nvSpPr>
        <p:spPr>
          <a:xfrm>
            <a:off x="2819400" y="3726591"/>
            <a:ext cx="5878606" cy="886018"/>
          </a:xfrm>
          <a:prstGeom prst="rect">
            <a:avLst/>
          </a:prstGeom>
        </p:spPr>
        <p:txBody>
          <a:bodyPr/>
          <a:lstStyle>
            <a:lvl1pPr marL="342900" indent="-342900" algn="l" rtl="0" eaLnBrk="1" fontAlgn="base" hangingPunct="1">
              <a:spcBef>
                <a:spcPct val="20000"/>
              </a:spcBef>
              <a:spcAft>
                <a:spcPct val="0"/>
              </a:spcAft>
              <a:buClr>
                <a:schemeClr val="tx1"/>
              </a:buClr>
              <a:buSzPct val="100000"/>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2pPr>
            <a:lvl3pPr marL="11430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3pPr>
            <a:lvl4pPr marL="16002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4pPr>
            <a:lvl5pPr marL="20574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5pPr>
            <a:lvl6pPr marL="25146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6pPr>
            <a:lvl7pPr marL="29718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7pPr>
            <a:lvl8pPr marL="34290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8pPr>
            <a:lvl9pPr marL="3886200" indent="-228600" algn="l" rtl="0" eaLnBrk="1" fontAlgn="base" hangingPunct="1">
              <a:spcBef>
                <a:spcPct val="20000"/>
              </a:spcBef>
              <a:spcAft>
                <a:spcPct val="0"/>
              </a:spcAft>
              <a:buClr>
                <a:schemeClr val="tx1"/>
              </a:buClr>
              <a:buSzPct val="100000"/>
              <a:buChar char="»"/>
              <a:defRPr sz="2000">
                <a:solidFill>
                  <a:srgbClr val="000000"/>
                </a:solidFill>
                <a:latin typeface="+mn-lt"/>
                <a:ea typeface="Arial" charset="0"/>
                <a:cs typeface="+mn-cs"/>
              </a:defRPr>
            </a:lvl9pPr>
          </a:lstStyle>
          <a:p>
            <a:pPr marL="0" indent="0">
              <a:buFontTx/>
              <a:buNone/>
            </a:pPr>
            <a:r>
              <a:rPr lang="en-US" i="1" dirty="0" smtClean="0">
                <a:latin typeface="Goudy Old Style"/>
                <a:cs typeface="Goudy Old Style"/>
              </a:rPr>
              <a:t>Power Points prepared by </a:t>
            </a:r>
            <a:r>
              <a:rPr lang="en-US" dirty="0" smtClean="0">
                <a:latin typeface="Goudy Old Style"/>
                <a:cs typeface="Goudy Old Style"/>
                <a:hlinkClick r:id="rId3"/>
              </a:rPr>
              <a:t>Catholic Presentations</a:t>
            </a:r>
            <a:endParaRPr lang="en-US" dirty="0">
              <a:latin typeface="Goudy Old Style"/>
              <a:cs typeface="Goudy Old Style"/>
            </a:endParaRPr>
          </a:p>
        </p:txBody>
      </p:sp>
    </p:spTree>
    <p:extLst>
      <p:ext uri="{BB962C8B-B14F-4D97-AF65-F5344CB8AC3E}">
        <p14:creationId xmlns:p14="http://schemas.microsoft.com/office/powerpoint/2010/main" val="94430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saint?</a:t>
            </a:r>
            <a:endParaRPr lang="en-US" dirty="0"/>
          </a:p>
        </p:txBody>
      </p:sp>
      <p:sp>
        <p:nvSpPr>
          <p:cNvPr id="3" name="Content Placeholder 2"/>
          <p:cNvSpPr>
            <a:spLocks noGrp="1"/>
          </p:cNvSpPr>
          <p:nvPr>
            <p:ph idx="1"/>
          </p:nvPr>
        </p:nvSpPr>
        <p:spPr/>
        <p:txBody>
          <a:bodyPr>
            <a:normAutofit lnSpcReduction="10000"/>
          </a:bodyPr>
          <a:lstStyle/>
          <a:p>
            <a:pPr hangingPunct="0"/>
            <a:r>
              <a:rPr lang="en-US" dirty="0"/>
              <a:t>The eminent characteristic of a saint is </a:t>
            </a:r>
            <a:r>
              <a:rPr lang="en-US" i="1" dirty="0"/>
              <a:t>holiness</a:t>
            </a:r>
            <a:r>
              <a:rPr lang="en-US" dirty="0"/>
              <a:t>. </a:t>
            </a:r>
            <a:endParaRPr lang="en-US" dirty="0" smtClean="0"/>
          </a:p>
          <a:p>
            <a:pPr marL="0" indent="0" hangingPunct="0">
              <a:buNone/>
            </a:pPr>
            <a:endParaRPr lang="en-US" dirty="0" smtClean="0"/>
          </a:p>
          <a:p>
            <a:pPr hangingPunct="0"/>
            <a:r>
              <a:rPr lang="en-US" dirty="0" smtClean="0"/>
              <a:t>The </a:t>
            </a:r>
            <a:r>
              <a:rPr lang="en-US" dirty="0"/>
              <a:t>word </a:t>
            </a:r>
            <a:r>
              <a:rPr lang="en-US" i="1" dirty="0"/>
              <a:t>saint</a:t>
            </a:r>
            <a:r>
              <a:rPr lang="en-US" dirty="0"/>
              <a:t> comes from the Latin </a:t>
            </a:r>
            <a:r>
              <a:rPr lang="en-US" i="1" dirty="0"/>
              <a:t>sancta</a:t>
            </a:r>
            <a:r>
              <a:rPr lang="en-US" dirty="0"/>
              <a:t>, which means “holy</a:t>
            </a:r>
            <a:r>
              <a:rPr lang="en-US" dirty="0" smtClean="0"/>
              <a:t>.”</a:t>
            </a:r>
            <a:endParaRPr lang="en-US" dirty="0"/>
          </a:p>
          <a:p>
            <a:pPr marL="0" indent="0" hangingPunct="0">
              <a:buNone/>
            </a:pPr>
            <a:endParaRPr lang="en-US" dirty="0" smtClean="0"/>
          </a:p>
          <a:p>
            <a:pPr hangingPunct="0"/>
            <a:r>
              <a:rPr lang="en-US" dirty="0" smtClean="0"/>
              <a:t>Holiness </a:t>
            </a:r>
            <a:r>
              <a:rPr lang="en-US" dirty="0"/>
              <a:t>is first and foremost defined as </a:t>
            </a:r>
            <a:r>
              <a:rPr lang="en-US" i="1" dirty="0"/>
              <a:t>setting apart unto God</a:t>
            </a:r>
            <a:r>
              <a:rPr lang="en-US" dirty="0"/>
              <a:t>, though St. Thomas Aquinas adds the characteristic of firmness or stability to it. </a:t>
            </a:r>
            <a:endParaRPr lang="en-US" dirty="0" smtClean="0"/>
          </a:p>
          <a:p>
            <a:pPr lvl="1" hangingPunct="0"/>
            <a:r>
              <a:rPr lang="en-US" dirty="0" smtClean="0"/>
              <a:t>It </a:t>
            </a:r>
            <a:r>
              <a:rPr lang="en-US" dirty="0"/>
              <a:t>is a firm and continuous separation from the world and firm consecration to God</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Holiness</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t>Total holiness consists in complete abandonment of one’s own will to the will of God and the total renunciation of sin. </a:t>
            </a:r>
            <a:endParaRPr lang="en-US" dirty="0" smtClean="0"/>
          </a:p>
          <a:p>
            <a:pPr marL="0" indent="0">
              <a:lnSpc>
                <a:spcPct val="120000"/>
              </a:lnSpc>
              <a:buNone/>
            </a:pPr>
            <a:endParaRPr lang="en-US" dirty="0" smtClean="0"/>
          </a:p>
          <a:p>
            <a:pPr>
              <a:lnSpc>
                <a:spcPct val="120000"/>
              </a:lnSpc>
            </a:pPr>
            <a:r>
              <a:rPr lang="en-US" dirty="0" smtClean="0"/>
              <a:t>This </a:t>
            </a:r>
            <a:r>
              <a:rPr lang="en-US" dirty="0"/>
              <a:t>is the end result of the process of sanctification and is completed ultimately only in heaven. </a:t>
            </a:r>
            <a:endParaRPr lang="en-US" dirty="0" smtClean="0"/>
          </a:p>
          <a:p>
            <a:pPr marL="0" indent="0">
              <a:lnSpc>
                <a:spcPct val="120000"/>
              </a:lnSpc>
              <a:buNone/>
            </a:pPr>
            <a:endParaRPr lang="en-US" dirty="0" smtClean="0"/>
          </a:p>
          <a:p>
            <a:pPr>
              <a:lnSpc>
                <a:spcPct val="120000"/>
              </a:lnSpc>
            </a:pPr>
            <a:r>
              <a:rPr lang="en-US" dirty="0" smtClean="0"/>
              <a:t>This </a:t>
            </a:r>
            <a:r>
              <a:rPr lang="en-US" dirty="0"/>
              <a:t>is the fullness of Christian life and the reason Christ redeemed us: that we might be one with God forever without any attachment to sin</a:t>
            </a:r>
            <a:r>
              <a:rPr lang="en-US" dirty="0" smtClean="0"/>
              <a:t>.</a:t>
            </a:r>
          </a:p>
          <a:p>
            <a:pPr marL="0" indent="0">
              <a:lnSpc>
                <a:spcPct val="120000"/>
              </a:lnSpc>
              <a:buNone/>
            </a:pPr>
            <a:endParaRPr lang="en-US" dirty="0" smtClean="0"/>
          </a:p>
          <a:p>
            <a:pPr>
              <a:lnSpc>
                <a:spcPct val="120000"/>
              </a:lnSpc>
            </a:pPr>
            <a:r>
              <a:rPr lang="en-US" dirty="0" smtClean="0"/>
              <a:t>Holiness </a:t>
            </a:r>
            <a:r>
              <a:rPr lang="en-US" dirty="0"/>
              <a:t>is necessary to enter God’s presence. </a:t>
            </a:r>
            <a:endParaRPr lang="en-US" dirty="0" smtClean="0"/>
          </a:p>
          <a:p>
            <a:pPr lvl="1">
              <a:lnSpc>
                <a:spcPct val="120000"/>
              </a:lnSpc>
            </a:pPr>
            <a:r>
              <a:rPr lang="en-US" dirty="0" smtClean="0"/>
              <a:t>The </a:t>
            </a:r>
            <a:r>
              <a:rPr lang="en-US" dirty="0"/>
              <a:t>Epistle to the Hebrews says, “Strive for peace with all men, and for holiness without which no one will see the Lord” (Heb.12:14). </a:t>
            </a:r>
            <a:endParaRPr lang="en-US" dirty="0" smtClean="0"/>
          </a:p>
          <a:p>
            <a:pPr lvl="1">
              <a:lnSpc>
                <a:spcPct val="120000"/>
              </a:lnSpc>
            </a:pPr>
            <a:r>
              <a:rPr lang="en-US" dirty="0" smtClean="0"/>
              <a:t>This </a:t>
            </a:r>
            <a:r>
              <a:rPr lang="en-US" dirty="0"/>
              <a:t>holiness must be attained either or earth or through Purgatory.</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Call to Holiness</a:t>
            </a:r>
          </a:p>
        </p:txBody>
      </p:sp>
      <p:sp>
        <p:nvSpPr>
          <p:cNvPr id="3" name="Content Placeholder 2"/>
          <p:cNvSpPr>
            <a:spLocks noGrp="1"/>
          </p:cNvSpPr>
          <p:nvPr>
            <p:ph idx="1"/>
          </p:nvPr>
        </p:nvSpPr>
        <p:spPr/>
        <p:txBody>
          <a:bodyPr>
            <a:normAutofit/>
          </a:bodyPr>
          <a:lstStyle/>
          <a:p>
            <a:pPr hangingPunct="0"/>
            <a:r>
              <a:rPr lang="en-US" dirty="0"/>
              <a:t>Christ Himself gave this commandment to all men: “Be ye perfect, as your Father in heaven is perfect” (Matt. 5:48). The Catechism teaches that all</a:t>
            </a:r>
          </a:p>
          <a:p>
            <a:pPr marL="0" indent="0">
              <a:buNone/>
            </a:pPr>
            <a:r>
              <a:rPr lang="en-US" dirty="0"/>
              <a:t> </a:t>
            </a:r>
          </a:p>
          <a:p>
            <a:pPr hangingPunct="0"/>
            <a:r>
              <a:rPr lang="en-US" dirty="0"/>
              <a:t>Christians, of whatever state in life, are called to pursue holiness (CCC 2012-2014). </a:t>
            </a:r>
            <a:endParaRPr lang="en-US" dirty="0" smtClean="0"/>
          </a:p>
          <a:p>
            <a:pPr marL="0" indent="0" hangingPunct="0">
              <a:buNone/>
            </a:pPr>
            <a:endParaRPr lang="en-US" dirty="0" smtClean="0"/>
          </a:p>
          <a:p>
            <a:pPr hangingPunct="0"/>
            <a:r>
              <a:rPr lang="en-US" dirty="0" smtClean="0"/>
              <a:t>It </a:t>
            </a:r>
            <a:r>
              <a:rPr lang="en-US" dirty="0"/>
              <a:t>is therefore not reserved to the canonized saints, nor the religious, nor the priests and bishops, but is for all of the baptized.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Communion of Saints</a:t>
            </a:r>
          </a:p>
        </p:txBody>
      </p:sp>
      <p:sp>
        <p:nvSpPr>
          <p:cNvPr id="3" name="Content Placeholder 2"/>
          <p:cNvSpPr>
            <a:spLocks noGrp="1"/>
          </p:cNvSpPr>
          <p:nvPr>
            <p:ph idx="1"/>
          </p:nvPr>
        </p:nvSpPr>
        <p:spPr/>
        <p:txBody>
          <a:bodyPr>
            <a:normAutofit lnSpcReduction="10000"/>
          </a:bodyPr>
          <a:lstStyle/>
          <a:p>
            <a:r>
              <a:rPr lang="en-US" dirty="0"/>
              <a:t>Traditionally, this communion has been viewed as </a:t>
            </a:r>
            <a:endParaRPr lang="en-US" dirty="0" smtClean="0"/>
          </a:p>
          <a:p>
            <a:pPr lvl="1"/>
            <a:r>
              <a:rPr lang="en-US" dirty="0" smtClean="0"/>
              <a:t>a </a:t>
            </a:r>
            <a:r>
              <a:rPr lang="en-US" dirty="0"/>
              <a:t>communion in spiritual </a:t>
            </a:r>
            <a:r>
              <a:rPr lang="en-US" dirty="0" smtClean="0"/>
              <a:t>goods</a:t>
            </a:r>
          </a:p>
          <a:p>
            <a:pPr lvl="1"/>
            <a:r>
              <a:rPr lang="en-US" dirty="0" smtClean="0"/>
              <a:t>common </a:t>
            </a:r>
            <a:r>
              <a:rPr lang="en-US" dirty="0"/>
              <a:t>possession by the faithful of the means of grace deposited by the Church and of the extraordinary gifts of grace bestowed upon the </a:t>
            </a:r>
            <a:r>
              <a:rPr lang="en-US" dirty="0" smtClean="0"/>
              <a:t>Church</a:t>
            </a:r>
          </a:p>
          <a:p>
            <a:pPr lvl="1"/>
            <a:r>
              <a:rPr lang="en-US" dirty="0" smtClean="0"/>
              <a:t>and </a:t>
            </a:r>
            <a:r>
              <a:rPr lang="en-US" dirty="0"/>
              <a:t>also through common participation of the faithful in the fruits of the prayers and good works of all the members of the Church. </a:t>
            </a:r>
            <a:endParaRPr lang="en-US" dirty="0" smtClean="0"/>
          </a:p>
          <a:p>
            <a:pPr marL="0" indent="0">
              <a:buNone/>
            </a:pPr>
            <a:endParaRPr lang="en-US" dirty="0" smtClean="0"/>
          </a:p>
          <a:p>
            <a:r>
              <a:rPr lang="en-US" dirty="0" smtClean="0"/>
              <a:t>We </a:t>
            </a:r>
            <a:r>
              <a:rPr lang="en-US" dirty="0"/>
              <a:t>are all interconnected by virtue of the one Spirit we share through our baptism.</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Communion of Saints</a:t>
            </a:r>
            <a:endParaRPr lang="en-US" dirty="0"/>
          </a:p>
        </p:txBody>
      </p:sp>
      <p:sp>
        <p:nvSpPr>
          <p:cNvPr id="3" name="Content Placeholder 2"/>
          <p:cNvSpPr>
            <a:spLocks noGrp="1"/>
          </p:cNvSpPr>
          <p:nvPr>
            <p:ph idx="1"/>
          </p:nvPr>
        </p:nvSpPr>
        <p:spPr/>
        <p:txBody>
          <a:bodyPr>
            <a:normAutofit/>
          </a:bodyPr>
          <a:lstStyle/>
          <a:p>
            <a:pPr hangingPunct="0"/>
            <a:r>
              <a:rPr lang="en-US" dirty="0" smtClean="0"/>
              <a:t>Pope </a:t>
            </a:r>
            <a:r>
              <a:rPr lang="en-US" dirty="0"/>
              <a:t>Pius XII said in </a:t>
            </a:r>
            <a:r>
              <a:rPr lang="en-US" i="1" dirty="0" err="1"/>
              <a:t>Mystici</a:t>
            </a:r>
            <a:r>
              <a:rPr lang="en-US" i="1" dirty="0"/>
              <a:t> </a:t>
            </a:r>
            <a:r>
              <a:rPr lang="en-US" i="1" dirty="0" err="1"/>
              <a:t>Corporis</a:t>
            </a:r>
            <a:r>
              <a:rPr lang="en-US" dirty="0"/>
              <a:t> (1943): “There can be no good and </a:t>
            </a:r>
            <a:r>
              <a:rPr lang="en-US" dirty="0" smtClean="0"/>
              <a:t>virtuous deed </a:t>
            </a:r>
            <a:r>
              <a:rPr lang="en-US" dirty="0"/>
              <a:t>performed by individual members of the Mystical Body of Christ which does not, through the communion of saints, redound also to the welfare of all” (p. 89</a:t>
            </a:r>
            <a:r>
              <a:rPr lang="en-US" dirty="0" smtClean="0"/>
              <a:t>).</a:t>
            </a:r>
          </a:p>
          <a:p>
            <a:pPr marL="0" indent="0" hangingPunct="0">
              <a:buNone/>
            </a:pPr>
            <a:endParaRPr lang="en-US" dirty="0" smtClean="0"/>
          </a:p>
          <a:p>
            <a:pPr hangingPunct="0"/>
            <a:r>
              <a:rPr lang="en-US" dirty="0"/>
              <a:t>E</a:t>
            </a:r>
            <a:r>
              <a:rPr lang="en-US" dirty="0" smtClean="0"/>
              <a:t>very </a:t>
            </a:r>
            <a:r>
              <a:rPr lang="en-US" dirty="0"/>
              <a:t>member of the Church has access to all the spiritual riches and goods of all the others, and all benefit from the sanctification of the other</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Communion between the Three States of the Church</a:t>
            </a:r>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Thus, we not only have communion with each other and with all living Catholics upon the earth, but with all Catholics who have ever existed at any time. </a:t>
            </a:r>
            <a:endParaRPr lang="en-US" dirty="0" smtClean="0"/>
          </a:p>
          <a:p>
            <a:pPr marL="0" indent="0" hangingPunct="0">
              <a:lnSpc>
                <a:spcPct val="120000"/>
              </a:lnSpc>
              <a:buNone/>
            </a:pPr>
            <a:endParaRPr lang="en-US" dirty="0"/>
          </a:p>
          <a:p>
            <a:pPr hangingPunct="0">
              <a:lnSpc>
                <a:spcPct val="120000"/>
              </a:lnSpc>
            </a:pPr>
            <a:r>
              <a:rPr lang="en-US" dirty="0" smtClean="0"/>
              <a:t>The </a:t>
            </a:r>
            <a:r>
              <a:rPr lang="en-US" dirty="0"/>
              <a:t>Church exists in three states:</a:t>
            </a:r>
          </a:p>
          <a:p>
            <a:pPr lvl="1">
              <a:lnSpc>
                <a:spcPct val="120000"/>
              </a:lnSpc>
            </a:pPr>
            <a:r>
              <a:rPr lang="en-US" b="1" dirty="0" smtClean="0"/>
              <a:t>Church </a:t>
            </a:r>
            <a:r>
              <a:rPr lang="en-US" b="1" dirty="0"/>
              <a:t>Militant</a:t>
            </a:r>
            <a:r>
              <a:rPr lang="en-US" dirty="0"/>
              <a:t>: The Church upon earth, fighting against the world, flesh and the devil.</a:t>
            </a:r>
            <a:r>
              <a:rPr lang="en-US" b="1" dirty="0"/>
              <a:t> </a:t>
            </a:r>
            <a:endParaRPr lang="en-US" dirty="0"/>
          </a:p>
          <a:p>
            <a:pPr lvl="1">
              <a:lnSpc>
                <a:spcPct val="120000"/>
              </a:lnSpc>
            </a:pPr>
            <a:r>
              <a:rPr lang="en-US" b="1" dirty="0" smtClean="0"/>
              <a:t>Church </a:t>
            </a:r>
            <a:r>
              <a:rPr lang="en-US" b="1" dirty="0"/>
              <a:t>Suffering</a:t>
            </a:r>
            <a:r>
              <a:rPr lang="en-US" dirty="0"/>
              <a:t>: Those being purified in Purgatory.</a:t>
            </a:r>
            <a:r>
              <a:rPr lang="en-US" b="1" dirty="0"/>
              <a:t> </a:t>
            </a:r>
            <a:endParaRPr lang="en-US" dirty="0"/>
          </a:p>
          <a:p>
            <a:pPr lvl="1">
              <a:lnSpc>
                <a:spcPct val="120000"/>
              </a:lnSpc>
            </a:pPr>
            <a:r>
              <a:rPr lang="en-US" b="1" dirty="0" smtClean="0"/>
              <a:t>Church </a:t>
            </a:r>
            <a:r>
              <a:rPr lang="en-US" b="1" dirty="0"/>
              <a:t>Triumphant</a:t>
            </a:r>
            <a:r>
              <a:rPr lang="en-US" dirty="0"/>
              <a:t>: The Saints and the Angels in Heaven.</a:t>
            </a:r>
            <a:r>
              <a:rPr lang="en-US" b="1" dirty="0"/>
              <a:t> </a:t>
            </a:r>
            <a:endParaRPr lang="en-US" b="1" dirty="0" smtClean="0"/>
          </a:p>
          <a:p>
            <a:pPr marL="0" indent="0" hangingPunct="0">
              <a:lnSpc>
                <a:spcPct val="120000"/>
              </a:lnSpc>
              <a:buNone/>
            </a:pPr>
            <a:endParaRPr lang="en-US" dirty="0" smtClean="0"/>
          </a:p>
          <a:p>
            <a:pPr hangingPunct="0">
              <a:lnSpc>
                <a:spcPct val="120000"/>
              </a:lnSpc>
            </a:pPr>
            <a:r>
              <a:rPr lang="en-US" dirty="0" smtClean="0"/>
              <a:t>The </a:t>
            </a:r>
            <a:r>
              <a:rPr lang="en-US" dirty="0"/>
              <a:t>first two states are temporary and will pass away at the end of time, while the third is everlasting. </a:t>
            </a:r>
            <a:endParaRPr lang="en-US" dirty="0" smtClean="0"/>
          </a:p>
          <a:p>
            <a:pPr marL="0" indent="0" hangingPunct="0">
              <a:lnSpc>
                <a:spcPct val="120000"/>
              </a:lnSpc>
              <a:buNone/>
            </a:pPr>
            <a:endParaRPr lang="en-US" dirty="0" smtClean="0"/>
          </a:p>
          <a:p>
            <a:pPr hangingPunct="0">
              <a:lnSpc>
                <a:spcPct val="120000"/>
              </a:lnSpc>
            </a:pPr>
            <a:r>
              <a:rPr lang="en-US" dirty="0" smtClean="0"/>
              <a:t>Because </a:t>
            </a:r>
            <a:r>
              <a:rPr lang="en-US" dirty="0"/>
              <a:t>of our unity in the Spirit, we have communion with all Catholics who are in any one of these three stages</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Intercession</a:t>
            </a:r>
            <a:endParaRPr lang="en-US" dirty="0"/>
          </a:p>
        </p:txBody>
      </p:sp>
      <p:sp>
        <p:nvSpPr>
          <p:cNvPr id="3" name="Content Placeholder 2"/>
          <p:cNvSpPr>
            <a:spLocks noGrp="1"/>
          </p:cNvSpPr>
          <p:nvPr>
            <p:ph idx="1"/>
          </p:nvPr>
        </p:nvSpPr>
        <p:spPr/>
        <p:txBody>
          <a:bodyPr>
            <a:normAutofit lnSpcReduction="10000"/>
          </a:bodyPr>
          <a:lstStyle/>
          <a:p>
            <a:r>
              <a:rPr lang="en-US" dirty="0"/>
              <a:t>By virtue of our baptism, we share in the priesthood of Christ, and thus are able to make intercessions and prayers for all, even those being purified in </a:t>
            </a:r>
            <a:r>
              <a:rPr lang="en-US" dirty="0" smtClean="0"/>
              <a:t>purgatory</a:t>
            </a:r>
          </a:p>
          <a:p>
            <a:pPr marL="0" indent="0" hangingPunct="0">
              <a:buNone/>
            </a:pPr>
            <a:endParaRPr lang="en-US" dirty="0" smtClean="0"/>
          </a:p>
          <a:p>
            <a:pPr hangingPunct="0"/>
            <a:r>
              <a:rPr lang="en-US" dirty="0" smtClean="0"/>
              <a:t>We </a:t>
            </a:r>
            <a:r>
              <a:rPr lang="en-US" dirty="0"/>
              <a:t>do not offer prayers for those in Heaven, who need no prayers, but rather invoke their prayers for us and for those in Purgatory. </a:t>
            </a:r>
            <a:endParaRPr lang="en-US" dirty="0" smtClean="0"/>
          </a:p>
          <a:p>
            <a:pPr marL="0" indent="0" hangingPunct="0">
              <a:buNone/>
            </a:pPr>
            <a:endParaRPr lang="en-US" dirty="0" smtClean="0"/>
          </a:p>
          <a:p>
            <a:pPr hangingPunct="0"/>
            <a:r>
              <a:rPr lang="en-US" dirty="0" smtClean="0"/>
              <a:t>It </a:t>
            </a:r>
            <a:r>
              <a:rPr lang="en-US" dirty="0"/>
              <a:t>is a matter of theological speculation whether or not the souls in Purgatory are able to pray or not</a:t>
            </a:r>
            <a:r>
              <a:rPr lang="en-US" dirty="0" smtClean="0"/>
              <a:t>.</a:t>
            </a:r>
            <a:endParaRPr lang="en-US" dirty="0"/>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0051_slide">
  <a:themeElements>
    <a:clrScheme name="Office Theme 2">
      <a:dk1>
        <a:srgbClr val="000000"/>
      </a:dk1>
      <a:lt1>
        <a:srgbClr val="F0F8FF"/>
      </a:lt1>
      <a:dk2>
        <a:srgbClr val="000000"/>
      </a:dk2>
      <a:lt2>
        <a:srgbClr val="9E9E9E"/>
      </a:lt2>
      <a:accent1>
        <a:srgbClr val="7CBAF9"/>
      </a:accent1>
      <a:accent2>
        <a:srgbClr val="A579F8"/>
      </a:accent2>
      <a:accent3>
        <a:srgbClr val="F6FBFF"/>
      </a:accent3>
      <a:accent4>
        <a:srgbClr val="000000"/>
      </a:accent4>
      <a:accent5>
        <a:srgbClr val="BFD9FB"/>
      </a:accent5>
      <a:accent6>
        <a:srgbClr val="956DE1"/>
      </a:accent6>
      <a:hlink>
        <a:srgbClr val="00ABAB"/>
      </a:hlink>
      <a:folHlink>
        <a:srgbClr val="0054AC"/>
      </a:folHlink>
    </a:clrScheme>
    <a:fontScheme name="Office Them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0F8FF"/>
        </a:lt1>
        <a:dk2>
          <a:srgbClr val="000000"/>
        </a:dk2>
        <a:lt2>
          <a:srgbClr val="9E9E9E"/>
        </a:lt2>
        <a:accent1>
          <a:srgbClr val="94B6D6"/>
        </a:accent1>
        <a:accent2>
          <a:srgbClr val="8CCBFF"/>
        </a:accent2>
        <a:accent3>
          <a:srgbClr val="F6FBFF"/>
        </a:accent3>
        <a:accent4>
          <a:srgbClr val="000000"/>
        </a:accent4>
        <a:accent5>
          <a:srgbClr val="C8D7E8"/>
        </a:accent5>
        <a:accent6>
          <a:srgbClr val="7EB8E7"/>
        </a:accent6>
        <a:hlink>
          <a:srgbClr val="006DCE"/>
        </a:hlink>
        <a:folHlink>
          <a:srgbClr val="4A6984"/>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0F8FF"/>
        </a:lt1>
        <a:dk2>
          <a:srgbClr val="000000"/>
        </a:dk2>
        <a:lt2>
          <a:srgbClr val="9E9E9E"/>
        </a:lt2>
        <a:accent1>
          <a:srgbClr val="7CBAF9"/>
        </a:accent1>
        <a:accent2>
          <a:srgbClr val="A579F8"/>
        </a:accent2>
        <a:accent3>
          <a:srgbClr val="F6FBFF"/>
        </a:accent3>
        <a:accent4>
          <a:srgbClr val="000000"/>
        </a:accent4>
        <a:accent5>
          <a:srgbClr val="BFD9FB"/>
        </a:accent5>
        <a:accent6>
          <a:srgbClr val="956DE1"/>
        </a:accent6>
        <a:hlink>
          <a:srgbClr val="00ABAB"/>
        </a:hlink>
        <a:folHlink>
          <a:srgbClr val="0054A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0F8FF"/>
        </a:lt1>
        <a:dk2>
          <a:srgbClr val="000000"/>
        </a:dk2>
        <a:lt2>
          <a:srgbClr val="9E9E9E"/>
        </a:lt2>
        <a:accent1>
          <a:srgbClr val="58A2ED"/>
        </a:accent1>
        <a:accent2>
          <a:srgbClr val="EFB166"/>
        </a:accent2>
        <a:accent3>
          <a:srgbClr val="F6FBFF"/>
        </a:accent3>
        <a:accent4>
          <a:srgbClr val="000000"/>
        </a:accent4>
        <a:accent5>
          <a:srgbClr val="B4CEF4"/>
        </a:accent5>
        <a:accent6>
          <a:srgbClr val="D9A05C"/>
        </a:accent6>
        <a:hlink>
          <a:srgbClr val="0061C5"/>
        </a:hlink>
        <a:folHlink>
          <a:srgbClr val="FF4343"/>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0F8FF"/>
        </a:lt1>
        <a:dk2>
          <a:srgbClr val="000000"/>
        </a:dk2>
        <a:lt2>
          <a:srgbClr val="9E9E9E"/>
        </a:lt2>
        <a:accent1>
          <a:srgbClr val="C9C917"/>
        </a:accent1>
        <a:accent2>
          <a:srgbClr val="EA933F"/>
        </a:accent2>
        <a:accent3>
          <a:srgbClr val="F6FBFF"/>
        </a:accent3>
        <a:accent4>
          <a:srgbClr val="000000"/>
        </a:accent4>
        <a:accent5>
          <a:srgbClr val="E1E1AB"/>
        </a:accent5>
        <a:accent6>
          <a:srgbClr val="D48538"/>
        </a:accent6>
        <a:hlink>
          <a:srgbClr val="006CDD"/>
        </a:hlink>
        <a:folHlink>
          <a:srgbClr val="D700D7"/>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94B6D6"/>
        </a:accent1>
        <a:accent2>
          <a:srgbClr val="8CCBFF"/>
        </a:accent2>
        <a:accent3>
          <a:srgbClr val="FFFFFF"/>
        </a:accent3>
        <a:accent4>
          <a:srgbClr val="000000"/>
        </a:accent4>
        <a:accent5>
          <a:srgbClr val="C8D7E8"/>
        </a:accent5>
        <a:accent6>
          <a:srgbClr val="7EB8E7"/>
        </a:accent6>
        <a:hlink>
          <a:srgbClr val="006DCE"/>
        </a:hlink>
        <a:folHlink>
          <a:srgbClr val="4A698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7CBAF9"/>
        </a:accent1>
        <a:accent2>
          <a:srgbClr val="A579F8"/>
        </a:accent2>
        <a:accent3>
          <a:srgbClr val="FFFFFF"/>
        </a:accent3>
        <a:accent4>
          <a:srgbClr val="000000"/>
        </a:accent4>
        <a:accent5>
          <a:srgbClr val="BFD9FB"/>
        </a:accent5>
        <a:accent6>
          <a:srgbClr val="956DE1"/>
        </a:accent6>
        <a:hlink>
          <a:srgbClr val="00ABAB"/>
        </a:hlink>
        <a:folHlink>
          <a:srgbClr val="0054AC"/>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58A2ED"/>
        </a:accent1>
        <a:accent2>
          <a:srgbClr val="EFB166"/>
        </a:accent2>
        <a:accent3>
          <a:srgbClr val="FFFFFF"/>
        </a:accent3>
        <a:accent4>
          <a:srgbClr val="000000"/>
        </a:accent4>
        <a:accent5>
          <a:srgbClr val="B4CEF4"/>
        </a:accent5>
        <a:accent6>
          <a:srgbClr val="D9A05C"/>
        </a:accent6>
        <a:hlink>
          <a:srgbClr val="0061C5"/>
        </a:hlink>
        <a:folHlink>
          <a:srgbClr val="FF4343"/>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C9C917"/>
        </a:accent1>
        <a:accent2>
          <a:srgbClr val="EA933F"/>
        </a:accent2>
        <a:accent3>
          <a:srgbClr val="FFFFFF"/>
        </a:accent3>
        <a:accent4>
          <a:srgbClr val="000000"/>
        </a:accent4>
        <a:accent5>
          <a:srgbClr val="E1E1AB"/>
        </a:accent5>
        <a:accent6>
          <a:srgbClr val="D48538"/>
        </a:accent6>
        <a:hlink>
          <a:srgbClr val="006CDD"/>
        </a:hlink>
        <a:folHlink>
          <a:srgbClr val="D700D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0051_slide.pot</Template>
  <TotalTime>37</TotalTime>
  <Words>2388</Words>
  <Application>Microsoft Macintosh PowerPoint</Application>
  <PresentationFormat>On-screen Show (4:3)</PresentationFormat>
  <Paragraphs>137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0051_slide</vt:lpstr>
      <vt:lpstr>Saints &amp; Communion  of Saints</vt:lpstr>
      <vt:lpstr>What is a saint?</vt:lpstr>
      <vt:lpstr>What is a saint?</vt:lpstr>
      <vt:lpstr>Holiness</vt:lpstr>
      <vt:lpstr>Universal Call to Holiness</vt:lpstr>
      <vt:lpstr>The Communion of Saints</vt:lpstr>
      <vt:lpstr>The Communion of Saints</vt:lpstr>
      <vt:lpstr>Communion between the Three States of the Church</vt:lpstr>
      <vt:lpstr>Intercession</vt:lpstr>
      <vt:lpstr>Common Objections</vt:lpstr>
      <vt:lpstr>Common Objections</vt:lpstr>
      <vt:lpstr>Common Objections</vt:lpstr>
      <vt:lpstr>Common Objections</vt:lpstr>
      <vt:lpstr>In the Liturgy</vt:lpstr>
      <vt:lpstr>In the Liturgy</vt:lpstr>
      <vt:lpstr>In the Liturgy</vt:lpstr>
      <vt:lpstr>In Devotional Life</vt:lpstr>
      <vt:lpstr>Relics</vt:lpstr>
      <vt:lpstr>Relics</vt:lpstr>
      <vt:lpstr>Steps to Sainthood</vt:lpstr>
      <vt:lpstr>Steps to Sainthood</vt:lpstr>
      <vt:lpstr>PowerPoint Presentation</vt:lpstr>
    </vt:vector>
  </TitlesOfParts>
  <Company>HealthSouth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Saints &amp; Communion of saints</dc:title>
  <dc:creator>jacksot7</dc:creator>
  <cp:lastModifiedBy>Ty Jackson</cp:lastModifiedBy>
  <cp:revision>11</cp:revision>
  <dcterms:created xsi:type="dcterms:W3CDTF">2014-06-20T14:40:28Z</dcterms:created>
  <dcterms:modified xsi:type="dcterms:W3CDTF">2014-07-14T02:56:48Z</dcterms:modified>
</cp:coreProperties>
</file>