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6" r:id="rId25"/>
    <p:sldId id="280" r:id="rId26"/>
    <p:sldId id="281" r:id="rId27"/>
    <p:sldId id="282" r:id="rId28"/>
    <p:sldId id="283" r:id="rId29"/>
    <p:sldId id="284" r:id="rId30"/>
    <p:sldId id="285" r:id="rId31"/>
    <p:sldId id="28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jpeg"/><Relationship Id="rId1" Type="http://schemas.openxmlformats.org/officeDocument/2006/relationships/tags" Target="../tags/tag3.xml"/><Relationship Id="rId2"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ctrTitle"/>
            <p:custDataLst>
              <p:tags r:id="rId1"/>
            </p:custDataLst>
          </p:nvPr>
        </p:nvSpPr>
        <p:spPr>
          <a:xfrm>
            <a:off x="2701925" y="2130425"/>
            <a:ext cx="5721284" cy="1470025"/>
          </a:xfrm>
        </p:spPr>
        <p:txBody>
          <a:bodyPr/>
          <a:lstStyle>
            <a:lvl1pPr>
              <a:buClr>
                <a:srgbClr val="FFFFFF"/>
              </a:buClr>
              <a:defRPr>
                <a:latin typeface="Baskerville Old Face"/>
                <a:ea typeface="MingLiU_HKSCS-ExtB"/>
                <a:cs typeface="Baskerville Old Face"/>
              </a:defRPr>
            </a:lvl1pPr>
          </a:lstStyle>
          <a:p>
            <a:pPr lvl="0"/>
            <a:r>
              <a:rPr lang="en-US" noProof="0" dirty="0" smtClean="0"/>
              <a:t>Click to edit Master title style</a:t>
            </a:r>
          </a:p>
        </p:txBody>
      </p:sp>
      <p:sp>
        <p:nvSpPr>
          <p:cNvPr id="61443" name="Rectangle 3"/>
          <p:cNvSpPr>
            <a:spLocks noGrp="1" noChangeArrowheads="1"/>
          </p:cNvSpPr>
          <p:nvPr>
            <p:ph type="subTitle" idx="1"/>
            <p:custDataLst>
              <p:tags r:id="rId2"/>
            </p:custDataLst>
          </p:nvPr>
        </p:nvSpPr>
        <p:spPr>
          <a:xfrm>
            <a:off x="2701924" y="3886200"/>
            <a:ext cx="5721285" cy="1752600"/>
          </a:xfrm>
        </p:spPr>
        <p:txBody>
          <a:bodyPr/>
          <a:lstStyle>
            <a:lvl1pPr marL="0" indent="0">
              <a:buClr>
                <a:srgbClr val="FFFFFF"/>
              </a:buClr>
              <a:buFontTx/>
              <a:buNone/>
              <a:defRPr>
                <a:latin typeface="Goudy Old Style"/>
                <a:cs typeface="Goudy Old Style"/>
              </a:defRPr>
            </a:lvl1pPr>
          </a:lstStyle>
          <a:p>
            <a:pPr lvl="0"/>
            <a:r>
              <a:rPr lang="en-US" noProof="0" dirty="0" smtClean="0"/>
              <a:t>Click to edit Master subtitle style</a:t>
            </a:r>
          </a:p>
        </p:txBody>
      </p:sp>
      <p:sp>
        <p:nvSpPr>
          <p:cNvPr id="61444" name="Rectangle 4"/>
          <p:cNvSpPr>
            <a:spLocks noGrp="1" noChangeArrowheads="1"/>
          </p:cNvSpPr>
          <p:nvPr>
            <p:ph type="dt" sz="half" idx="2"/>
          </p:nvPr>
        </p:nvSpPr>
        <p:spPr/>
        <p:txBody>
          <a:bodyPr/>
          <a:lstStyle>
            <a:lvl1pPr>
              <a:buClrTx/>
              <a:defRPr/>
            </a:lvl1pPr>
          </a:lstStyle>
          <a:p>
            <a:fld id="{6BD25BD1-F864-4546-9994-AFC05458F620}" type="datetimeFigureOut">
              <a:rPr lang="en-US" smtClean="0"/>
              <a:t>7/13/14</a:t>
            </a:fld>
            <a:endParaRPr lang="en-US"/>
          </a:p>
        </p:txBody>
      </p:sp>
      <p:sp>
        <p:nvSpPr>
          <p:cNvPr id="61445" name="Rectangle 5"/>
          <p:cNvSpPr>
            <a:spLocks noGrp="1" noChangeArrowheads="1"/>
          </p:cNvSpPr>
          <p:nvPr>
            <p:ph type="ftr" sz="quarter" idx="3"/>
          </p:nvPr>
        </p:nvSpPr>
        <p:spPr/>
        <p:txBody>
          <a:bodyPr/>
          <a:lstStyle>
            <a:lvl1pPr>
              <a:buClrTx/>
              <a:defRPr/>
            </a:lvl1pPr>
          </a:lstStyle>
          <a:p>
            <a:endParaRPr lang="en-US"/>
          </a:p>
        </p:txBody>
      </p:sp>
      <p:sp>
        <p:nvSpPr>
          <p:cNvPr id="61446" name="Rectangle 6"/>
          <p:cNvSpPr>
            <a:spLocks noGrp="1" noChangeArrowheads="1"/>
          </p:cNvSpPr>
          <p:nvPr>
            <p:ph type="sldNum" sz="quarter" idx="4"/>
          </p:nvPr>
        </p:nvSpPr>
        <p:spPr/>
        <p:txBody>
          <a:bodyPr/>
          <a:lstStyle>
            <a:lvl1pPr>
              <a:buClrTx/>
              <a:defRPr/>
            </a:lvl1pPr>
          </a:lstStyle>
          <a:p>
            <a:fld id="{9C8935C2-0F8A-6945-93D7-6C6E653014EF}"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BD25BD1-F864-4546-9994-AFC05458F620}"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8935C2-0F8A-6945-93D7-6C6E653014EF}" type="slidenum">
              <a:rPr lang="en-US" smtClean="0"/>
              <a:t>‹#›</a:t>
            </a:fld>
            <a:endParaRPr lang="en-US"/>
          </a:p>
        </p:txBody>
      </p:sp>
    </p:spTree>
    <p:extLst>
      <p:ext uri="{BB962C8B-B14F-4D97-AF65-F5344CB8AC3E}">
        <p14:creationId xmlns:p14="http://schemas.microsoft.com/office/powerpoint/2010/main" val="145527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BD25BD1-F864-4546-9994-AFC05458F620}"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8935C2-0F8A-6945-93D7-6C6E653014EF}" type="slidenum">
              <a:rPr lang="en-US" smtClean="0"/>
              <a:t>‹#›</a:t>
            </a:fld>
            <a:endParaRPr lang="en-US"/>
          </a:p>
        </p:txBody>
      </p:sp>
    </p:spTree>
    <p:extLst>
      <p:ext uri="{BB962C8B-B14F-4D97-AF65-F5344CB8AC3E}">
        <p14:creationId xmlns:p14="http://schemas.microsoft.com/office/powerpoint/2010/main" val="1435403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askerville Old Face"/>
                <a:cs typeface="Baskerville Old Face"/>
              </a:defRPr>
            </a:lvl1pPr>
          </a:lstStyle>
          <a:p>
            <a:r>
              <a:rPr lang="en-US" dirty="0" smtClean="0"/>
              <a:t>Click to edit Master title style</a:t>
            </a:r>
            <a:endParaRPr lang="en-US" dirty="0"/>
          </a:p>
        </p:txBody>
      </p:sp>
      <p:sp>
        <p:nvSpPr>
          <p:cNvPr id="3" name="Content Placeholder 2"/>
          <p:cNvSpPr>
            <a:spLocks noGrp="1"/>
          </p:cNvSpPr>
          <p:nvPr>
            <p:ph idx="1"/>
          </p:nvPr>
        </p:nvSpPr>
        <p:spPr>
          <a:xfrm>
            <a:off x="2693988" y="1600200"/>
            <a:ext cx="6326187" cy="5121275"/>
          </a:xfrm>
        </p:spPr>
        <p:txBody>
          <a:bodyPr/>
          <a:lstStyle>
            <a:lvl1pPr>
              <a:defRPr>
                <a:latin typeface="Goudy Old Style"/>
                <a:cs typeface="Goudy Old Style"/>
              </a:defRPr>
            </a:lvl1pPr>
            <a:lvl2pPr marL="742950" indent="-285750">
              <a:buFont typeface="Lucida Grande"/>
              <a:buChar char="-"/>
              <a:defRPr>
                <a:latin typeface="Goudy Old Style"/>
                <a:cs typeface="Goudy Old Style"/>
              </a:defRPr>
            </a:lvl2pPr>
            <a:lvl3pPr marL="1143000" indent="-228600">
              <a:buFont typeface="Lucida Grande"/>
              <a:buChar char="-"/>
              <a:defRPr>
                <a:latin typeface="Goudy Old Style"/>
                <a:cs typeface="Goudy Old Style"/>
              </a:defRPr>
            </a:lvl3pPr>
            <a:lvl4pPr marL="1600200" indent="-228600">
              <a:buFont typeface="Lucida Grande"/>
              <a:buChar char="-"/>
              <a:defRPr>
                <a:latin typeface="Goudy Old Style"/>
                <a:cs typeface="Goudy Old Style"/>
              </a:defRPr>
            </a:lvl4pPr>
            <a:lvl5pPr marL="2057400" indent="-228600">
              <a:buFont typeface="Lucida Grande"/>
              <a:buChar char="-"/>
              <a:defRPr>
                <a:latin typeface="Goudy Old Style"/>
                <a:cs typeface="Goudy Old Styl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6BD25BD1-F864-4546-9994-AFC05458F620}"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8935C2-0F8A-6945-93D7-6C6E653014EF}" type="slidenum">
              <a:rPr lang="en-US" smtClean="0"/>
              <a:t>‹#›</a:t>
            </a:fld>
            <a:endParaRPr lang="en-US"/>
          </a:p>
        </p:txBody>
      </p:sp>
    </p:spTree>
    <p:extLst>
      <p:ext uri="{BB962C8B-B14F-4D97-AF65-F5344CB8AC3E}">
        <p14:creationId xmlns:p14="http://schemas.microsoft.com/office/powerpoint/2010/main" val="39334015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BD25BD1-F864-4546-9994-AFC05458F620}"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8935C2-0F8A-6945-93D7-6C6E653014EF}" type="slidenum">
              <a:rPr lang="en-US" smtClean="0"/>
              <a:t>‹#›</a:t>
            </a:fld>
            <a:endParaRPr lang="en-US"/>
          </a:p>
        </p:txBody>
      </p:sp>
    </p:spTree>
    <p:extLst>
      <p:ext uri="{BB962C8B-B14F-4D97-AF65-F5344CB8AC3E}">
        <p14:creationId xmlns:p14="http://schemas.microsoft.com/office/powerpoint/2010/main" val="2583227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BD25BD1-F864-4546-9994-AFC05458F620}"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8935C2-0F8A-6945-93D7-6C6E653014EF}" type="slidenum">
              <a:rPr lang="en-US" smtClean="0"/>
              <a:t>‹#›</a:t>
            </a:fld>
            <a:endParaRPr lang="en-US"/>
          </a:p>
        </p:txBody>
      </p:sp>
    </p:spTree>
    <p:extLst>
      <p:ext uri="{BB962C8B-B14F-4D97-AF65-F5344CB8AC3E}">
        <p14:creationId xmlns:p14="http://schemas.microsoft.com/office/powerpoint/2010/main" val="89648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BD25BD1-F864-4546-9994-AFC05458F620}" type="datetimeFigureOut">
              <a:rPr lang="en-US" smtClean="0"/>
              <a:t>7/13/14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C8935C2-0F8A-6945-93D7-6C6E653014EF}" type="slidenum">
              <a:rPr lang="en-US" smtClean="0"/>
              <a:t>‹#›</a:t>
            </a:fld>
            <a:endParaRPr lang="en-US"/>
          </a:p>
        </p:txBody>
      </p:sp>
    </p:spTree>
    <p:extLst>
      <p:ext uri="{BB962C8B-B14F-4D97-AF65-F5344CB8AC3E}">
        <p14:creationId xmlns:p14="http://schemas.microsoft.com/office/powerpoint/2010/main" val="31696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BD25BD1-F864-4546-9994-AFC05458F620}" type="datetimeFigureOut">
              <a:rPr lang="en-US" smtClean="0"/>
              <a:t>7/13/14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C8935C2-0F8A-6945-93D7-6C6E653014EF}" type="slidenum">
              <a:rPr lang="en-US" smtClean="0"/>
              <a:t>‹#›</a:t>
            </a:fld>
            <a:endParaRPr lang="en-US"/>
          </a:p>
        </p:txBody>
      </p:sp>
    </p:spTree>
    <p:extLst>
      <p:ext uri="{BB962C8B-B14F-4D97-AF65-F5344CB8AC3E}">
        <p14:creationId xmlns:p14="http://schemas.microsoft.com/office/powerpoint/2010/main" val="86028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BD25BD1-F864-4546-9994-AFC05458F620}" type="datetimeFigureOut">
              <a:rPr lang="en-US" smtClean="0"/>
              <a:t>7/13/14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C8935C2-0F8A-6945-93D7-6C6E653014EF}" type="slidenum">
              <a:rPr lang="en-US" smtClean="0"/>
              <a:t>‹#›</a:t>
            </a:fld>
            <a:endParaRPr lang="en-US"/>
          </a:p>
        </p:txBody>
      </p:sp>
    </p:spTree>
    <p:extLst>
      <p:ext uri="{BB962C8B-B14F-4D97-AF65-F5344CB8AC3E}">
        <p14:creationId xmlns:p14="http://schemas.microsoft.com/office/powerpoint/2010/main" val="3793278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BD25BD1-F864-4546-9994-AFC05458F620}"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8935C2-0F8A-6945-93D7-6C6E653014EF}" type="slidenum">
              <a:rPr lang="en-US" smtClean="0"/>
              <a:t>‹#›</a:t>
            </a:fld>
            <a:endParaRPr lang="en-US"/>
          </a:p>
        </p:txBody>
      </p:sp>
    </p:spTree>
    <p:extLst>
      <p:ext uri="{BB962C8B-B14F-4D97-AF65-F5344CB8AC3E}">
        <p14:creationId xmlns:p14="http://schemas.microsoft.com/office/powerpoint/2010/main" val="3645374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BD25BD1-F864-4546-9994-AFC05458F620}"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8935C2-0F8A-6945-93D7-6C6E653014EF}" type="slidenum">
              <a:rPr lang="en-US" smtClean="0"/>
              <a:t>‹#›</a:t>
            </a:fld>
            <a:endParaRPr lang="en-US"/>
          </a:p>
        </p:txBody>
      </p:sp>
    </p:spTree>
    <p:extLst>
      <p:ext uri="{BB962C8B-B14F-4D97-AF65-F5344CB8AC3E}">
        <p14:creationId xmlns:p14="http://schemas.microsoft.com/office/powerpoint/2010/main" val="15024253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tags" Target="../tags/tag1.xml"/><Relationship Id="rId14" Type="http://schemas.openxmlformats.org/officeDocument/2006/relationships/tags" Target="../tags/tag2.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0419"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
                <a:schemeClr val="tx1"/>
              </a:buClr>
              <a:defRPr sz="1400">
                <a:cs typeface="+mn-cs"/>
              </a:defRPr>
            </a:lvl1pPr>
          </a:lstStyle>
          <a:p>
            <a:fld id="{6BD25BD1-F864-4546-9994-AFC05458F620}" type="datetimeFigureOut">
              <a:rPr lang="en-US" smtClean="0"/>
              <a:t>7/13/14</a:t>
            </a:fld>
            <a:endParaRPr lang="en-US"/>
          </a:p>
        </p:txBody>
      </p:sp>
      <p:sp>
        <p:nvSpPr>
          <p:cNvPr id="604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Clr>
                <a:schemeClr val="tx1"/>
              </a:buClr>
              <a:defRPr sz="1400">
                <a:cs typeface="+mn-cs"/>
              </a:defRPr>
            </a:lvl1pPr>
          </a:lstStyle>
          <a:p>
            <a:endParaRPr lang="en-US"/>
          </a:p>
        </p:txBody>
      </p:sp>
      <p:sp>
        <p:nvSpPr>
          <p:cNvPr id="604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
                <a:schemeClr val="tx1"/>
              </a:buClr>
              <a:defRPr sz="1400">
                <a:cs typeface="+mn-cs"/>
              </a:defRPr>
            </a:lvl1pPr>
          </a:lstStyle>
          <a:p>
            <a:fld id="{9C8935C2-0F8A-6945-93D7-6C6E653014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2701" y="2130425"/>
            <a:ext cx="5721284" cy="1470025"/>
          </a:xfrm>
        </p:spPr>
        <p:txBody>
          <a:bodyPr/>
          <a:lstStyle/>
          <a:p>
            <a:r>
              <a:rPr lang="en-US" sz="8000" dirty="0"/>
              <a:t>The Mass</a:t>
            </a:r>
          </a:p>
        </p:txBody>
      </p:sp>
      <p:sp>
        <p:nvSpPr>
          <p:cNvPr id="3" name="Subtitle 2"/>
          <p:cNvSpPr>
            <a:spLocks noGrp="1"/>
          </p:cNvSpPr>
          <p:nvPr>
            <p:ph type="subTitle" idx="1"/>
          </p:nvPr>
        </p:nvSpPr>
        <p:spPr>
          <a:xfrm>
            <a:off x="2965833" y="3886200"/>
            <a:ext cx="5974051" cy="2068672"/>
          </a:xfrm>
        </p:spPr>
        <p:txBody>
          <a:bodyPr>
            <a:noAutofit/>
          </a:bodyPr>
          <a:lstStyle/>
          <a:p>
            <a:r>
              <a:rPr lang="en-US" sz="2800" dirty="0"/>
              <a:t>“Nothing is greater or holier than the </a:t>
            </a:r>
            <a:r>
              <a:rPr lang="en-US" sz="2800" dirty="0" err="1"/>
              <a:t>unbloody</a:t>
            </a:r>
            <a:r>
              <a:rPr lang="en-US" sz="2800" dirty="0"/>
              <a:t> sacrifice of the Mass.”</a:t>
            </a:r>
          </a:p>
          <a:p>
            <a:r>
              <a:rPr lang="en-US" dirty="0"/>
              <a:t>-Pope Pius IX, </a:t>
            </a:r>
            <a:r>
              <a:rPr lang="en-US" i="1" dirty="0" err="1"/>
              <a:t>Amantissimi</a:t>
            </a:r>
            <a:r>
              <a:rPr lang="en-US" i="1" dirty="0"/>
              <a:t> </a:t>
            </a:r>
            <a:r>
              <a:rPr lang="en-US" i="1" dirty="0" err="1"/>
              <a:t>Redemptoris</a:t>
            </a:r>
            <a:r>
              <a:rPr lang="en-US" dirty="0"/>
              <a:t> (1858</a:t>
            </a:r>
            <a:r>
              <a:rPr lang="en-US" dirty="0" smtClean="0"/>
              <a:t>)</a:t>
            </a:r>
            <a:endParaRPr lang="en-US" dirty="0"/>
          </a:p>
        </p:txBody>
      </p:sp>
    </p:spTree>
    <p:extLst>
      <p:ext uri="{BB962C8B-B14F-4D97-AF65-F5344CB8AC3E}">
        <p14:creationId xmlns:p14="http://schemas.microsoft.com/office/powerpoint/2010/main" val="349380337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Collect</a:t>
            </a:r>
            <a:endParaRPr lang="en-US" dirty="0"/>
          </a:p>
        </p:txBody>
      </p:sp>
      <p:sp>
        <p:nvSpPr>
          <p:cNvPr id="3" name="Content Placeholder 2"/>
          <p:cNvSpPr>
            <a:spLocks noGrp="1"/>
          </p:cNvSpPr>
          <p:nvPr>
            <p:ph idx="1"/>
          </p:nvPr>
        </p:nvSpPr>
        <p:spPr/>
        <p:txBody>
          <a:bodyPr>
            <a:normAutofit/>
          </a:bodyPr>
          <a:lstStyle/>
          <a:p>
            <a:pPr hangingPunct="0"/>
            <a:r>
              <a:rPr lang="en-US" dirty="0"/>
              <a:t>The prayers immediately after the Gloria are called the </a:t>
            </a:r>
            <a:r>
              <a:rPr lang="en-US" i="1" dirty="0"/>
              <a:t>Collect</a:t>
            </a:r>
            <a:r>
              <a:rPr lang="en-US" dirty="0"/>
              <a:t>. </a:t>
            </a:r>
            <a:endParaRPr lang="en-US" dirty="0" smtClean="0"/>
          </a:p>
          <a:p>
            <a:pPr marL="0" indent="0" hangingPunct="0">
              <a:buNone/>
            </a:pPr>
            <a:endParaRPr lang="en-US" dirty="0" smtClean="0"/>
          </a:p>
          <a:p>
            <a:pPr hangingPunct="0"/>
            <a:r>
              <a:rPr lang="en-US" dirty="0" smtClean="0"/>
              <a:t>The </a:t>
            </a:r>
            <a:r>
              <a:rPr lang="en-US" dirty="0"/>
              <a:t>meaning of the word Collect is unclear: </a:t>
            </a:r>
            <a:endParaRPr lang="en-US" dirty="0" smtClean="0"/>
          </a:p>
          <a:p>
            <a:pPr lvl="1" hangingPunct="0"/>
            <a:r>
              <a:rPr lang="en-US" dirty="0" smtClean="0"/>
              <a:t>Pope </a:t>
            </a:r>
            <a:r>
              <a:rPr lang="en-US" dirty="0"/>
              <a:t>Innocent III (1198-1216) says that in this prayer the priest “collects” together the prayers of all the people. </a:t>
            </a:r>
            <a:endParaRPr lang="en-US" dirty="0" smtClean="0"/>
          </a:p>
          <a:p>
            <a:pPr marL="0" indent="0" hangingPunct="0">
              <a:buNone/>
            </a:pPr>
            <a:endParaRPr lang="en-US" dirty="0" smtClean="0"/>
          </a:p>
          <a:p>
            <a:pPr hangingPunct="0"/>
            <a:r>
              <a:rPr lang="en-US" dirty="0" smtClean="0"/>
              <a:t>These </a:t>
            </a:r>
            <a:r>
              <a:rPr lang="en-US" dirty="0"/>
              <a:t>prayers are supposed to prepare the believer to hear the Word of God and be disposed to receive the graces God wants to bestow upon us through the Mass.</a:t>
            </a:r>
          </a:p>
        </p:txBody>
      </p:sp>
    </p:spTree>
    <p:extLst>
      <p:ext uri="{BB962C8B-B14F-4D97-AF65-F5344CB8AC3E}">
        <p14:creationId xmlns:p14="http://schemas.microsoft.com/office/powerpoint/2010/main" val="759019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Old Testament &amp; </a:t>
            </a:r>
            <a:r>
              <a:rPr lang="en-US" b="1" dirty="0" smtClean="0"/>
              <a:t>Epistles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readings from the Old Testament and the </a:t>
            </a:r>
            <a:r>
              <a:rPr lang="en-US" dirty="0" smtClean="0"/>
              <a:t>Epistles </a:t>
            </a:r>
            <a:r>
              <a:rPr lang="en-US" dirty="0"/>
              <a:t>follow the Gloria, except during Lent when the Gloria is omitted. </a:t>
            </a:r>
            <a:endParaRPr lang="en-US" dirty="0" smtClean="0"/>
          </a:p>
          <a:p>
            <a:pPr marL="0" indent="0">
              <a:buNone/>
            </a:pPr>
            <a:endParaRPr lang="en-US" dirty="0" smtClean="0"/>
          </a:p>
          <a:p>
            <a:r>
              <a:rPr lang="en-US" dirty="0" smtClean="0"/>
              <a:t>The </a:t>
            </a:r>
            <a:r>
              <a:rPr lang="en-US" dirty="0"/>
              <a:t>readings (and the Gospel) are taken from a liturgical book called the </a:t>
            </a:r>
            <a:r>
              <a:rPr lang="en-US" i="1" dirty="0"/>
              <a:t>lectionary</a:t>
            </a:r>
            <a:r>
              <a:rPr lang="en-US" dirty="0"/>
              <a:t>. </a:t>
            </a:r>
            <a:endParaRPr lang="en-US" dirty="0" smtClean="0"/>
          </a:p>
          <a:p>
            <a:pPr lvl="1"/>
            <a:r>
              <a:rPr lang="en-US" dirty="0" smtClean="0"/>
              <a:t>The </a:t>
            </a:r>
            <a:r>
              <a:rPr lang="en-US" dirty="0"/>
              <a:t>lectionary is currently set up on a three-year cycle, so that the entire Bible is read every three years. </a:t>
            </a:r>
          </a:p>
          <a:p>
            <a:pPr lvl="1"/>
            <a:r>
              <a:rPr lang="en-US" dirty="0" smtClean="0"/>
              <a:t>The </a:t>
            </a:r>
            <a:r>
              <a:rPr lang="en-US" dirty="0"/>
              <a:t>person doing the readings is called a </a:t>
            </a:r>
            <a:r>
              <a:rPr lang="en-US" i="1" dirty="0"/>
              <a:t>lector</a:t>
            </a:r>
            <a:r>
              <a:rPr lang="en-US" dirty="0" smtClean="0">
                <a:effectLst/>
              </a:rPr>
              <a:t> </a:t>
            </a:r>
          </a:p>
          <a:p>
            <a:pPr marL="0" indent="0">
              <a:buNone/>
            </a:pPr>
            <a:endParaRPr lang="en-US" dirty="0"/>
          </a:p>
          <a:p>
            <a:r>
              <a:rPr lang="en-US" dirty="0"/>
              <a:t>Following the allegorical interpretation of the Scriptures, the readings from the Old Testament, Epistles and Gospel all are meant to have at least an allegorical similarity between them</a:t>
            </a:r>
            <a:r>
              <a:rPr lang="en-US" dirty="0" smtClean="0"/>
              <a:t>.</a:t>
            </a:r>
            <a:endParaRPr lang="en-US" dirty="0"/>
          </a:p>
        </p:txBody>
      </p:sp>
    </p:spTree>
    <p:extLst>
      <p:ext uri="{BB962C8B-B14F-4D97-AF65-F5344CB8AC3E}">
        <p14:creationId xmlns:p14="http://schemas.microsoft.com/office/powerpoint/2010/main" val="200773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Responsorial </a:t>
            </a:r>
            <a:r>
              <a:rPr lang="en-US" b="1" dirty="0" smtClean="0"/>
              <a:t>Psalm</a:t>
            </a:r>
            <a:endParaRPr lang="en-US" dirty="0"/>
          </a:p>
        </p:txBody>
      </p:sp>
      <p:sp>
        <p:nvSpPr>
          <p:cNvPr id="3" name="Content Placeholder 2"/>
          <p:cNvSpPr>
            <a:spLocks noGrp="1"/>
          </p:cNvSpPr>
          <p:nvPr>
            <p:ph idx="1"/>
          </p:nvPr>
        </p:nvSpPr>
        <p:spPr/>
        <p:txBody>
          <a:bodyPr>
            <a:normAutofit/>
          </a:bodyPr>
          <a:lstStyle/>
          <a:p>
            <a:r>
              <a:rPr lang="en-US" dirty="0"/>
              <a:t>The Epistles and Old Testament readings are followed by, or sometimes interspersed with, a responsorial psalm. </a:t>
            </a:r>
            <a:endParaRPr lang="en-US" dirty="0" smtClean="0"/>
          </a:p>
          <a:p>
            <a:pPr marL="0" indent="0">
              <a:buNone/>
            </a:pPr>
            <a:endParaRPr lang="en-US" dirty="0" smtClean="0"/>
          </a:p>
          <a:p>
            <a:r>
              <a:rPr lang="en-US" dirty="0" smtClean="0"/>
              <a:t>This </a:t>
            </a:r>
            <a:r>
              <a:rPr lang="en-US" dirty="0"/>
              <a:t>consists of a certain psalm, whose verses (</a:t>
            </a:r>
            <a:r>
              <a:rPr lang="en-US" i="1" dirty="0"/>
              <a:t>strophes</a:t>
            </a:r>
            <a:r>
              <a:rPr lang="en-US" dirty="0"/>
              <a:t>) are read or sung by a cantor. </a:t>
            </a:r>
            <a:endParaRPr lang="en-US" dirty="0" smtClean="0"/>
          </a:p>
          <a:p>
            <a:pPr marL="0" indent="0">
              <a:buNone/>
            </a:pPr>
            <a:endParaRPr lang="en-US" dirty="0" smtClean="0"/>
          </a:p>
          <a:p>
            <a:r>
              <a:rPr lang="en-US" dirty="0" smtClean="0"/>
              <a:t>The </a:t>
            </a:r>
            <a:r>
              <a:rPr lang="en-US" dirty="0"/>
              <a:t>refrain (</a:t>
            </a:r>
            <a:r>
              <a:rPr lang="en-US" i="1" dirty="0"/>
              <a:t>antiphon</a:t>
            </a:r>
            <a:r>
              <a:rPr lang="en-US" dirty="0"/>
              <a:t>) is a certain line of the psalm said or chanted by the congregation. </a:t>
            </a:r>
            <a:endParaRPr lang="en-US" dirty="0" smtClean="0"/>
          </a:p>
          <a:p>
            <a:pPr marL="0" indent="0">
              <a:buNone/>
            </a:pPr>
            <a:endParaRPr lang="en-US" dirty="0" smtClean="0"/>
          </a:p>
          <a:p>
            <a:r>
              <a:rPr lang="en-US" dirty="0" smtClean="0"/>
              <a:t>As </a:t>
            </a:r>
            <a:r>
              <a:rPr lang="en-US" dirty="0"/>
              <a:t>is the case with the readings, certain psalms are prescribed for certain days.</a:t>
            </a:r>
          </a:p>
          <a:p>
            <a:endParaRPr lang="en-US" dirty="0"/>
          </a:p>
        </p:txBody>
      </p:sp>
    </p:spTree>
    <p:extLst>
      <p:ext uri="{BB962C8B-B14F-4D97-AF65-F5344CB8AC3E}">
        <p14:creationId xmlns:p14="http://schemas.microsoft.com/office/powerpoint/2010/main" val="1126427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Gospel</a:t>
            </a:r>
            <a:endParaRPr lang="en-US" dirty="0"/>
          </a:p>
        </p:txBody>
      </p:sp>
      <p:sp>
        <p:nvSpPr>
          <p:cNvPr id="3" name="Content Placeholder 2"/>
          <p:cNvSpPr>
            <a:spLocks noGrp="1"/>
          </p:cNvSpPr>
          <p:nvPr>
            <p:ph idx="1"/>
          </p:nvPr>
        </p:nvSpPr>
        <p:spPr/>
        <p:txBody>
          <a:bodyPr>
            <a:normAutofit fontScale="62500" lnSpcReduction="20000"/>
          </a:bodyPr>
          <a:lstStyle/>
          <a:p>
            <a:pPr hangingPunct="0">
              <a:lnSpc>
                <a:spcPct val="120000"/>
              </a:lnSpc>
            </a:pPr>
            <a:r>
              <a:rPr lang="en-US" dirty="0"/>
              <a:t>The Catechism says “The </a:t>
            </a:r>
            <a:r>
              <a:rPr lang="en-US" i="1" dirty="0"/>
              <a:t>Gospels</a:t>
            </a:r>
            <a:r>
              <a:rPr lang="en-US" dirty="0"/>
              <a:t> are the heart of all the Scriptures "because they are our principal source for the life and teaching of the Incarnate Word, our Savior” (CCC 125). The</a:t>
            </a:r>
          </a:p>
          <a:p>
            <a:pPr marL="0" indent="0">
              <a:lnSpc>
                <a:spcPct val="120000"/>
              </a:lnSpc>
              <a:buNone/>
            </a:pPr>
            <a:endParaRPr lang="en-US" dirty="0"/>
          </a:p>
          <a:p>
            <a:pPr hangingPunct="0">
              <a:lnSpc>
                <a:spcPct val="120000"/>
              </a:lnSpc>
            </a:pPr>
            <a:r>
              <a:rPr lang="en-US" dirty="0" smtClean="0"/>
              <a:t>The Gospel </a:t>
            </a:r>
            <a:r>
              <a:rPr lang="en-US" dirty="0"/>
              <a:t>reading is the most important liturgical reading of the Mass, and as such is distinguished from the Epistles readings by several factors</a:t>
            </a:r>
            <a:r>
              <a:rPr lang="en-US" dirty="0" smtClean="0"/>
              <a:t>.</a:t>
            </a:r>
          </a:p>
          <a:p>
            <a:pPr lvl="1" hangingPunct="0">
              <a:lnSpc>
                <a:spcPct val="120000"/>
              </a:lnSpc>
            </a:pPr>
            <a:r>
              <a:rPr lang="en-US" u="sng" dirty="0"/>
              <a:t>Who can read the Gospel</a:t>
            </a:r>
            <a:r>
              <a:rPr lang="en-US" dirty="0"/>
              <a:t>. While any person may read from the Epistles, Old Testament and Psalms, only a minister can read the Gospel: this means a deacon, priest or bishop. No layperson is </a:t>
            </a:r>
            <a:r>
              <a:rPr lang="en-US" i="1" dirty="0"/>
              <a:t>ever</a:t>
            </a:r>
            <a:r>
              <a:rPr lang="en-US" dirty="0"/>
              <a:t> allowed to read the Gospel during Mass </a:t>
            </a:r>
            <a:r>
              <a:rPr lang="en-US" i="1" dirty="0"/>
              <a:t>under any circumstances</a:t>
            </a:r>
            <a:r>
              <a:rPr lang="en-US" dirty="0"/>
              <a:t>. </a:t>
            </a:r>
            <a:endParaRPr lang="en-US" sz="2800" dirty="0"/>
          </a:p>
          <a:p>
            <a:pPr lvl="1" hangingPunct="0">
              <a:lnSpc>
                <a:spcPct val="120000"/>
              </a:lnSpc>
            </a:pPr>
            <a:r>
              <a:rPr lang="en-US" u="sng" dirty="0"/>
              <a:t>The location of the Gospel</a:t>
            </a:r>
            <a:r>
              <a:rPr lang="en-US" dirty="0"/>
              <a:t> reading is set apart. As mentioned above, for centuries the Gospel was read from a different location from the other readings. </a:t>
            </a:r>
            <a:r>
              <a:rPr lang="en-US" dirty="0" smtClean="0"/>
              <a:t>While </a:t>
            </a:r>
            <a:r>
              <a:rPr lang="en-US" dirty="0"/>
              <a:t>the Epistles and </a:t>
            </a:r>
            <a:r>
              <a:rPr lang="en-US" dirty="0" smtClean="0"/>
              <a:t>Old </a:t>
            </a:r>
            <a:r>
              <a:rPr lang="en-US" dirty="0"/>
              <a:t>Testament </a:t>
            </a:r>
            <a:r>
              <a:rPr lang="en-US" dirty="0" smtClean="0"/>
              <a:t>readings are </a:t>
            </a:r>
            <a:r>
              <a:rPr lang="en-US" dirty="0"/>
              <a:t>read, the Gospel is “proclaimed.” The proper place for the proclamation of the Gospel is the ambo, which is associated with the word “mountain” and recalls the mountains upon which Jesus used to ascend to teach the people (Matt. 5:1). </a:t>
            </a:r>
          </a:p>
          <a:p>
            <a:pPr>
              <a:lnSpc>
                <a:spcPct val="120000"/>
              </a:lnSpc>
            </a:pPr>
            <a:endParaRPr lang="en-US" dirty="0"/>
          </a:p>
        </p:txBody>
      </p:sp>
    </p:spTree>
    <p:extLst>
      <p:ext uri="{BB962C8B-B14F-4D97-AF65-F5344CB8AC3E}">
        <p14:creationId xmlns:p14="http://schemas.microsoft.com/office/powerpoint/2010/main" val="749382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a:t>
            </a:r>
            <a:endParaRPr lang="en-US" dirty="0"/>
          </a:p>
        </p:txBody>
      </p:sp>
      <p:sp>
        <p:nvSpPr>
          <p:cNvPr id="3" name="Content Placeholder 2"/>
          <p:cNvSpPr>
            <a:spLocks noGrp="1"/>
          </p:cNvSpPr>
          <p:nvPr>
            <p:ph idx="1"/>
          </p:nvPr>
        </p:nvSpPr>
        <p:spPr/>
        <p:txBody>
          <a:bodyPr>
            <a:normAutofit fontScale="70000" lnSpcReduction="20000"/>
          </a:bodyPr>
          <a:lstStyle/>
          <a:p>
            <a:pPr lvl="0" hangingPunct="0">
              <a:lnSpc>
                <a:spcPct val="120000"/>
              </a:lnSpc>
            </a:pPr>
            <a:r>
              <a:rPr lang="en-US" dirty="0"/>
              <a:t>The reading of the Gospel is also accompanied by different responses. Instead of the response, “The Word of the Lord, thanks be the God,” the Church uses, “This is the Gospel of the Lord, praise to You, Lord Jesus Christ.” </a:t>
            </a:r>
          </a:p>
          <a:p>
            <a:pPr marL="0" indent="0">
              <a:lnSpc>
                <a:spcPct val="120000"/>
              </a:lnSpc>
              <a:buNone/>
            </a:pPr>
            <a:endParaRPr lang="en-US" dirty="0"/>
          </a:p>
          <a:p>
            <a:pPr lvl="0" hangingPunct="0">
              <a:lnSpc>
                <a:spcPct val="120000"/>
              </a:lnSpc>
            </a:pPr>
            <a:r>
              <a:rPr lang="en-US" dirty="0"/>
              <a:t>The reading of the Gospel is surrounded by various other rites. If the deacon does the reading, he is blessed and prayed over by the priest before proclaiming the Gospel. The reader is accompanied to the ambo by altar servers bearing candles, signifying that Christ </a:t>
            </a:r>
            <a:r>
              <a:rPr lang="en-US" dirty="0" smtClean="0"/>
              <a:t>is </a:t>
            </a:r>
            <a:r>
              <a:rPr lang="en-US" dirty="0"/>
              <a:t>the light of the world. </a:t>
            </a:r>
            <a:endParaRPr lang="en-US" dirty="0" smtClean="0"/>
          </a:p>
          <a:p>
            <a:pPr marL="0" lvl="0" indent="0" hangingPunct="0">
              <a:lnSpc>
                <a:spcPct val="120000"/>
              </a:lnSpc>
              <a:buNone/>
            </a:pPr>
            <a:endParaRPr lang="en-US" dirty="0"/>
          </a:p>
          <a:p>
            <a:pPr lvl="0" hangingPunct="0">
              <a:lnSpc>
                <a:spcPct val="120000"/>
              </a:lnSpc>
            </a:pPr>
            <a:r>
              <a:rPr lang="en-US" dirty="0" smtClean="0"/>
              <a:t>Unlike </a:t>
            </a:r>
            <a:r>
              <a:rPr lang="en-US" dirty="0"/>
              <a:t>the other readings, the reading of the Gospel is preceded by the singing of the </a:t>
            </a:r>
            <a:r>
              <a:rPr lang="en-US" i="1" dirty="0" smtClean="0"/>
              <a:t>Alleluia</a:t>
            </a:r>
            <a:r>
              <a:rPr lang="en-US" dirty="0" smtClean="0"/>
              <a:t>, </a:t>
            </a:r>
            <a:r>
              <a:rPr lang="en-US" dirty="0"/>
              <a:t>the Church’s universal word of praise. </a:t>
            </a:r>
            <a:endParaRPr lang="en-US" dirty="0" smtClean="0"/>
          </a:p>
          <a:p>
            <a:pPr marL="0" lvl="0" indent="0" hangingPunct="0">
              <a:lnSpc>
                <a:spcPct val="120000"/>
              </a:lnSpc>
              <a:buNone/>
            </a:pPr>
            <a:endParaRPr lang="en-US" dirty="0"/>
          </a:p>
          <a:p>
            <a:pPr lvl="0" hangingPunct="0">
              <a:lnSpc>
                <a:spcPct val="120000"/>
              </a:lnSpc>
            </a:pPr>
            <a:r>
              <a:rPr lang="en-US" dirty="0" smtClean="0"/>
              <a:t>Prior </a:t>
            </a:r>
            <a:r>
              <a:rPr lang="en-US" dirty="0"/>
              <a:t>to the reading, all make the sign of the cross on their forehead, lips and heart, as an invocation that God would empower our minds to think on Christ, our lips to speak His words, and out hearts to love Him without reserve</a:t>
            </a:r>
            <a:r>
              <a:rPr lang="en-US" dirty="0" smtClean="0"/>
              <a:t>.</a:t>
            </a:r>
            <a:endParaRPr lang="en-US" dirty="0"/>
          </a:p>
        </p:txBody>
      </p:sp>
    </p:spTree>
    <p:extLst>
      <p:ext uri="{BB962C8B-B14F-4D97-AF65-F5344CB8AC3E}">
        <p14:creationId xmlns:p14="http://schemas.microsoft.com/office/powerpoint/2010/main" val="2522615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Homily</a:t>
            </a:r>
            <a:endParaRPr lang="en-US" dirty="0"/>
          </a:p>
        </p:txBody>
      </p:sp>
      <p:sp>
        <p:nvSpPr>
          <p:cNvPr id="3" name="Content Placeholder 2"/>
          <p:cNvSpPr>
            <a:spLocks noGrp="1"/>
          </p:cNvSpPr>
          <p:nvPr>
            <p:ph idx="1"/>
          </p:nvPr>
        </p:nvSpPr>
        <p:spPr/>
        <p:txBody>
          <a:bodyPr>
            <a:normAutofit fontScale="92500"/>
          </a:bodyPr>
          <a:lstStyle/>
          <a:p>
            <a:r>
              <a:rPr lang="en-US" dirty="0"/>
              <a:t>The word </a:t>
            </a:r>
            <a:r>
              <a:rPr lang="en-US" i="1" dirty="0"/>
              <a:t>homily</a:t>
            </a:r>
            <a:r>
              <a:rPr lang="en-US" dirty="0"/>
              <a:t> comes from an old Greek word meaning communication with a person, or </a:t>
            </a:r>
            <a:r>
              <a:rPr lang="en-US" dirty="0" smtClean="0"/>
              <a:t>dialogue.</a:t>
            </a:r>
          </a:p>
          <a:p>
            <a:pPr marL="0" indent="0">
              <a:buNone/>
            </a:pPr>
            <a:endParaRPr lang="en-US" dirty="0" smtClean="0"/>
          </a:p>
          <a:p>
            <a:r>
              <a:rPr lang="en-US" dirty="0" smtClean="0"/>
              <a:t>Traditionally</a:t>
            </a:r>
            <a:r>
              <a:rPr lang="en-US" dirty="0"/>
              <a:t>, the homily has not been central to the Catholic Mass. The homily has always been a part of the Mass, and insofar as it consisted of an explication of the readings, it predates Catholicism as part of Israelite synagogue service. </a:t>
            </a:r>
            <a:endParaRPr lang="en-US" dirty="0" smtClean="0"/>
          </a:p>
          <a:p>
            <a:pPr marL="0" indent="0">
              <a:buNone/>
            </a:pPr>
            <a:endParaRPr lang="en-US" dirty="0"/>
          </a:p>
          <a:p>
            <a:r>
              <a:rPr lang="en-US" dirty="0" smtClean="0"/>
              <a:t>However</a:t>
            </a:r>
            <a:r>
              <a:rPr lang="en-US" dirty="0"/>
              <a:t>, unlike in Judaism or Protestant Christianity, the sermon/homily is emphatically </a:t>
            </a:r>
            <a:r>
              <a:rPr lang="en-US" i="1" dirty="0"/>
              <a:t>not</a:t>
            </a:r>
            <a:r>
              <a:rPr lang="en-US" dirty="0"/>
              <a:t> the center of the worship. As the Sacrifice of the Mass was the climax of the Mass, the homily has always been seen as secondary to the Eucharist </a:t>
            </a:r>
          </a:p>
        </p:txBody>
      </p:sp>
    </p:spTree>
    <p:extLst>
      <p:ext uri="{BB962C8B-B14F-4D97-AF65-F5344CB8AC3E}">
        <p14:creationId xmlns:p14="http://schemas.microsoft.com/office/powerpoint/2010/main" val="1395291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ive </a:t>
            </a:r>
            <a:r>
              <a:rPr lang="en-US" dirty="0"/>
              <a:t>principles of a good homily</a:t>
            </a:r>
            <a:r>
              <a:rPr lang="en-US" dirty="0" smtClean="0">
                <a:effectLst/>
              </a:rPr>
              <a:t> </a:t>
            </a:r>
            <a:endParaRPr lang="en-US" dirty="0"/>
          </a:p>
        </p:txBody>
      </p:sp>
      <p:sp>
        <p:nvSpPr>
          <p:cNvPr id="3" name="Content Placeholder 2"/>
          <p:cNvSpPr>
            <a:spLocks noGrp="1"/>
          </p:cNvSpPr>
          <p:nvPr>
            <p:ph idx="1"/>
          </p:nvPr>
        </p:nvSpPr>
        <p:spPr/>
        <p:txBody>
          <a:bodyPr>
            <a:normAutofit fontScale="92500" lnSpcReduction="20000"/>
          </a:bodyPr>
          <a:lstStyle/>
          <a:p>
            <a:pPr lvl="0" hangingPunct="0"/>
            <a:r>
              <a:rPr lang="en-US" dirty="0"/>
              <a:t>Frequent use of the Scriptures (which presumes a great familiarity with the Scriptures on the part of the homilist. </a:t>
            </a:r>
          </a:p>
          <a:p>
            <a:pPr marL="0" indent="0">
              <a:buNone/>
            </a:pPr>
            <a:endParaRPr lang="en-US" dirty="0"/>
          </a:p>
          <a:p>
            <a:pPr hangingPunct="0"/>
            <a:r>
              <a:rPr lang="en-US" dirty="0" smtClean="0"/>
              <a:t>Ability </a:t>
            </a:r>
            <a:r>
              <a:rPr lang="en-US" dirty="0"/>
              <a:t>to adapt the discourse to the needs of the uninstructed, poor and simple. </a:t>
            </a:r>
          </a:p>
          <a:p>
            <a:pPr marL="0" indent="0">
              <a:buNone/>
            </a:pPr>
            <a:endParaRPr lang="en-US" dirty="0"/>
          </a:p>
          <a:p>
            <a:pPr hangingPunct="0"/>
            <a:r>
              <a:rPr lang="en-US" dirty="0" smtClean="0"/>
              <a:t>Simplicity</a:t>
            </a:r>
            <a:r>
              <a:rPr lang="en-US" dirty="0"/>
              <a:t>, the aim being to impress clearly in the minds of the hearers a single idea. </a:t>
            </a:r>
            <a:endParaRPr lang="en-US" dirty="0" smtClean="0"/>
          </a:p>
          <a:p>
            <a:pPr marL="0" indent="0" hangingPunct="0">
              <a:buNone/>
            </a:pPr>
            <a:endParaRPr lang="en-US" dirty="0"/>
          </a:p>
          <a:p>
            <a:pPr hangingPunct="0"/>
            <a:r>
              <a:rPr lang="en-US" dirty="0" smtClean="0"/>
              <a:t>Use </a:t>
            </a:r>
            <a:r>
              <a:rPr lang="en-US" dirty="0"/>
              <a:t>of familiar maxims, examples and stories from real life and the natural world. </a:t>
            </a:r>
          </a:p>
          <a:p>
            <a:pPr marL="0" indent="0">
              <a:buNone/>
            </a:pPr>
            <a:endParaRPr lang="en-US" dirty="0"/>
          </a:p>
          <a:p>
            <a:r>
              <a:rPr lang="en-US" dirty="0" smtClean="0"/>
              <a:t>Intense </a:t>
            </a:r>
            <a:r>
              <a:rPr lang="en-US" dirty="0"/>
              <a:t>realization; i.e., enthusiasm, excitement, genuine zeal</a:t>
            </a:r>
            <a:r>
              <a:rPr lang="en-US" dirty="0" smtClean="0"/>
              <a:t>.</a:t>
            </a:r>
            <a:endParaRPr lang="en-US" dirty="0"/>
          </a:p>
        </p:txBody>
      </p:sp>
    </p:spTree>
    <p:extLst>
      <p:ext uri="{BB962C8B-B14F-4D97-AF65-F5344CB8AC3E}">
        <p14:creationId xmlns:p14="http://schemas.microsoft.com/office/powerpoint/2010/main" val="4288930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Credo</a:t>
            </a:r>
            <a:endParaRPr lang="en-US" dirty="0"/>
          </a:p>
        </p:txBody>
      </p:sp>
      <p:sp>
        <p:nvSpPr>
          <p:cNvPr id="3" name="Content Placeholder 2"/>
          <p:cNvSpPr>
            <a:spLocks noGrp="1"/>
          </p:cNvSpPr>
          <p:nvPr>
            <p:ph idx="1"/>
          </p:nvPr>
        </p:nvSpPr>
        <p:spPr/>
        <p:txBody>
          <a:bodyPr>
            <a:normAutofit lnSpcReduction="10000"/>
          </a:bodyPr>
          <a:lstStyle/>
          <a:p>
            <a:r>
              <a:rPr lang="en-US" dirty="0"/>
              <a:t>After the Homily, if it is a Sunday Mass, the Creed is professed. </a:t>
            </a:r>
            <a:endParaRPr lang="en-US" dirty="0" smtClean="0"/>
          </a:p>
          <a:p>
            <a:pPr marL="0" indent="0">
              <a:buNone/>
            </a:pPr>
            <a:endParaRPr lang="en-US" dirty="0"/>
          </a:p>
          <a:p>
            <a:r>
              <a:rPr lang="en-US" dirty="0" smtClean="0"/>
              <a:t>The </a:t>
            </a:r>
            <a:r>
              <a:rPr lang="en-US" dirty="0"/>
              <a:t>profession of the Creed was originally connected with baptism, as a preparation for that sacrament and as a means of scrutinizing the catechumen to ensure they held to all things believed by the Church. </a:t>
            </a:r>
            <a:endParaRPr lang="en-US" dirty="0" smtClean="0"/>
          </a:p>
          <a:p>
            <a:pPr marL="0" indent="0">
              <a:buNone/>
            </a:pPr>
            <a:endParaRPr lang="en-US" dirty="0"/>
          </a:p>
          <a:p>
            <a:r>
              <a:rPr lang="en-US" dirty="0" smtClean="0"/>
              <a:t>The </a:t>
            </a:r>
            <a:r>
              <a:rPr lang="en-US" dirty="0"/>
              <a:t>recitation of the Nicene Creed in Mass dates back to the fifth century, where the Churches of the East adopted it as a measure to protest heresies and was not adopted in the West until the </a:t>
            </a:r>
            <a:r>
              <a:rPr lang="en-US" dirty="0" smtClean="0"/>
              <a:t>11</a:t>
            </a:r>
            <a:r>
              <a:rPr lang="en-US" baseline="30000" dirty="0" smtClean="0"/>
              <a:t>th </a:t>
            </a:r>
            <a:r>
              <a:rPr lang="en-US" dirty="0" smtClean="0"/>
              <a:t>century</a:t>
            </a:r>
            <a:r>
              <a:rPr lang="en-US" dirty="0"/>
              <a:t>.</a:t>
            </a:r>
          </a:p>
          <a:p>
            <a:endParaRPr lang="en-US" dirty="0"/>
          </a:p>
        </p:txBody>
      </p:sp>
    </p:spTree>
    <p:extLst>
      <p:ext uri="{BB962C8B-B14F-4D97-AF65-F5344CB8AC3E}">
        <p14:creationId xmlns:p14="http://schemas.microsoft.com/office/powerpoint/2010/main" val="497440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Intercessions</a:t>
            </a:r>
            <a:endParaRPr lang="en-US" dirty="0"/>
          </a:p>
        </p:txBody>
      </p:sp>
      <p:sp>
        <p:nvSpPr>
          <p:cNvPr id="3" name="Content Placeholder 2"/>
          <p:cNvSpPr>
            <a:spLocks noGrp="1"/>
          </p:cNvSpPr>
          <p:nvPr>
            <p:ph idx="1"/>
          </p:nvPr>
        </p:nvSpPr>
        <p:spPr/>
        <p:txBody>
          <a:bodyPr>
            <a:normAutofit fontScale="62500" lnSpcReduction="20000"/>
          </a:bodyPr>
          <a:lstStyle/>
          <a:p>
            <a:pPr hangingPunct="0">
              <a:lnSpc>
                <a:spcPct val="120000"/>
              </a:lnSpc>
            </a:pPr>
            <a:r>
              <a:rPr lang="en-US" dirty="0"/>
              <a:t>The General Intercessions are a series of prayers at the conclusion of the Liturgy of the Word, called “general” to distinguish them from the specific intercessions made for the Pope and the Bishop during the canon of the Mass. </a:t>
            </a:r>
            <a:endParaRPr lang="en-US" dirty="0" smtClean="0"/>
          </a:p>
          <a:p>
            <a:pPr marL="0" indent="0" hangingPunct="0">
              <a:lnSpc>
                <a:spcPct val="120000"/>
              </a:lnSpc>
              <a:buNone/>
            </a:pPr>
            <a:endParaRPr lang="en-US" dirty="0"/>
          </a:p>
          <a:p>
            <a:pPr hangingPunct="0">
              <a:lnSpc>
                <a:spcPct val="120000"/>
              </a:lnSpc>
            </a:pPr>
            <a:r>
              <a:rPr lang="en-US" dirty="0" smtClean="0"/>
              <a:t>The </a:t>
            </a:r>
            <a:r>
              <a:rPr lang="en-US" dirty="0"/>
              <a:t>practice is very ancient, probably going back to Jewish synagogue worship, and is mentioned by St. Paul in 2 Tim. 2:1-2: </a:t>
            </a:r>
            <a:endParaRPr lang="en-US" dirty="0" smtClean="0"/>
          </a:p>
          <a:p>
            <a:pPr lvl="1" hangingPunct="0">
              <a:lnSpc>
                <a:spcPct val="120000"/>
              </a:lnSpc>
            </a:pPr>
            <a:r>
              <a:rPr lang="en-US" dirty="0" smtClean="0"/>
              <a:t>“</a:t>
            </a:r>
            <a:r>
              <a:rPr lang="en-US" dirty="0"/>
              <a:t>First of all, then, I urge that supplications, prayers, intercessions and thanksgivings be made for all men, for kings and all who are in high positions, that we may lead a quiet and peaceable life, godly and respectful in every way.” </a:t>
            </a:r>
            <a:endParaRPr lang="en-US" dirty="0" smtClean="0"/>
          </a:p>
          <a:p>
            <a:pPr lvl="1" hangingPunct="0">
              <a:lnSpc>
                <a:spcPct val="120000"/>
              </a:lnSpc>
            </a:pPr>
            <a:r>
              <a:rPr lang="en-US" dirty="0" smtClean="0"/>
              <a:t>The </a:t>
            </a:r>
            <a:r>
              <a:rPr lang="en-US" dirty="0"/>
              <a:t>practice is also mentioned by St. Justin in his </a:t>
            </a:r>
            <a:r>
              <a:rPr lang="en-US" i="1" dirty="0"/>
              <a:t>Apology</a:t>
            </a:r>
            <a:r>
              <a:rPr lang="en-US" dirty="0"/>
              <a:t> (c. 150).</a:t>
            </a:r>
          </a:p>
          <a:p>
            <a:pPr marL="0" indent="0">
              <a:lnSpc>
                <a:spcPct val="120000"/>
              </a:lnSpc>
              <a:buNone/>
            </a:pPr>
            <a:endParaRPr lang="en-US" dirty="0"/>
          </a:p>
          <a:p>
            <a:pPr hangingPunct="0">
              <a:lnSpc>
                <a:spcPct val="120000"/>
              </a:lnSpc>
            </a:pPr>
            <a:r>
              <a:rPr lang="en-US" dirty="0"/>
              <a:t>In the Middle Ages these prayers became silent, offered up to God in union with the Eucharistic sacrifice as the intentions of the Mass, only restored to their current place in recent decades. </a:t>
            </a:r>
            <a:endParaRPr lang="en-US" dirty="0" smtClean="0"/>
          </a:p>
          <a:p>
            <a:pPr marL="0" indent="0" hangingPunct="0">
              <a:lnSpc>
                <a:spcPct val="120000"/>
              </a:lnSpc>
              <a:buNone/>
            </a:pPr>
            <a:endParaRPr lang="en-US" dirty="0"/>
          </a:p>
          <a:p>
            <a:pPr hangingPunct="0">
              <a:lnSpc>
                <a:spcPct val="120000"/>
              </a:lnSpc>
            </a:pPr>
            <a:r>
              <a:rPr lang="en-US" dirty="0" smtClean="0"/>
              <a:t>Traditionally</a:t>
            </a:r>
            <a:r>
              <a:rPr lang="en-US" dirty="0"/>
              <a:t>, the General Intercessions are meant to be prayers for political authorities, those in distress, the sick and those who have died</a:t>
            </a:r>
            <a:r>
              <a:rPr lang="en-US" dirty="0" smtClean="0"/>
              <a:t>.</a:t>
            </a:r>
            <a:endParaRPr lang="en-US" dirty="0"/>
          </a:p>
        </p:txBody>
      </p:sp>
    </p:spTree>
    <p:extLst>
      <p:ext uri="{BB962C8B-B14F-4D97-AF65-F5344CB8AC3E}">
        <p14:creationId xmlns:p14="http://schemas.microsoft.com/office/powerpoint/2010/main" val="4013606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Offertory</a:t>
            </a:r>
            <a:r>
              <a:rPr lang="en-US" dirty="0" smtClean="0">
                <a:effectLst/>
              </a:rPr>
              <a:t> </a:t>
            </a:r>
            <a:endParaRPr lang="en-US" dirty="0"/>
          </a:p>
        </p:txBody>
      </p:sp>
      <p:sp>
        <p:nvSpPr>
          <p:cNvPr id="3" name="Content Placeholder 2"/>
          <p:cNvSpPr>
            <a:spLocks noGrp="1"/>
          </p:cNvSpPr>
          <p:nvPr>
            <p:ph idx="1"/>
          </p:nvPr>
        </p:nvSpPr>
        <p:spPr/>
        <p:txBody>
          <a:bodyPr>
            <a:normAutofit fontScale="77500" lnSpcReduction="20000"/>
          </a:bodyPr>
          <a:lstStyle/>
          <a:p>
            <a:pPr hangingPunct="0">
              <a:lnSpc>
                <a:spcPct val="110000"/>
              </a:lnSpc>
            </a:pPr>
            <a:r>
              <a:rPr lang="en-US" dirty="0"/>
              <a:t>The Offertory marks the beginning of the Mass of the </a:t>
            </a:r>
            <a:r>
              <a:rPr lang="en-US" dirty="0" err="1"/>
              <a:t>Presanctified</a:t>
            </a:r>
            <a:r>
              <a:rPr lang="en-US" dirty="0"/>
              <a:t>/Liturgy of the Eucharist. </a:t>
            </a:r>
          </a:p>
          <a:p>
            <a:pPr lvl="1" hangingPunct="0">
              <a:lnSpc>
                <a:spcPct val="110000"/>
              </a:lnSpc>
            </a:pPr>
            <a:r>
              <a:rPr lang="en-US" dirty="0" smtClean="0"/>
              <a:t>At </a:t>
            </a:r>
            <a:r>
              <a:rPr lang="en-US" dirty="0"/>
              <a:t>this point, all catechumens would have left the Church prior to the Eucharistic liturgy. </a:t>
            </a:r>
            <a:endParaRPr lang="en-US" dirty="0" smtClean="0"/>
          </a:p>
          <a:p>
            <a:pPr marL="0" indent="0" hangingPunct="0">
              <a:lnSpc>
                <a:spcPct val="110000"/>
              </a:lnSpc>
              <a:buNone/>
            </a:pPr>
            <a:endParaRPr lang="en-US" dirty="0"/>
          </a:p>
          <a:p>
            <a:pPr hangingPunct="0">
              <a:lnSpc>
                <a:spcPct val="110000"/>
              </a:lnSpc>
            </a:pPr>
            <a:r>
              <a:rPr lang="en-US" dirty="0" smtClean="0"/>
              <a:t>The </a:t>
            </a:r>
            <a:r>
              <a:rPr lang="en-US" dirty="0"/>
              <a:t>Offertory refers to the offering of the bread and wine to God prior to their consecration. Currently, the money collected from the congregation is also offered at this point, although this was not traditionally part of the rite. </a:t>
            </a:r>
            <a:endParaRPr lang="en-US" dirty="0" smtClean="0"/>
          </a:p>
          <a:p>
            <a:pPr marL="0" indent="0" hangingPunct="0">
              <a:lnSpc>
                <a:spcPct val="110000"/>
              </a:lnSpc>
              <a:buNone/>
            </a:pPr>
            <a:endParaRPr lang="en-US" dirty="0"/>
          </a:p>
          <a:p>
            <a:pPr hangingPunct="0">
              <a:lnSpc>
                <a:spcPct val="110000"/>
              </a:lnSpc>
            </a:pPr>
            <a:r>
              <a:rPr lang="en-US" dirty="0" smtClean="0"/>
              <a:t>The </a:t>
            </a:r>
            <a:r>
              <a:rPr lang="en-US" dirty="0"/>
              <a:t>prayers of the priest during the offertory invoke God’s blessing on him and ask that He receive the bread and wine to be consecrated. “Pray, brethren, that our sacrifice may be acceptable to God the Almighty Father…”</a:t>
            </a:r>
          </a:p>
          <a:p>
            <a:pPr marL="0" indent="0">
              <a:lnSpc>
                <a:spcPct val="110000"/>
              </a:lnSpc>
              <a:buNone/>
            </a:pPr>
            <a:endParaRPr lang="en-US" dirty="0"/>
          </a:p>
          <a:p>
            <a:pPr>
              <a:lnSpc>
                <a:spcPct val="110000"/>
              </a:lnSpc>
            </a:pPr>
            <a:r>
              <a:rPr lang="en-US" dirty="0"/>
              <a:t>This part of the Mass is also sometimes referred to as the “Preparation of the Gifts.”</a:t>
            </a:r>
          </a:p>
          <a:p>
            <a:pPr>
              <a:lnSpc>
                <a:spcPct val="110000"/>
              </a:lnSpc>
            </a:pPr>
            <a:endParaRPr lang="en-US" dirty="0"/>
          </a:p>
        </p:txBody>
      </p:sp>
    </p:spTree>
    <p:extLst>
      <p:ext uri="{BB962C8B-B14F-4D97-AF65-F5344CB8AC3E}">
        <p14:creationId xmlns:p14="http://schemas.microsoft.com/office/powerpoint/2010/main" val="371619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Most Perfect </a:t>
            </a:r>
            <a:r>
              <a:rPr lang="en-US" b="1" dirty="0" smtClean="0"/>
              <a:t>Worship</a:t>
            </a:r>
            <a:endParaRPr lang="en-US" dirty="0"/>
          </a:p>
        </p:txBody>
      </p:sp>
      <p:sp>
        <p:nvSpPr>
          <p:cNvPr id="3" name="Content Placeholder 2"/>
          <p:cNvSpPr>
            <a:spLocks noGrp="1"/>
          </p:cNvSpPr>
          <p:nvPr>
            <p:ph idx="1"/>
          </p:nvPr>
        </p:nvSpPr>
        <p:spPr/>
        <p:txBody>
          <a:bodyPr>
            <a:normAutofit/>
          </a:bodyPr>
          <a:lstStyle/>
          <a:p>
            <a:pPr hangingPunct="0"/>
            <a:r>
              <a:rPr lang="en-US" dirty="0"/>
              <a:t>The Mass is the most perfect act of worship that man individually or the Church collectively can offer to God the Father</a:t>
            </a:r>
            <a:r>
              <a:rPr lang="en-US" dirty="0" smtClean="0"/>
              <a:t>.</a:t>
            </a:r>
          </a:p>
          <a:p>
            <a:pPr marL="0" indent="0" hangingPunct="0">
              <a:buNone/>
            </a:pPr>
            <a:endParaRPr lang="en-US" dirty="0"/>
          </a:p>
          <a:p>
            <a:pPr hangingPunct="0"/>
            <a:r>
              <a:rPr lang="en-US" dirty="0" smtClean="0"/>
              <a:t> </a:t>
            </a:r>
            <a:r>
              <a:rPr lang="en-US" dirty="0"/>
              <a:t>The Mass is the liturgical setting for the offering of the sacrament of </a:t>
            </a:r>
            <a:r>
              <a:rPr lang="en-US" dirty="0" smtClean="0"/>
              <a:t>the Eucharist</a:t>
            </a:r>
            <a:r>
              <a:rPr lang="en-US" dirty="0"/>
              <a:t>, the “source and summit” of the Christian life (CCC 1324), </a:t>
            </a:r>
            <a:endParaRPr lang="en-US" dirty="0" smtClean="0"/>
          </a:p>
          <a:p>
            <a:pPr marL="0" indent="0">
              <a:buNone/>
            </a:pPr>
            <a:endParaRPr lang="en-US" dirty="0" smtClean="0"/>
          </a:p>
          <a:p>
            <a:r>
              <a:rPr lang="en-US" dirty="0" smtClean="0"/>
              <a:t>This </a:t>
            </a:r>
            <a:r>
              <a:rPr lang="en-US" dirty="0"/>
              <a:t>is due to the fact that in the Mass the very Person of Christ Himself is offered to the Father in the </a:t>
            </a:r>
            <a:r>
              <a:rPr lang="en-US" dirty="0" err="1"/>
              <a:t>unbloody</a:t>
            </a:r>
            <a:r>
              <a:rPr lang="en-US" dirty="0"/>
              <a:t> Sacrifice of the Altar</a:t>
            </a:r>
            <a:r>
              <a:rPr lang="en-US" dirty="0" smtClean="0"/>
              <a:t>.</a:t>
            </a:r>
            <a:endParaRPr lang="en-US" dirty="0"/>
          </a:p>
        </p:txBody>
      </p:sp>
    </p:spTree>
    <p:extLst>
      <p:ext uri="{BB962C8B-B14F-4D97-AF65-F5344CB8AC3E}">
        <p14:creationId xmlns:p14="http://schemas.microsoft.com/office/powerpoint/2010/main" val="415359029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Anaphora</a:t>
            </a:r>
            <a:r>
              <a:rPr lang="en-US" dirty="0" smtClean="0">
                <a:effectLst/>
              </a:rPr>
              <a:t> </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t>The </a:t>
            </a:r>
            <a:r>
              <a:rPr lang="en-US" i="1" dirty="0"/>
              <a:t>anaphora</a:t>
            </a:r>
            <a:r>
              <a:rPr lang="en-US" dirty="0"/>
              <a:t>, more commonly called the Eucharistic Prayer, begins the period of Consecration.</a:t>
            </a:r>
          </a:p>
          <a:p>
            <a:pPr marL="0" indent="0">
              <a:lnSpc>
                <a:spcPct val="120000"/>
              </a:lnSpc>
              <a:buNone/>
            </a:pPr>
            <a:endParaRPr lang="en-US" dirty="0"/>
          </a:p>
          <a:p>
            <a:pPr hangingPunct="0">
              <a:lnSpc>
                <a:spcPct val="120000"/>
              </a:lnSpc>
            </a:pPr>
            <a:r>
              <a:rPr lang="en-US" dirty="0"/>
              <a:t>It begins with the phrase, “The Lord be with you…” The phrase, “Lift up your hearts” (Lat. </a:t>
            </a:r>
            <a:r>
              <a:rPr lang="en-US" i="1" dirty="0" err="1"/>
              <a:t>sursum</a:t>
            </a:r>
            <a:r>
              <a:rPr lang="en-US" i="1" dirty="0"/>
              <a:t> </a:t>
            </a:r>
            <a:r>
              <a:rPr lang="en-US" i="1" dirty="0" err="1"/>
              <a:t>corda</a:t>
            </a:r>
            <a:r>
              <a:rPr lang="en-US" dirty="0"/>
              <a:t>) denotes that we are now being elevated beyond our mundane realm and are</a:t>
            </a:r>
            <a:r>
              <a:rPr lang="en-US" i="1" dirty="0"/>
              <a:t> </a:t>
            </a:r>
            <a:r>
              <a:rPr lang="en-US" dirty="0"/>
              <a:t>ascending into the heavenly worship around God’s throne. </a:t>
            </a:r>
            <a:endParaRPr lang="en-US" dirty="0" smtClean="0"/>
          </a:p>
          <a:p>
            <a:pPr marL="0" indent="0" hangingPunct="0">
              <a:lnSpc>
                <a:spcPct val="120000"/>
              </a:lnSpc>
              <a:buNone/>
            </a:pPr>
            <a:endParaRPr lang="en-US" dirty="0"/>
          </a:p>
          <a:p>
            <a:pPr hangingPunct="0">
              <a:lnSpc>
                <a:spcPct val="120000"/>
              </a:lnSpc>
            </a:pPr>
            <a:r>
              <a:rPr lang="en-US" dirty="0" smtClean="0"/>
              <a:t>In </a:t>
            </a:r>
            <a:r>
              <a:rPr lang="en-US" dirty="0"/>
              <a:t>this part of the liturgy, the priest represents Christ (and sacramentally Christ truly acts through him), the altar servers around the altar represent the seraphim around the throne of God, and we represent the cherubim participating in the heavenly worship. </a:t>
            </a:r>
            <a:endParaRPr lang="en-US" dirty="0" smtClean="0"/>
          </a:p>
          <a:p>
            <a:pPr marL="0" indent="0" hangingPunct="0">
              <a:lnSpc>
                <a:spcPct val="120000"/>
              </a:lnSpc>
              <a:buNone/>
            </a:pPr>
            <a:endParaRPr lang="en-US" dirty="0" smtClean="0"/>
          </a:p>
          <a:p>
            <a:pPr hangingPunct="0">
              <a:lnSpc>
                <a:spcPct val="120000"/>
              </a:lnSpc>
            </a:pPr>
            <a:r>
              <a:rPr lang="en-US" dirty="0" smtClean="0"/>
              <a:t>Innumerable </a:t>
            </a:r>
            <a:r>
              <a:rPr lang="en-US" dirty="0"/>
              <a:t>hosts of saints and angels are present through the Spirit and participate in glorifying God through the offering of His Divine Son</a:t>
            </a:r>
            <a:r>
              <a:rPr lang="en-US" dirty="0" smtClean="0"/>
              <a:t>.</a:t>
            </a:r>
            <a:endParaRPr lang="en-US" dirty="0"/>
          </a:p>
        </p:txBody>
      </p:sp>
    </p:spTree>
    <p:extLst>
      <p:ext uri="{BB962C8B-B14F-4D97-AF65-F5344CB8AC3E}">
        <p14:creationId xmlns:p14="http://schemas.microsoft.com/office/powerpoint/2010/main" val="2480680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Eucharistic Prayers</a:t>
            </a:r>
            <a:endParaRPr lang="en-US" dirty="0"/>
          </a:p>
        </p:txBody>
      </p:sp>
      <p:sp>
        <p:nvSpPr>
          <p:cNvPr id="3" name="Content Placeholder 2"/>
          <p:cNvSpPr>
            <a:spLocks noGrp="1"/>
          </p:cNvSpPr>
          <p:nvPr>
            <p:ph idx="1"/>
          </p:nvPr>
        </p:nvSpPr>
        <p:spPr/>
        <p:txBody>
          <a:bodyPr>
            <a:normAutofit fontScale="85000" lnSpcReduction="20000"/>
          </a:bodyPr>
          <a:lstStyle/>
          <a:p>
            <a:pPr hangingPunct="0">
              <a:lnSpc>
                <a:spcPct val="110000"/>
              </a:lnSpc>
            </a:pPr>
            <a:r>
              <a:rPr lang="en-US" dirty="0"/>
              <a:t>There are four primary Eucharistic Prayers. Eucharistic Prayer I (called the Roman Canon) is the </a:t>
            </a:r>
            <a:r>
              <a:rPr lang="en-US" dirty="0" smtClean="0"/>
              <a:t>oldest, </a:t>
            </a:r>
            <a:r>
              <a:rPr lang="en-US" dirty="0"/>
              <a:t>the other being more recent additions. </a:t>
            </a:r>
            <a:endParaRPr lang="en-US" dirty="0" smtClean="0"/>
          </a:p>
          <a:p>
            <a:pPr marL="0" indent="0" hangingPunct="0">
              <a:lnSpc>
                <a:spcPct val="110000"/>
              </a:lnSpc>
              <a:buNone/>
            </a:pPr>
            <a:endParaRPr lang="en-US" dirty="0"/>
          </a:p>
          <a:p>
            <a:pPr hangingPunct="0">
              <a:lnSpc>
                <a:spcPct val="110000"/>
              </a:lnSpc>
            </a:pPr>
            <a:r>
              <a:rPr lang="en-US" dirty="0" smtClean="0"/>
              <a:t>Eucharist </a:t>
            </a:r>
            <a:r>
              <a:rPr lang="en-US" dirty="0"/>
              <a:t>Prayer II is the shortest and is the most common in the United States. These prayers contain </a:t>
            </a:r>
            <a:endParaRPr lang="en-US" dirty="0" smtClean="0"/>
          </a:p>
          <a:p>
            <a:pPr lvl="1" hangingPunct="0">
              <a:lnSpc>
                <a:spcPct val="110000"/>
              </a:lnSpc>
            </a:pPr>
            <a:r>
              <a:rPr lang="en-US" dirty="0" smtClean="0"/>
              <a:t>recollections </a:t>
            </a:r>
            <a:r>
              <a:rPr lang="en-US" dirty="0"/>
              <a:t>of the types of the Eucharist </a:t>
            </a:r>
            <a:r>
              <a:rPr lang="en-US" dirty="0" smtClean="0"/>
              <a:t>in the </a:t>
            </a:r>
            <a:r>
              <a:rPr lang="en-US" dirty="0"/>
              <a:t>Old </a:t>
            </a:r>
            <a:r>
              <a:rPr lang="en-US" dirty="0" smtClean="0"/>
              <a:t>Testament</a:t>
            </a:r>
          </a:p>
          <a:p>
            <a:pPr lvl="1" hangingPunct="0">
              <a:lnSpc>
                <a:spcPct val="110000"/>
              </a:lnSpc>
            </a:pPr>
            <a:r>
              <a:rPr lang="en-US" dirty="0" smtClean="0"/>
              <a:t>prayers </a:t>
            </a:r>
            <a:r>
              <a:rPr lang="en-US" dirty="0"/>
              <a:t>for the pope and the </a:t>
            </a:r>
            <a:r>
              <a:rPr lang="en-US" dirty="0" smtClean="0"/>
              <a:t>bishop</a:t>
            </a:r>
            <a:endParaRPr lang="en-US" dirty="0"/>
          </a:p>
          <a:p>
            <a:pPr lvl="1" hangingPunct="0">
              <a:lnSpc>
                <a:spcPct val="110000"/>
              </a:lnSpc>
            </a:pPr>
            <a:r>
              <a:rPr lang="en-US" dirty="0" smtClean="0"/>
              <a:t>various </a:t>
            </a:r>
            <a:r>
              <a:rPr lang="en-US" dirty="0"/>
              <a:t>other prayers and gestures (like hand-washing, etc.) </a:t>
            </a:r>
            <a:endParaRPr lang="en-US" dirty="0" smtClean="0"/>
          </a:p>
          <a:p>
            <a:pPr marL="0" indent="0" hangingPunct="0">
              <a:lnSpc>
                <a:spcPct val="110000"/>
              </a:lnSpc>
              <a:buNone/>
            </a:pPr>
            <a:endParaRPr lang="en-US" dirty="0"/>
          </a:p>
          <a:p>
            <a:pPr hangingPunct="0">
              <a:lnSpc>
                <a:spcPct val="110000"/>
              </a:lnSpc>
            </a:pPr>
            <a:r>
              <a:rPr lang="en-US" dirty="0" smtClean="0"/>
              <a:t>Eucharistic Prayer </a:t>
            </a:r>
            <a:r>
              <a:rPr lang="en-US" dirty="0"/>
              <a:t>II is based on some ancient prayers </a:t>
            </a:r>
            <a:r>
              <a:rPr lang="en-US" dirty="0" smtClean="0"/>
              <a:t>that </a:t>
            </a:r>
            <a:r>
              <a:rPr lang="en-US" dirty="0"/>
              <a:t>in themselves may predate Eucharistic Prayer I, but Eucharistic Prayer I was included in the Mass for a much longer </a:t>
            </a:r>
            <a:r>
              <a:rPr lang="en-US" dirty="0" smtClean="0"/>
              <a:t>time. </a:t>
            </a:r>
            <a:endParaRPr lang="en-US" dirty="0"/>
          </a:p>
        </p:txBody>
      </p:sp>
    </p:spTree>
    <p:extLst>
      <p:ext uri="{BB962C8B-B14F-4D97-AF65-F5344CB8AC3E}">
        <p14:creationId xmlns:p14="http://schemas.microsoft.com/office/powerpoint/2010/main" val="4262031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Sub-Elements of </a:t>
            </a:r>
            <a:r>
              <a:rPr lang="en-US" dirty="0"/>
              <a:t>t</a:t>
            </a:r>
            <a:r>
              <a:rPr lang="en-US" dirty="0" smtClean="0"/>
              <a:t>he Eucharistic Prayers</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u="sng" dirty="0" smtClean="0"/>
              <a:t>Sanctus</a:t>
            </a:r>
            <a:r>
              <a:rPr lang="en-US" dirty="0" smtClean="0"/>
              <a:t>: The </a:t>
            </a:r>
            <a:r>
              <a:rPr lang="en-US" dirty="0"/>
              <a:t>Sanctus consists of the refrain, “Holy, holy, holy, Lord God Almighty,” and has the twofold effect </a:t>
            </a:r>
            <a:endParaRPr lang="en-US" dirty="0" smtClean="0"/>
          </a:p>
          <a:p>
            <a:pPr lvl="1">
              <a:lnSpc>
                <a:spcPct val="120000"/>
              </a:lnSpc>
            </a:pPr>
            <a:r>
              <a:rPr lang="en-US" dirty="0" smtClean="0"/>
              <a:t>of </a:t>
            </a:r>
            <a:r>
              <a:rPr lang="en-US" dirty="0"/>
              <a:t>reminding us of God’s holiness and the majesty of the sacrifice of </a:t>
            </a:r>
            <a:r>
              <a:rPr lang="en-US" dirty="0" smtClean="0"/>
              <a:t>the Mass</a:t>
            </a:r>
          </a:p>
          <a:p>
            <a:pPr lvl="1">
              <a:lnSpc>
                <a:spcPct val="120000"/>
              </a:lnSpc>
            </a:pPr>
            <a:r>
              <a:rPr lang="en-US" dirty="0" smtClean="0"/>
              <a:t>as </a:t>
            </a:r>
            <a:r>
              <a:rPr lang="en-US" dirty="0"/>
              <a:t>well as recalling to us our mystical representation of the angels, who in the </a:t>
            </a:r>
            <a:r>
              <a:rPr lang="en-US" dirty="0" smtClean="0"/>
              <a:t>Old Testament </a:t>
            </a:r>
            <a:r>
              <a:rPr lang="en-US" dirty="0"/>
              <a:t>chant this refrain endlessly around God’s throne (see Isaiah 6:3)</a:t>
            </a:r>
            <a:r>
              <a:rPr lang="en-US" dirty="0" smtClean="0"/>
              <a:t>.</a:t>
            </a:r>
          </a:p>
          <a:p>
            <a:pPr marL="0" indent="0">
              <a:lnSpc>
                <a:spcPct val="120000"/>
              </a:lnSpc>
              <a:buNone/>
            </a:pPr>
            <a:endParaRPr lang="en-US" u="sng" dirty="0" smtClean="0"/>
          </a:p>
          <a:p>
            <a:pPr>
              <a:lnSpc>
                <a:spcPct val="120000"/>
              </a:lnSpc>
            </a:pPr>
            <a:r>
              <a:rPr lang="en-US" u="sng" dirty="0" smtClean="0"/>
              <a:t>Epiclesis</a:t>
            </a:r>
            <a:r>
              <a:rPr lang="en-US" dirty="0" smtClean="0"/>
              <a:t>: The </a:t>
            </a:r>
            <a:r>
              <a:rPr lang="en-US" dirty="0"/>
              <a:t>epiclesis </a:t>
            </a:r>
            <a:r>
              <a:rPr lang="en-US" dirty="0" smtClean="0"/>
              <a:t>is </a:t>
            </a:r>
            <a:r>
              <a:rPr lang="en-US" dirty="0"/>
              <a:t>the calling down of the Holy Spirit upon the gifts. </a:t>
            </a:r>
            <a:endParaRPr lang="en-US" dirty="0" smtClean="0"/>
          </a:p>
          <a:p>
            <a:pPr lvl="1">
              <a:lnSpc>
                <a:spcPct val="120000"/>
              </a:lnSpc>
            </a:pPr>
            <a:r>
              <a:rPr lang="en-US" dirty="0" smtClean="0"/>
              <a:t>In </a:t>
            </a:r>
            <a:r>
              <a:rPr lang="en-US" dirty="0"/>
              <a:t>our </a:t>
            </a:r>
            <a:r>
              <a:rPr lang="en-US" dirty="0" smtClean="0"/>
              <a:t>Eucharistic Prayer </a:t>
            </a:r>
            <a:r>
              <a:rPr lang="en-US" dirty="0"/>
              <a:t>II, it is found in the words, “Lord, let Your Spirit come upon these gifts to make them holy, they may become for us the Body and Blood of our Lord, Jesus Christ.” </a:t>
            </a:r>
            <a:endParaRPr lang="en-US" dirty="0" smtClean="0"/>
          </a:p>
          <a:p>
            <a:pPr lvl="1">
              <a:lnSpc>
                <a:spcPct val="120000"/>
              </a:lnSpc>
            </a:pPr>
            <a:r>
              <a:rPr lang="en-US" dirty="0" smtClean="0"/>
              <a:t>In the Eastern </a:t>
            </a:r>
            <a:r>
              <a:rPr lang="en-US" dirty="0"/>
              <a:t>Church, some theologians believe that transubstantiation occurs at this moment, while in the West, the words of consecration have traditionally been favored</a:t>
            </a:r>
            <a:r>
              <a:rPr lang="en-US" dirty="0" smtClean="0"/>
              <a:t>.</a:t>
            </a:r>
            <a:endParaRPr lang="en-US" dirty="0"/>
          </a:p>
        </p:txBody>
      </p:sp>
    </p:spTree>
    <p:extLst>
      <p:ext uri="{BB962C8B-B14F-4D97-AF65-F5344CB8AC3E}">
        <p14:creationId xmlns:p14="http://schemas.microsoft.com/office/powerpoint/2010/main" val="1179859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Sub-Elements of the Eucharistic Prayers</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u="sng" dirty="0"/>
              <a:t>Words of </a:t>
            </a:r>
            <a:r>
              <a:rPr lang="en-US" u="sng" dirty="0" smtClean="0"/>
              <a:t>Consecration</a:t>
            </a:r>
            <a:r>
              <a:rPr lang="en-US" dirty="0" smtClean="0"/>
              <a:t>: This </a:t>
            </a:r>
            <a:r>
              <a:rPr lang="en-US" dirty="0"/>
              <a:t>is often called the “Institution Narrative,” but it is more properly understood sacramentally as the Consecration form of the Eucharist</a:t>
            </a:r>
            <a:r>
              <a:rPr lang="en-US" dirty="0" smtClean="0"/>
              <a:t>.</a:t>
            </a:r>
          </a:p>
          <a:p>
            <a:pPr lvl="1">
              <a:lnSpc>
                <a:spcPct val="120000"/>
              </a:lnSpc>
            </a:pPr>
            <a:r>
              <a:rPr lang="en-US" dirty="0" smtClean="0"/>
              <a:t> </a:t>
            </a:r>
            <a:r>
              <a:rPr lang="en-US" dirty="0"/>
              <a:t>It consists of the priest repeating the words of Christ at the Last Supper: “Take and eat, this is My Body; take and drink, this is My Blood.” </a:t>
            </a:r>
            <a:endParaRPr lang="en-US" dirty="0" smtClean="0"/>
          </a:p>
          <a:p>
            <a:pPr lvl="1">
              <a:lnSpc>
                <a:spcPct val="120000"/>
              </a:lnSpc>
            </a:pPr>
            <a:r>
              <a:rPr lang="en-US" dirty="0" smtClean="0"/>
              <a:t>Transubstantiation </a:t>
            </a:r>
            <a:r>
              <a:rPr lang="en-US" dirty="0"/>
              <a:t>has taken place, Christ emerges in the sacrament, and as recognition of this fact, the priest first elevates the Sacred Host (called the </a:t>
            </a:r>
            <a:r>
              <a:rPr lang="en-US" i="1" dirty="0"/>
              <a:t>Major</a:t>
            </a:r>
            <a:r>
              <a:rPr lang="en-US" dirty="0"/>
              <a:t> </a:t>
            </a:r>
            <a:r>
              <a:rPr lang="en-US" i="1" dirty="0"/>
              <a:t>Elevation</a:t>
            </a:r>
            <a:r>
              <a:rPr lang="en-US" i="1" baseline="30000" dirty="0"/>
              <a:t>4</a:t>
            </a:r>
            <a:r>
              <a:rPr lang="en-US" i="1" dirty="0"/>
              <a:t> </a:t>
            </a:r>
            <a:r>
              <a:rPr lang="en-US" dirty="0"/>
              <a:t>and dating to the 13</a:t>
            </a:r>
            <a:r>
              <a:rPr lang="en-US" baseline="30000" dirty="0"/>
              <a:t>th</a:t>
            </a:r>
            <a:r>
              <a:rPr lang="en-US" i="1" dirty="0"/>
              <a:t> </a:t>
            </a:r>
            <a:r>
              <a:rPr lang="en-US" dirty="0"/>
              <a:t>century), then genuflects before the Sacred Species on</a:t>
            </a:r>
            <a:r>
              <a:rPr lang="en-US" i="1" dirty="0"/>
              <a:t> </a:t>
            </a:r>
            <a:r>
              <a:rPr lang="en-US" dirty="0"/>
              <a:t>the altar.</a:t>
            </a:r>
          </a:p>
          <a:p>
            <a:pPr marL="0" indent="0">
              <a:lnSpc>
                <a:spcPct val="120000"/>
              </a:lnSpc>
              <a:buNone/>
            </a:pPr>
            <a:endParaRPr lang="en-US" dirty="0"/>
          </a:p>
          <a:p>
            <a:pPr>
              <a:lnSpc>
                <a:spcPct val="120000"/>
              </a:lnSpc>
            </a:pPr>
            <a:r>
              <a:rPr lang="en-US" u="sng" dirty="0" err="1" smtClean="0"/>
              <a:t>Mysterium</a:t>
            </a:r>
            <a:r>
              <a:rPr lang="en-US" u="sng" dirty="0" smtClean="0"/>
              <a:t> </a:t>
            </a:r>
            <a:r>
              <a:rPr lang="en-US" u="sng" dirty="0" err="1" smtClean="0"/>
              <a:t>Fidei</a:t>
            </a:r>
            <a:r>
              <a:rPr lang="en-US" dirty="0" smtClean="0"/>
              <a:t>: Immediately </a:t>
            </a:r>
            <a:r>
              <a:rPr lang="en-US" dirty="0"/>
              <a:t>following the consecration comes the proclaiming of the “Mystery of Faith,” in which Christ’s true Presence is affirmed. </a:t>
            </a:r>
            <a:endParaRPr lang="en-US" dirty="0" smtClean="0"/>
          </a:p>
          <a:p>
            <a:pPr lvl="1">
              <a:lnSpc>
                <a:spcPct val="120000"/>
              </a:lnSpc>
            </a:pPr>
            <a:r>
              <a:rPr lang="en-US" dirty="0" smtClean="0"/>
              <a:t>The </a:t>
            </a:r>
            <a:r>
              <a:rPr lang="en-US" dirty="0"/>
              <a:t>address to God in the </a:t>
            </a:r>
            <a:r>
              <a:rPr lang="en-US" dirty="0" err="1"/>
              <a:t>Mysterium</a:t>
            </a:r>
            <a:r>
              <a:rPr lang="en-US" dirty="0"/>
              <a:t> </a:t>
            </a:r>
            <a:r>
              <a:rPr lang="en-US" dirty="0" err="1"/>
              <a:t>Fidei</a:t>
            </a:r>
            <a:r>
              <a:rPr lang="en-US" dirty="0"/>
              <a:t> is meant to be taken as a direct address to Christ Himself present in the sacrament</a:t>
            </a:r>
            <a:r>
              <a:rPr lang="en-US" dirty="0" smtClean="0"/>
              <a:t>.</a:t>
            </a:r>
          </a:p>
        </p:txBody>
      </p:sp>
    </p:spTree>
    <p:extLst>
      <p:ext uri="{BB962C8B-B14F-4D97-AF65-F5344CB8AC3E}">
        <p14:creationId xmlns:p14="http://schemas.microsoft.com/office/powerpoint/2010/main" val="1640780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Sub-Elements of the Eucharistic Prayers</a:t>
            </a:r>
          </a:p>
        </p:txBody>
      </p:sp>
      <p:sp>
        <p:nvSpPr>
          <p:cNvPr id="3" name="Content Placeholder 2"/>
          <p:cNvSpPr>
            <a:spLocks noGrp="1"/>
          </p:cNvSpPr>
          <p:nvPr>
            <p:ph idx="1"/>
          </p:nvPr>
        </p:nvSpPr>
        <p:spPr/>
        <p:txBody>
          <a:bodyPr>
            <a:normAutofit fontScale="92500"/>
          </a:bodyPr>
          <a:lstStyle/>
          <a:p>
            <a:pPr>
              <a:lnSpc>
                <a:spcPct val="120000"/>
              </a:lnSpc>
            </a:pPr>
            <a:r>
              <a:rPr lang="en-US" u="sng" dirty="0"/>
              <a:t>Minor Elevation</a:t>
            </a:r>
            <a:r>
              <a:rPr lang="en-US" dirty="0"/>
              <a:t>: This elevation is where the priest raises the host and chalice and says, “Through Him, with Him, in Him, in the unity of the Holy Spirit…” </a:t>
            </a:r>
          </a:p>
          <a:p>
            <a:pPr lvl="1">
              <a:lnSpc>
                <a:spcPct val="120000"/>
              </a:lnSpc>
            </a:pPr>
            <a:r>
              <a:rPr lang="en-US" dirty="0"/>
              <a:t>This elevation is quite ancient and predates the Major Elevation by several centuries. </a:t>
            </a:r>
          </a:p>
          <a:p>
            <a:pPr lvl="1">
              <a:lnSpc>
                <a:spcPct val="120000"/>
              </a:lnSpc>
            </a:pPr>
            <a:r>
              <a:rPr lang="en-US" dirty="0"/>
              <a:t>It is called Minor because originally it was done by the priest facing the altar and as such would not have been seen by the people.</a:t>
            </a:r>
          </a:p>
          <a:p>
            <a:pPr lvl="1">
              <a:lnSpc>
                <a:spcPct val="120000"/>
              </a:lnSpc>
            </a:pPr>
            <a:r>
              <a:rPr lang="en-US" dirty="0"/>
              <a:t> This doxology is concluded with what is known as the </a:t>
            </a:r>
            <a:r>
              <a:rPr lang="en-US" i="1" dirty="0"/>
              <a:t>Great Amen</a:t>
            </a:r>
            <a:r>
              <a:rPr lang="en-US" dirty="0"/>
              <a:t> and denotes the end of the Eucharistic Prayer</a:t>
            </a:r>
            <a:r>
              <a:rPr lang="en-US" dirty="0" smtClean="0"/>
              <a:t>.</a:t>
            </a:r>
            <a:endParaRPr lang="en-US" dirty="0"/>
          </a:p>
        </p:txBody>
      </p:sp>
    </p:spTree>
    <p:extLst>
      <p:ext uri="{BB962C8B-B14F-4D97-AF65-F5344CB8AC3E}">
        <p14:creationId xmlns:p14="http://schemas.microsoft.com/office/powerpoint/2010/main" val="310518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Pater </a:t>
            </a:r>
            <a:r>
              <a:rPr lang="en-US" b="1" dirty="0" err="1" smtClean="0"/>
              <a:t>Noster</a:t>
            </a:r>
            <a:endParaRPr lang="en-US" dirty="0"/>
          </a:p>
        </p:txBody>
      </p:sp>
      <p:sp>
        <p:nvSpPr>
          <p:cNvPr id="3" name="Content Placeholder 2"/>
          <p:cNvSpPr>
            <a:spLocks noGrp="1"/>
          </p:cNvSpPr>
          <p:nvPr>
            <p:ph idx="1"/>
          </p:nvPr>
        </p:nvSpPr>
        <p:spPr/>
        <p:txBody>
          <a:bodyPr>
            <a:normAutofit fontScale="92500"/>
          </a:bodyPr>
          <a:lstStyle/>
          <a:p>
            <a:r>
              <a:rPr lang="en-US" dirty="0"/>
              <a:t>The people now stand and pray the Lord’s Prayer. </a:t>
            </a:r>
            <a:endParaRPr lang="en-US" dirty="0" smtClean="0"/>
          </a:p>
          <a:p>
            <a:pPr marL="0" indent="0">
              <a:buNone/>
            </a:pPr>
            <a:endParaRPr lang="en-US" dirty="0"/>
          </a:p>
          <a:p>
            <a:r>
              <a:rPr lang="en-US" dirty="0" smtClean="0"/>
              <a:t>This </a:t>
            </a:r>
            <a:r>
              <a:rPr lang="en-US" dirty="0"/>
              <a:t>prayer, as part of the liturgy, is very ancient. As no definite date can be ascertained for its addition, it seems it may be of apostolic origin and connected with the Eucharist by the phrase “give us this day our daily bread,” always seen as a reference to the supernatural (Lat., </a:t>
            </a:r>
            <a:r>
              <a:rPr lang="en-US" i="1" dirty="0" err="1"/>
              <a:t>supersubstantialem</a:t>
            </a:r>
            <a:r>
              <a:rPr lang="en-US" dirty="0"/>
              <a:t>) bread of the Eucharist. </a:t>
            </a:r>
            <a:endParaRPr lang="en-US" dirty="0" smtClean="0"/>
          </a:p>
          <a:p>
            <a:pPr marL="0" indent="0">
              <a:buNone/>
            </a:pPr>
            <a:endParaRPr lang="en-US" dirty="0"/>
          </a:p>
          <a:p>
            <a:r>
              <a:rPr lang="en-US" dirty="0" smtClean="0"/>
              <a:t>It </a:t>
            </a:r>
            <a:r>
              <a:rPr lang="en-US" dirty="0"/>
              <a:t>is mentioned as early as the </a:t>
            </a:r>
            <a:r>
              <a:rPr lang="en-US" i="1" dirty="0" err="1"/>
              <a:t>Didache</a:t>
            </a:r>
            <a:r>
              <a:rPr lang="en-US" dirty="0"/>
              <a:t> (c. 70 AD); its present place in the liturgy, prior to the Fraction rite, was fixed by Pope St. Gregory the Great (d. 604).</a:t>
            </a:r>
          </a:p>
          <a:p>
            <a:endParaRPr lang="en-US" dirty="0"/>
          </a:p>
        </p:txBody>
      </p:sp>
    </p:spTree>
    <p:extLst>
      <p:ext uri="{BB962C8B-B14F-4D97-AF65-F5344CB8AC3E}">
        <p14:creationId xmlns:p14="http://schemas.microsoft.com/office/powerpoint/2010/main" val="2639300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Pax</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t>The passing of the peace was originally used by the bishop in welcoming the faithful before the Collect and the </a:t>
            </a:r>
            <a:r>
              <a:rPr lang="en-US" i="1" dirty="0" err="1"/>
              <a:t>pax</a:t>
            </a:r>
            <a:r>
              <a:rPr lang="en-US" i="1" dirty="0"/>
              <a:t> </a:t>
            </a:r>
            <a:r>
              <a:rPr lang="en-US" i="1" dirty="0" err="1"/>
              <a:t>vobiscum</a:t>
            </a:r>
            <a:r>
              <a:rPr lang="en-US" dirty="0"/>
              <a:t> was preserved as the liturgy organically developed over the ages. </a:t>
            </a:r>
            <a:endParaRPr lang="en-US" dirty="0" smtClean="0"/>
          </a:p>
          <a:p>
            <a:pPr marL="0" indent="0">
              <a:lnSpc>
                <a:spcPct val="120000"/>
              </a:lnSpc>
              <a:buNone/>
            </a:pPr>
            <a:endParaRPr lang="en-US" dirty="0"/>
          </a:p>
          <a:p>
            <a:pPr>
              <a:lnSpc>
                <a:spcPct val="120000"/>
              </a:lnSpc>
            </a:pPr>
            <a:r>
              <a:rPr lang="en-US" dirty="0" smtClean="0"/>
              <a:t>It </a:t>
            </a:r>
            <a:r>
              <a:rPr lang="en-US" dirty="0"/>
              <a:t>is connected with the "Kiss of Peace" that, in the Roman liturgy, always came after the Pater </a:t>
            </a:r>
            <a:r>
              <a:rPr lang="en-US" dirty="0" err="1"/>
              <a:t>Noster</a:t>
            </a:r>
            <a:r>
              <a:rPr lang="en-US" dirty="0"/>
              <a:t> and was closely connected with the Eucharist. </a:t>
            </a:r>
            <a:endParaRPr lang="en-US" dirty="0" smtClean="0"/>
          </a:p>
          <a:p>
            <a:pPr marL="0" indent="0">
              <a:lnSpc>
                <a:spcPct val="120000"/>
              </a:lnSpc>
              <a:buNone/>
            </a:pPr>
            <a:endParaRPr lang="en-US" dirty="0"/>
          </a:p>
          <a:p>
            <a:pPr>
              <a:lnSpc>
                <a:spcPct val="120000"/>
              </a:lnSpc>
            </a:pPr>
            <a:r>
              <a:rPr lang="en-US" dirty="0" smtClean="0"/>
              <a:t>It </a:t>
            </a:r>
            <a:r>
              <a:rPr lang="en-US" dirty="0"/>
              <a:t>is a very ancient practice that is mentioned by Pope St. Innocent I (416), St. Cyril of Jerusalem and is first encountered very early on, in St. Justin Martyr, who writes: "When we have completed the prayers we salute one another with a kiss" (</a:t>
            </a:r>
            <a:r>
              <a:rPr lang="en-US" dirty="0" err="1"/>
              <a:t>Apol</a:t>
            </a:r>
            <a:r>
              <a:rPr lang="en-US" dirty="0"/>
              <a:t>., I, 65). </a:t>
            </a:r>
            <a:endParaRPr lang="en-US" dirty="0" smtClean="0"/>
          </a:p>
          <a:p>
            <a:pPr marL="0" indent="0">
              <a:lnSpc>
                <a:spcPct val="120000"/>
              </a:lnSpc>
              <a:buNone/>
            </a:pPr>
            <a:endParaRPr lang="en-US" dirty="0"/>
          </a:p>
          <a:p>
            <a:pPr>
              <a:lnSpc>
                <a:spcPct val="120000"/>
              </a:lnSpc>
            </a:pPr>
            <a:r>
              <a:rPr lang="en-US" dirty="0" smtClean="0"/>
              <a:t>The </a:t>
            </a:r>
            <a:r>
              <a:rPr lang="en-US" dirty="0"/>
              <a:t>peace was instituted as a way to fulfill Christ's command in Matthew 5:23-24: </a:t>
            </a:r>
            <a:r>
              <a:rPr lang="en-US" i="1" dirty="0"/>
              <a:t>If therefore thou offer thy gift at the altar, and there thou remember that thy</a:t>
            </a:r>
            <a:r>
              <a:rPr lang="en-US" dirty="0"/>
              <a:t> </a:t>
            </a:r>
            <a:r>
              <a:rPr lang="en-US" i="1" dirty="0"/>
              <a:t>brother hath anything against thee; leave there thy offering before the altar, and go first to be reconciled to thy brother: and then coming thou shalt offer thy gift</a:t>
            </a:r>
            <a:r>
              <a:rPr lang="en-US" dirty="0"/>
              <a:t>. </a:t>
            </a:r>
          </a:p>
        </p:txBody>
      </p:sp>
    </p:spTree>
    <p:extLst>
      <p:ext uri="{BB962C8B-B14F-4D97-AF65-F5344CB8AC3E}">
        <p14:creationId xmlns:p14="http://schemas.microsoft.com/office/powerpoint/2010/main" val="3200509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Agnus</a:t>
            </a:r>
            <a:r>
              <a:rPr lang="en-US" b="1" dirty="0"/>
              <a:t> Dei (Fraction Rite</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The hymn </a:t>
            </a:r>
            <a:r>
              <a:rPr lang="en-US" dirty="0" err="1"/>
              <a:t>Agnus</a:t>
            </a:r>
            <a:r>
              <a:rPr lang="en-US" dirty="0"/>
              <a:t> Dei is chanted during the breaking of the host (fraction) by the priest. </a:t>
            </a:r>
            <a:endParaRPr lang="en-US" dirty="0" smtClean="0"/>
          </a:p>
          <a:p>
            <a:pPr marL="0" indent="0">
              <a:buNone/>
            </a:pPr>
            <a:endParaRPr lang="en-US" dirty="0"/>
          </a:p>
          <a:p>
            <a:r>
              <a:rPr lang="en-US" dirty="0" smtClean="0"/>
              <a:t>It recalls Christ’s </a:t>
            </a:r>
            <a:r>
              <a:rPr lang="en-US" dirty="0"/>
              <a:t>role as the sacrificial Lamb of God (Rev. 5:6). </a:t>
            </a:r>
            <a:endParaRPr lang="en-US" dirty="0" smtClean="0"/>
          </a:p>
          <a:p>
            <a:pPr marL="0" indent="0">
              <a:buNone/>
            </a:pPr>
            <a:endParaRPr lang="en-US" dirty="0"/>
          </a:p>
          <a:p>
            <a:r>
              <a:rPr lang="en-US" dirty="0" smtClean="0"/>
              <a:t>Meanwhile</a:t>
            </a:r>
            <a:r>
              <a:rPr lang="en-US" dirty="0"/>
              <a:t>, the host is split, symbolically representing the breaking of Christ’s body on the cross. </a:t>
            </a:r>
            <a:endParaRPr lang="en-US" dirty="0" smtClean="0"/>
          </a:p>
          <a:p>
            <a:pPr marL="0" indent="0">
              <a:buNone/>
            </a:pPr>
            <a:endParaRPr lang="en-US" dirty="0"/>
          </a:p>
          <a:p>
            <a:r>
              <a:rPr lang="en-US" dirty="0" smtClean="0"/>
              <a:t>Like </a:t>
            </a:r>
            <a:r>
              <a:rPr lang="en-US" dirty="0"/>
              <a:t>the </a:t>
            </a:r>
            <a:r>
              <a:rPr lang="en-US" i="1" dirty="0"/>
              <a:t>Gloria</a:t>
            </a:r>
            <a:r>
              <a:rPr lang="en-US" dirty="0"/>
              <a:t>, it originally appeared in Rome at the Christmas Mass and was later extended to all Masses.</a:t>
            </a:r>
          </a:p>
          <a:p>
            <a:endParaRPr lang="en-US" dirty="0"/>
          </a:p>
        </p:txBody>
      </p:sp>
    </p:spTree>
    <p:extLst>
      <p:ext uri="{BB962C8B-B14F-4D97-AF65-F5344CB8AC3E}">
        <p14:creationId xmlns:p14="http://schemas.microsoft.com/office/powerpoint/2010/main" val="1838985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“Ecce, </a:t>
            </a:r>
            <a:r>
              <a:rPr lang="en-US" b="1" dirty="0" err="1"/>
              <a:t>Agnus</a:t>
            </a:r>
            <a:r>
              <a:rPr lang="en-US" b="1" dirty="0"/>
              <a:t> Dei</a:t>
            </a:r>
            <a:r>
              <a:rPr lang="en-US" b="1" dirty="0" smtClean="0"/>
              <a:t>”</a:t>
            </a:r>
            <a:endParaRPr lang="en-US" dirty="0"/>
          </a:p>
        </p:txBody>
      </p:sp>
      <p:sp>
        <p:nvSpPr>
          <p:cNvPr id="3" name="Content Placeholder 2"/>
          <p:cNvSpPr>
            <a:spLocks noGrp="1"/>
          </p:cNvSpPr>
          <p:nvPr>
            <p:ph idx="1"/>
          </p:nvPr>
        </p:nvSpPr>
        <p:spPr/>
        <p:txBody>
          <a:bodyPr>
            <a:normAutofit fontScale="92500" lnSpcReduction="10000"/>
          </a:bodyPr>
          <a:lstStyle/>
          <a:p>
            <a:pPr hangingPunct="0">
              <a:lnSpc>
                <a:spcPct val="110000"/>
              </a:lnSpc>
            </a:pPr>
            <a:r>
              <a:rPr lang="en-US" dirty="0"/>
              <a:t>The broken host is held aloft for the veneration of the faithful. It is again identified as Christ, the slain Lamb of God, by the words, “Behold, the Lamb of God (</a:t>
            </a:r>
            <a:r>
              <a:rPr lang="en-US" i="1" dirty="0"/>
              <a:t>Ecce, </a:t>
            </a:r>
            <a:r>
              <a:rPr lang="en-US" i="1" dirty="0" err="1"/>
              <a:t>agnus</a:t>
            </a:r>
            <a:r>
              <a:rPr lang="en-US" i="1" dirty="0"/>
              <a:t> Dei</a:t>
            </a:r>
            <a:r>
              <a:rPr lang="en-US" dirty="0"/>
              <a:t>) who takes away the sins of the world.” </a:t>
            </a:r>
            <a:endParaRPr lang="en-US" dirty="0" smtClean="0"/>
          </a:p>
          <a:p>
            <a:pPr marL="0" indent="0" hangingPunct="0">
              <a:lnSpc>
                <a:spcPct val="110000"/>
              </a:lnSpc>
              <a:buNone/>
            </a:pPr>
            <a:endParaRPr lang="en-US" dirty="0"/>
          </a:p>
          <a:p>
            <a:pPr hangingPunct="0">
              <a:lnSpc>
                <a:spcPct val="110000"/>
              </a:lnSpc>
            </a:pPr>
            <a:r>
              <a:rPr lang="en-US" dirty="0" smtClean="0"/>
              <a:t>With </a:t>
            </a:r>
            <a:r>
              <a:rPr lang="en-US" dirty="0"/>
              <a:t>the response, “Lord, I am not worthy that You should enter under my roof,” the congregation echoes the faithful words of the humble centurion whose </a:t>
            </a:r>
            <a:r>
              <a:rPr lang="en-US" dirty="0" smtClean="0"/>
              <a:t>servant Jesus </a:t>
            </a:r>
            <a:r>
              <a:rPr lang="en-US" dirty="0"/>
              <a:t>healed. </a:t>
            </a:r>
            <a:endParaRPr lang="en-US" dirty="0" smtClean="0"/>
          </a:p>
          <a:p>
            <a:pPr marL="0" indent="0" hangingPunct="0">
              <a:lnSpc>
                <a:spcPct val="110000"/>
              </a:lnSpc>
              <a:buNone/>
            </a:pPr>
            <a:endParaRPr lang="en-US" dirty="0"/>
          </a:p>
          <a:p>
            <a:pPr hangingPunct="0">
              <a:lnSpc>
                <a:spcPct val="110000"/>
              </a:lnSpc>
            </a:pPr>
            <a:r>
              <a:rPr lang="en-US" dirty="0" smtClean="0"/>
              <a:t>The </a:t>
            </a:r>
            <a:r>
              <a:rPr lang="en-US" dirty="0"/>
              <a:t>priest then self-communicates, followed by the deacons, servers and (if applicable), Extraordinary Ministers of Holy Communion. </a:t>
            </a:r>
          </a:p>
        </p:txBody>
      </p:sp>
    </p:spTree>
    <p:extLst>
      <p:ext uri="{BB962C8B-B14F-4D97-AF65-F5344CB8AC3E}">
        <p14:creationId xmlns:p14="http://schemas.microsoft.com/office/powerpoint/2010/main" val="736507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Communion</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t>The Communion rite begins the third section of the Eucharistic Liturgy, where the faithful are strengthened and sanctified by reception of the Body and Blood of the Lord. </a:t>
            </a:r>
            <a:endParaRPr lang="en-US" dirty="0" smtClean="0"/>
          </a:p>
          <a:p>
            <a:pPr marL="0" indent="0">
              <a:lnSpc>
                <a:spcPct val="120000"/>
              </a:lnSpc>
              <a:buNone/>
            </a:pPr>
            <a:endParaRPr lang="en-US" dirty="0"/>
          </a:p>
          <a:p>
            <a:pPr>
              <a:lnSpc>
                <a:spcPct val="120000"/>
              </a:lnSpc>
            </a:pPr>
            <a:r>
              <a:rPr lang="en-US" dirty="0" smtClean="0"/>
              <a:t>The </a:t>
            </a:r>
            <a:r>
              <a:rPr lang="en-US" dirty="0"/>
              <a:t>faithful may receive communion standing or kneeling, on the hand or on the tongue. </a:t>
            </a:r>
            <a:endParaRPr lang="en-US" dirty="0" smtClean="0"/>
          </a:p>
          <a:p>
            <a:pPr marL="0" indent="0">
              <a:lnSpc>
                <a:spcPct val="120000"/>
              </a:lnSpc>
              <a:buNone/>
            </a:pPr>
            <a:endParaRPr lang="en-US" dirty="0"/>
          </a:p>
          <a:p>
            <a:pPr>
              <a:lnSpc>
                <a:spcPct val="120000"/>
              </a:lnSpc>
            </a:pPr>
            <a:r>
              <a:rPr lang="en-US" dirty="0" smtClean="0"/>
              <a:t>While </a:t>
            </a:r>
            <a:r>
              <a:rPr lang="en-US" dirty="0"/>
              <a:t>standing in the hand is the normative practice in the United States, kneeling on the tongue is the more traditional posture and that practiced by the majority of Catholics throughout the history. </a:t>
            </a:r>
            <a:endParaRPr lang="en-US" dirty="0" smtClean="0"/>
          </a:p>
          <a:p>
            <a:pPr marL="0" indent="0">
              <a:lnSpc>
                <a:spcPct val="120000"/>
              </a:lnSpc>
              <a:buNone/>
            </a:pPr>
            <a:endParaRPr lang="en-US" dirty="0"/>
          </a:p>
          <a:p>
            <a:pPr>
              <a:lnSpc>
                <a:spcPct val="120000"/>
              </a:lnSpc>
            </a:pPr>
            <a:r>
              <a:rPr lang="en-US" dirty="0" smtClean="0"/>
              <a:t>The </a:t>
            </a:r>
            <a:r>
              <a:rPr lang="en-US" dirty="0"/>
              <a:t>faithful are free to receive communion in which ever posture they wish</a:t>
            </a:r>
            <a:r>
              <a:rPr lang="en-US" dirty="0" smtClean="0"/>
              <a:t>. </a:t>
            </a:r>
            <a:r>
              <a:rPr lang="en-US" dirty="0"/>
              <a:t>One is free to receive the host and partake of the chalice, though partaking of the host alone is enough to receive the full grace of the sacrament, inasmuch as one who receives even one particle of the host receives the whole Christ</a:t>
            </a:r>
            <a:r>
              <a:rPr lang="en-US" dirty="0" smtClean="0"/>
              <a:t>.</a:t>
            </a:r>
            <a:endParaRPr lang="en-US" dirty="0"/>
          </a:p>
        </p:txBody>
      </p:sp>
    </p:spTree>
    <p:extLst>
      <p:ext uri="{BB962C8B-B14F-4D97-AF65-F5344CB8AC3E}">
        <p14:creationId xmlns:p14="http://schemas.microsoft.com/office/powerpoint/2010/main" val="167064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Name</a:t>
            </a:r>
            <a:endParaRPr lang="en-US" dirty="0"/>
          </a:p>
        </p:txBody>
      </p:sp>
      <p:sp>
        <p:nvSpPr>
          <p:cNvPr id="3" name="Content Placeholder 2"/>
          <p:cNvSpPr>
            <a:spLocks noGrp="1"/>
          </p:cNvSpPr>
          <p:nvPr>
            <p:ph idx="1"/>
          </p:nvPr>
        </p:nvSpPr>
        <p:spPr/>
        <p:txBody>
          <a:bodyPr>
            <a:normAutofit lnSpcReduction="10000"/>
          </a:bodyPr>
          <a:lstStyle/>
          <a:p>
            <a:r>
              <a:rPr lang="en-US" dirty="0" smtClean="0"/>
              <a:t>In </a:t>
            </a:r>
            <a:r>
              <a:rPr lang="en-US" dirty="0"/>
              <a:t>the New Testament, the Mass is called </a:t>
            </a:r>
            <a:endParaRPr lang="en-US" dirty="0" smtClean="0"/>
          </a:p>
          <a:p>
            <a:pPr lvl="1"/>
            <a:r>
              <a:rPr lang="en-US" dirty="0" smtClean="0"/>
              <a:t>the </a:t>
            </a:r>
            <a:r>
              <a:rPr lang="en-US" dirty="0"/>
              <a:t>“breaking of the bread” (Acts 2:42) </a:t>
            </a:r>
            <a:endParaRPr lang="en-US" dirty="0" smtClean="0"/>
          </a:p>
          <a:p>
            <a:pPr lvl="1"/>
            <a:r>
              <a:rPr lang="en-US" dirty="0" smtClean="0"/>
              <a:t>or </a:t>
            </a:r>
            <a:r>
              <a:rPr lang="en-US" dirty="0"/>
              <a:t>the “liturgy” (Acts 13:2, </a:t>
            </a:r>
            <a:r>
              <a:rPr lang="en-US" i="1" dirty="0" err="1"/>
              <a:t>leitourgountes</a:t>
            </a:r>
            <a:r>
              <a:rPr lang="en-US" dirty="0"/>
              <a:t>). </a:t>
            </a:r>
            <a:endParaRPr lang="en-US" dirty="0" smtClean="0"/>
          </a:p>
          <a:p>
            <a:pPr marL="0" indent="0">
              <a:buNone/>
            </a:pPr>
            <a:endParaRPr lang="en-US" dirty="0" smtClean="0"/>
          </a:p>
          <a:p>
            <a:r>
              <a:rPr lang="en-US" dirty="0" smtClean="0"/>
              <a:t>The </a:t>
            </a:r>
            <a:r>
              <a:rPr lang="en-US" dirty="0"/>
              <a:t>early Church used a variety of names for the Mass: </a:t>
            </a:r>
            <a:endParaRPr lang="en-US" dirty="0" smtClean="0"/>
          </a:p>
          <a:p>
            <a:pPr lvl="1"/>
            <a:r>
              <a:rPr lang="en-US" dirty="0" smtClean="0"/>
              <a:t>The </a:t>
            </a:r>
            <a:r>
              <a:rPr lang="en-US" dirty="0"/>
              <a:t>Lord's Supper" (</a:t>
            </a:r>
            <a:r>
              <a:rPr lang="en-US" i="1" dirty="0" err="1"/>
              <a:t>coena</a:t>
            </a:r>
            <a:r>
              <a:rPr lang="en-US" i="1" dirty="0"/>
              <a:t> </a:t>
            </a:r>
            <a:r>
              <a:rPr lang="en-US" i="1" dirty="0" err="1"/>
              <a:t>dominica</a:t>
            </a:r>
            <a:r>
              <a:rPr lang="en-US" dirty="0"/>
              <a:t>)</a:t>
            </a:r>
            <a:r>
              <a:rPr lang="en-US" dirty="0" smtClean="0"/>
              <a:t>,</a:t>
            </a:r>
          </a:p>
          <a:p>
            <a:pPr lvl="1"/>
            <a:r>
              <a:rPr lang="en-US" dirty="0" smtClean="0"/>
              <a:t> </a:t>
            </a:r>
            <a:r>
              <a:rPr lang="en-US" dirty="0"/>
              <a:t>the "Sacrifice" (</a:t>
            </a:r>
            <a:r>
              <a:rPr lang="en-US" i="1" dirty="0" err="1"/>
              <a:t>prosphora</a:t>
            </a:r>
            <a:r>
              <a:rPr lang="en-US" i="1" dirty="0"/>
              <a:t>,</a:t>
            </a:r>
            <a:r>
              <a:rPr lang="en-US" dirty="0"/>
              <a:t> </a:t>
            </a:r>
            <a:r>
              <a:rPr lang="en-US" i="1" dirty="0" err="1"/>
              <a:t>oblatio</a:t>
            </a:r>
            <a:r>
              <a:rPr lang="en-US" dirty="0"/>
              <a:t>), </a:t>
            </a:r>
            <a:endParaRPr lang="en-US" dirty="0" smtClean="0"/>
          </a:p>
          <a:p>
            <a:pPr lvl="1"/>
            <a:r>
              <a:rPr lang="en-US" dirty="0" smtClean="0"/>
              <a:t>"</a:t>
            </a:r>
            <a:r>
              <a:rPr lang="en-US" dirty="0"/>
              <a:t>the gathering together" (</a:t>
            </a:r>
            <a:r>
              <a:rPr lang="en-US" i="1" dirty="0" err="1"/>
              <a:t>synaxis</a:t>
            </a:r>
            <a:r>
              <a:rPr lang="en-US" i="1" dirty="0"/>
              <a:t> </a:t>
            </a:r>
            <a:r>
              <a:rPr lang="en-US" i="1" dirty="0" err="1"/>
              <a:t>congregatio</a:t>
            </a:r>
            <a:r>
              <a:rPr lang="en-US" dirty="0"/>
              <a:t>), </a:t>
            </a:r>
            <a:endParaRPr lang="en-US" dirty="0" smtClean="0"/>
          </a:p>
          <a:p>
            <a:pPr lvl="1"/>
            <a:r>
              <a:rPr lang="en-US" dirty="0" smtClean="0"/>
              <a:t>"</a:t>
            </a:r>
            <a:r>
              <a:rPr lang="en-US" dirty="0"/>
              <a:t>the Mysteries", </a:t>
            </a:r>
            <a:endParaRPr lang="en-US" dirty="0" smtClean="0"/>
          </a:p>
          <a:p>
            <a:pPr lvl="1"/>
            <a:r>
              <a:rPr lang="en-US" dirty="0" smtClean="0"/>
              <a:t>and </a:t>
            </a:r>
            <a:r>
              <a:rPr lang="en-US" dirty="0"/>
              <a:t>(since Augustine),</a:t>
            </a:r>
            <a:r>
              <a:rPr lang="en-US" i="1" dirty="0"/>
              <a:t> </a:t>
            </a:r>
            <a:r>
              <a:rPr lang="en-US" dirty="0"/>
              <a:t>"the Sacrament of the Altar".</a:t>
            </a:r>
          </a:p>
          <a:p>
            <a:endParaRPr lang="en-US" dirty="0"/>
          </a:p>
        </p:txBody>
      </p:sp>
    </p:spTree>
    <p:extLst>
      <p:ext uri="{BB962C8B-B14F-4D97-AF65-F5344CB8AC3E}">
        <p14:creationId xmlns:p14="http://schemas.microsoft.com/office/powerpoint/2010/main" val="146402465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Post-Communion Prayer &amp; </a:t>
            </a:r>
            <a:r>
              <a:rPr lang="en-US" b="1" dirty="0" smtClean="0"/>
              <a:t>Dismissal</a:t>
            </a:r>
            <a:endParaRPr lang="en-US" dirty="0"/>
          </a:p>
        </p:txBody>
      </p:sp>
      <p:sp>
        <p:nvSpPr>
          <p:cNvPr id="3" name="Content Placeholder 2"/>
          <p:cNvSpPr>
            <a:spLocks noGrp="1"/>
          </p:cNvSpPr>
          <p:nvPr>
            <p:ph idx="1"/>
          </p:nvPr>
        </p:nvSpPr>
        <p:spPr/>
        <p:txBody>
          <a:bodyPr/>
          <a:lstStyle/>
          <a:p>
            <a:r>
              <a:rPr lang="en-US" dirty="0"/>
              <a:t>The Mass concludes with the post-communion prayer and the dismissal, “Go in the peace, the Mass is ended,” (in Latin, </a:t>
            </a:r>
            <a:r>
              <a:rPr lang="en-US" i="1" dirty="0" err="1"/>
              <a:t>Ite</a:t>
            </a:r>
            <a:r>
              <a:rPr lang="en-US" i="1" dirty="0"/>
              <a:t>, </a:t>
            </a:r>
            <a:r>
              <a:rPr lang="en-US" i="1" dirty="0" err="1"/>
              <a:t>missa</a:t>
            </a:r>
            <a:r>
              <a:rPr lang="en-US" i="1" dirty="0"/>
              <a:t> </a:t>
            </a:r>
            <a:r>
              <a:rPr lang="en-US" i="1" dirty="0" err="1"/>
              <a:t>est</a:t>
            </a:r>
            <a:r>
              <a:rPr lang="en-US" dirty="0"/>
              <a:t>, from where the Mass takes its name). </a:t>
            </a:r>
            <a:endParaRPr lang="en-US" dirty="0" smtClean="0"/>
          </a:p>
          <a:p>
            <a:pPr marL="0" indent="0">
              <a:buNone/>
            </a:pPr>
            <a:endParaRPr lang="en-US" dirty="0"/>
          </a:p>
          <a:p>
            <a:r>
              <a:rPr lang="en-US" dirty="0" smtClean="0"/>
              <a:t>Private </a:t>
            </a:r>
            <a:r>
              <a:rPr lang="en-US" dirty="0"/>
              <a:t>devotions after this point are appropriate and encouraged. </a:t>
            </a:r>
            <a:endParaRPr lang="en-US" dirty="0" smtClean="0"/>
          </a:p>
          <a:p>
            <a:pPr lvl="1"/>
            <a:r>
              <a:rPr lang="en-US" dirty="0" smtClean="0"/>
              <a:t>Traditional </a:t>
            </a:r>
            <a:r>
              <a:rPr lang="en-US" dirty="0"/>
              <a:t>devotions after Mass include the St. Michael Prayer, the Rosary, Our Lady of Perpetual Help devotions, the Litany of St. Jude, various prayers of thanksgiving.</a:t>
            </a:r>
          </a:p>
          <a:p>
            <a:endParaRPr lang="en-US" dirty="0"/>
          </a:p>
        </p:txBody>
      </p:sp>
    </p:spTree>
    <p:extLst>
      <p:ext uri="{BB962C8B-B14F-4D97-AF65-F5344CB8AC3E}">
        <p14:creationId xmlns:p14="http://schemas.microsoft.com/office/powerpoint/2010/main" val="1399892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3364826" y="2244979"/>
            <a:ext cx="5443104" cy="1316453"/>
          </a:xfrm>
        </p:spPr>
        <p:txBody>
          <a:bodyPr/>
          <a:lstStyle/>
          <a:p>
            <a:pPr marL="0" indent="0">
              <a:buNone/>
            </a:pPr>
            <a:r>
              <a:rPr lang="en-US" i="1" dirty="0"/>
              <a:t>Lesson content courtesy of </a:t>
            </a:r>
            <a:r>
              <a:rPr lang="en-US" u="sng" dirty="0">
                <a:hlinkClick r:id="rId2"/>
              </a:rPr>
              <a:t>www.unamsanctamcatholicam.com</a:t>
            </a:r>
            <a:endParaRPr lang="en-US" dirty="0"/>
          </a:p>
        </p:txBody>
      </p:sp>
      <p:sp>
        <p:nvSpPr>
          <p:cNvPr id="5" name="Content Placeholder 5"/>
          <p:cNvSpPr txBox="1">
            <a:spLocks/>
          </p:cNvSpPr>
          <p:nvPr/>
        </p:nvSpPr>
        <p:spPr>
          <a:xfrm>
            <a:off x="3364826" y="3914170"/>
            <a:ext cx="5443104" cy="886018"/>
          </a:xfrm>
          <a:prstGeom prst="rect">
            <a:avLst/>
          </a:prstGeom>
        </p:spPr>
        <p:txBody>
          <a:bodyPr/>
          <a:lst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a:lstStyle>
          <a:p>
            <a:pPr marL="0" indent="0">
              <a:buFontTx/>
              <a:buNone/>
            </a:pPr>
            <a:r>
              <a:rPr lang="en-US" i="1" dirty="0" smtClean="0">
                <a:latin typeface="Goudy Old Style"/>
                <a:cs typeface="Goudy Old Style"/>
              </a:rPr>
              <a:t>Power Points prepared by </a:t>
            </a:r>
            <a:r>
              <a:rPr lang="en-US" dirty="0" smtClean="0">
                <a:latin typeface="Goudy Old Style"/>
                <a:cs typeface="Goudy Old Style"/>
                <a:hlinkClick r:id="rId3"/>
              </a:rPr>
              <a:t>Catholic Presentations</a:t>
            </a:r>
            <a:endParaRPr lang="en-US" dirty="0">
              <a:latin typeface="Goudy Old Style"/>
              <a:cs typeface="Goudy Old Style"/>
            </a:endParaRPr>
          </a:p>
        </p:txBody>
      </p:sp>
    </p:spTree>
    <p:extLst>
      <p:ext uri="{BB962C8B-B14F-4D97-AF65-F5344CB8AC3E}">
        <p14:creationId xmlns:p14="http://schemas.microsoft.com/office/powerpoint/2010/main" val="459293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Name</a:t>
            </a:r>
            <a:endParaRPr lang="en-US" dirty="0"/>
          </a:p>
        </p:txBody>
      </p:sp>
      <p:sp>
        <p:nvSpPr>
          <p:cNvPr id="3" name="Content Placeholder 2"/>
          <p:cNvSpPr>
            <a:spLocks noGrp="1"/>
          </p:cNvSpPr>
          <p:nvPr>
            <p:ph idx="1"/>
          </p:nvPr>
        </p:nvSpPr>
        <p:spPr/>
        <p:txBody>
          <a:bodyPr>
            <a:normAutofit fontScale="85000" lnSpcReduction="20000"/>
          </a:bodyPr>
          <a:lstStyle/>
          <a:p>
            <a:pPr hangingPunct="0">
              <a:lnSpc>
                <a:spcPct val="110000"/>
              </a:lnSpc>
            </a:pPr>
            <a:r>
              <a:rPr lang="en-US" dirty="0"/>
              <a:t>The English word “Mass” comes from the concluding formula of the Mass in Latin: “</a:t>
            </a:r>
            <a:r>
              <a:rPr lang="en-US" i="1" dirty="0" err="1"/>
              <a:t>Ite</a:t>
            </a:r>
            <a:r>
              <a:rPr lang="en-US" i="1" dirty="0"/>
              <a:t>, </a:t>
            </a:r>
            <a:r>
              <a:rPr lang="en-US" i="1" dirty="0" err="1"/>
              <a:t>missa</a:t>
            </a:r>
            <a:r>
              <a:rPr lang="en-US" dirty="0"/>
              <a:t> </a:t>
            </a:r>
            <a:r>
              <a:rPr lang="en-US" i="1" dirty="0" err="1"/>
              <a:t>est</a:t>
            </a:r>
            <a:r>
              <a:rPr lang="en-US" dirty="0"/>
              <a:t>,” which literally means, “Go, it is the dismissal,” but it usually translated into English as “The</a:t>
            </a:r>
            <a:r>
              <a:rPr lang="en-US" i="1" dirty="0"/>
              <a:t> </a:t>
            </a:r>
            <a:r>
              <a:rPr lang="en-US" dirty="0"/>
              <a:t>Mass is ended, go in peace.” </a:t>
            </a:r>
            <a:endParaRPr lang="en-US" dirty="0" smtClean="0"/>
          </a:p>
          <a:p>
            <a:pPr lvl="1" hangingPunct="0">
              <a:lnSpc>
                <a:spcPct val="110000"/>
              </a:lnSpc>
            </a:pPr>
            <a:r>
              <a:rPr lang="en-US" dirty="0" smtClean="0"/>
              <a:t>This </a:t>
            </a:r>
            <a:r>
              <a:rPr lang="en-US" dirty="0"/>
              <a:t>word became prominent in the West after the time of </a:t>
            </a:r>
            <a:r>
              <a:rPr lang="en-US" dirty="0" smtClean="0"/>
              <a:t>Pope Gregory </a:t>
            </a:r>
            <a:r>
              <a:rPr lang="en-US" dirty="0"/>
              <a:t>the Great (d. 604)</a:t>
            </a:r>
            <a:r>
              <a:rPr lang="en-US" dirty="0" smtClean="0"/>
              <a:t>.</a:t>
            </a:r>
          </a:p>
          <a:p>
            <a:pPr marL="0" indent="0">
              <a:lnSpc>
                <a:spcPct val="110000"/>
              </a:lnSpc>
              <a:buNone/>
            </a:pPr>
            <a:endParaRPr lang="en-US" dirty="0" smtClean="0"/>
          </a:p>
          <a:p>
            <a:pPr>
              <a:lnSpc>
                <a:spcPct val="110000"/>
              </a:lnSpc>
            </a:pPr>
            <a:r>
              <a:rPr lang="en-US" dirty="0" smtClean="0"/>
              <a:t>The </a:t>
            </a:r>
            <a:r>
              <a:rPr lang="en-US" dirty="0"/>
              <a:t>Mass in the Roman Rite is currently offered in two forms</a:t>
            </a:r>
            <a:r>
              <a:rPr lang="en-US" dirty="0" smtClean="0"/>
              <a:t>:</a:t>
            </a:r>
          </a:p>
          <a:p>
            <a:pPr lvl="1">
              <a:lnSpc>
                <a:spcPct val="110000"/>
              </a:lnSpc>
            </a:pPr>
            <a:r>
              <a:rPr lang="en-US" dirty="0" smtClean="0"/>
              <a:t> </a:t>
            </a:r>
            <a:r>
              <a:rPr lang="en-US" dirty="0"/>
              <a:t>the </a:t>
            </a:r>
            <a:r>
              <a:rPr lang="en-US" i="1" dirty="0"/>
              <a:t>Ordinary Form</a:t>
            </a:r>
            <a:r>
              <a:rPr lang="en-US" dirty="0"/>
              <a:t>, which is the form celebrated in most Catholic parishes that is based on the revision of the liturgy done in 1969; </a:t>
            </a:r>
            <a:endParaRPr lang="en-US" dirty="0" smtClean="0"/>
          </a:p>
          <a:p>
            <a:pPr lvl="1">
              <a:lnSpc>
                <a:spcPct val="110000"/>
              </a:lnSpc>
            </a:pPr>
            <a:r>
              <a:rPr lang="en-US" dirty="0" smtClean="0"/>
              <a:t>and </a:t>
            </a:r>
            <a:r>
              <a:rPr lang="en-US" dirty="0"/>
              <a:t>the </a:t>
            </a:r>
            <a:r>
              <a:rPr lang="en-US" i="1" dirty="0"/>
              <a:t>Extraordinary Form</a:t>
            </a:r>
            <a:r>
              <a:rPr lang="en-US" dirty="0"/>
              <a:t>, which is the Mass celebrated according to the rubrics in place in the centuries prior to 1969, especially as codified in the 1962 edition of the Roman Missal. </a:t>
            </a:r>
          </a:p>
        </p:txBody>
      </p:sp>
    </p:spTree>
    <p:extLst>
      <p:ext uri="{BB962C8B-B14F-4D97-AF65-F5344CB8AC3E}">
        <p14:creationId xmlns:p14="http://schemas.microsoft.com/office/powerpoint/2010/main" val="36367472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is the Mass</a:t>
            </a:r>
            <a:r>
              <a:rPr lang="en-US" b="1" dirty="0" smtClean="0"/>
              <a:t>?</a:t>
            </a:r>
            <a:endParaRPr lang="en-US" dirty="0"/>
          </a:p>
        </p:txBody>
      </p:sp>
      <p:sp>
        <p:nvSpPr>
          <p:cNvPr id="3" name="Content Placeholder 2"/>
          <p:cNvSpPr>
            <a:spLocks noGrp="1"/>
          </p:cNvSpPr>
          <p:nvPr>
            <p:ph idx="1"/>
          </p:nvPr>
        </p:nvSpPr>
        <p:spPr/>
        <p:txBody>
          <a:bodyPr>
            <a:normAutofit/>
          </a:bodyPr>
          <a:lstStyle/>
          <a:p>
            <a:r>
              <a:rPr lang="en-US" dirty="0"/>
              <a:t>The Eucharist performs at once two functions: that of a </a:t>
            </a:r>
            <a:r>
              <a:rPr lang="en-US" i="1" dirty="0"/>
              <a:t>sacrament</a:t>
            </a:r>
            <a:r>
              <a:rPr lang="en-US" dirty="0"/>
              <a:t> and that of a </a:t>
            </a:r>
            <a:r>
              <a:rPr lang="en-US" i="1" dirty="0"/>
              <a:t>sacrifice</a:t>
            </a:r>
            <a:r>
              <a:rPr lang="en-US" dirty="0"/>
              <a:t>. </a:t>
            </a:r>
            <a:endParaRPr lang="en-US" dirty="0" smtClean="0"/>
          </a:p>
          <a:p>
            <a:pPr marL="0" indent="0">
              <a:buNone/>
            </a:pPr>
            <a:endParaRPr lang="en-US" dirty="0" smtClean="0"/>
          </a:p>
          <a:p>
            <a:r>
              <a:rPr lang="en-US" dirty="0"/>
              <a:t>T</a:t>
            </a:r>
            <a:r>
              <a:rPr lang="en-US" dirty="0" smtClean="0"/>
              <a:t>he </a:t>
            </a:r>
            <a:r>
              <a:rPr lang="en-US" dirty="0"/>
              <a:t>sacrament is intended privately for the sanctification of the soul, </a:t>
            </a:r>
            <a:r>
              <a:rPr lang="en-US" dirty="0" smtClean="0"/>
              <a:t>whereas </a:t>
            </a:r>
            <a:r>
              <a:rPr lang="en-US" dirty="0"/>
              <a:t>the sacrifice serves primarily to glorify God by adoration, thanksgiving, prayer, and expiation. </a:t>
            </a:r>
            <a:endParaRPr lang="en-US" dirty="0" smtClean="0"/>
          </a:p>
          <a:p>
            <a:pPr marL="0" indent="0">
              <a:buNone/>
            </a:pPr>
            <a:endParaRPr lang="en-US" dirty="0" smtClean="0"/>
          </a:p>
          <a:p>
            <a:r>
              <a:rPr lang="en-US" dirty="0" smtClean="0"/>
              <a:t>The </a:t>
            </a:r>
            <a:r>
              <a:rPr lang="en-US" dirty="0"/>
              <a:t>recipient of the one is God, who receives the sacrifice of His only-begotten Son; of the other, man, who receives the sacrament for his own good</a:t>
            </a:r>
            <a:r>
              <a:rPr lang="en-US" dirty="0" smtClean="0"/>
              <a:t>.</a:t>
            </a:r>
            <a:endParaRPr lang="en-US" dirty="0"/>
          </a:p>
        </p:txBody>
      </p:sp>
    </p:spTree>
    <p:extLst>
      <p:ext uri="{BB962C8B-B14F-4D97-AF65-F5344CB8AC3E}">
        <p14:creationId xmlns:p14="http://schemas.microsoft.com/office/powerpoint/2010/main" val="29171561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Parts of the </a:t>
            </a:r>
            <a:r>
              <a:rPr lang="en-US" b="1" dirty="0" smtClean="0"/>
              <a:t>Mass</a:t>
            </a:r>
            <a:endParaRPr lang="en-US" dirty="0"/>
          </a:p>
        </p:txBody>
      </p:sp>
      <p:sp>
        <p:nvSpPr>
          <p:cNvPr id="3" name="Content Placeholder 2"/>
          <p:cNvSpPr>
            <a:spLocks noGrp="1"/>
          </p:cNvSpPr>
          <p:nvPr>
            <p:ph idx="1"/>
          </p:nvPr>
        </p:nvSpPr>
        <p:spPr/>
        <p:txBody>
          <a:bodyPr>
            <a:normAutofit lnSpcReduction="10000"/>
          </a:bodyPr>
          <a:lstStyle/>
          <a:p>
            <a:r>
              <a:rPr lang="en-US" dirty="0"/>
              <a:t>The Mass is divided up into two portions: </a:t>
            </a:r>
            <a:endParaRPr lang="en-US" dirty="0" smtClean="0"/>
          </a:p>
          <a:p>
            <a:pPr lvl="1"/>
            <a:r>
              <a:rPr lang="en-US" dirty="0" smtClean="0"/>
              <a:t>the </a:t>
            </a:r>
            <a:r>
              <a:rPr lang="en-US" dirty="0"/>
              <a:t>Liturgy of the Word </a:t>
            </a:r>
            <a:endParaRPr lang="en-US" dirty="0" smtClean="0"/>
          </a:p>
          <a:p>
            <a:pPr lvl="1"/>
            <a:r>
              <a:rPr lang="en-US" dirty="0" smtClean="0"/>
              <a:t>and </a:t>
            </a:r>
            <a:r>
              <a:rPr lang="en-US" dirty="0"/>
              <a:t>the liturgy of the </a:t>
            </a:r>
            <a:r>
              <a:rPr lang="en-US" dirty="0" smtClean="0"/>
              <a:t>Eucharist.</a:t>
            </a:r>
          </a:p>
          <a:p>
            <a:pPr marL="0" indent="0">
              <a:buNone/>
            </a:pPr>
            <a:endParaRPr lang="en-US" dirty="0" smtClean="0"/>
          </a:p>
          <a:p>
            <a:r>
              <a:rPr lang="en-US" dirty="0" smtClean="0"/>
              <a:t>The </a:t>
            </a:r>
            <a:r>
              <a:rPr lang="en-US" dirty="0"/>
              <a:t>Liturgy of the Eucharist is further subdivided into three parts</a:t>
            </a:r>
            <a:r>
              <a:rPr lang="en-US" dirty="0" smtClean="0"/>
              <a:t>:</a:t>
            </a:r>
          </a:p>
          <a:p>
            <a:pPr lvl="1"/>
            <a:r>
              <a:rPr lang="en-US" dirty="0" smtClean="0"/>
              <a:t> </a:t>
            </a:r>
            <a:r>
              <a:rPr lang="en-US" dirty="0"/>
              <a:t>the </a:t>
            </a:r>
            <a:r>
              <a:rPr lang="en-US" dirty="0" smtClean="0"/>
              <a:t>Offertory</a:t>
            </a:r>
          </a:p>
          <a:p>
            <a:pPr lvl="1"/>
            <a:r>
              <a:rPr lang="en-US" dirty="0" smtClean="0"/>
              <a:t>Consecration </a:t>
            </a:r>
          </a:p>
          <a:p>
            <a:pPr lvl="1"/>
            <a:r>
              <a:rPr lang="en-US" dirty="0" smtClean="0"/>
              <a:t>and Communion</a:t>
            </a:r>
          </a:p>
          <a:p>
            <a:pPr marL="0" indent="0">
              <a:buNone/>
            </a:pPr>
            <a:endParaRPr lang="en-US" dirty="0" smtClean="0"/>
          </a:p>
          <a:p>
            <a:r>
              <a:rPr lang="en-US" dirty="0" smtClean="0"/>
              <a:t>All </a:t>
            </a:r>
            <a:r>
              <a:rPr lang="en-US" dirty="0"/>
              <a:t>of these parts together form but one act of worship.</a:t>
            </a:r>
          </a:p>
          <a:p>
            <a:endParaRPr lang="en-US" dirty="0"/>
          </a:p>
        </p:txBody>
      </p:sp>
    </p:spTree>
    <p:extLst>
      <p:ext uri="{BB962C8B-B14F-4D97-AF65-F5344CB8AC3E}">
        <p14:creationId xmlns:p14="http://schemas.microsoft.com/office/powerpoint/2010/main" val="3755054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Procession</a:t>
            </a:r>
            <a:endParaRPr lang="en-US" dirty="0"/>
          </a:p>
        </p:txBody>
      </p:sp>
      <p:sp>
        <p:nvSpPr>
          <p:cNvPr id="3" name="Content Placeholder 2"/>
          <p:cNvSpPr>
            <a:spLocks noGrp="1"/>
          </p:cNvSpPr>
          <p:nvPr>
            <p:ph idx="1"/>
          </p:nvPr>
        </p:nvSpPr>
        <p:spPr/>
        <p:txBody>
          <a:bodyPr>
            <a:normAutofit lnSpcReduction="10000"/>
          </a:bodyPr>
          <a:lstStyle/>
          <a:p>
            <a:pPr hangingPunct="0"/>
            <a:r>
              <a:rPr lang="en-US" dirty="0"/>
              <a:t>Mass begins with </a:t>
            </a:r>
            <a:r>
              <a:rPr lang="en-US" dirty="0" smtClean="0"/>
              <a:t>the Introductory </a:t>
            </a:r>
            <a:r>
              <a:rPr lang="en-US" dirty="0"/>
              <a:t>Rites, which are meant to “make the assembled people a unified community and to prepare them properly to listen to God’s Word and celebrate the Eucharist” (GIRM, 24). </a:t>
            </a:r>
            <a:endParaRPr lang="en-US" dirty="0" smtClean="0"/>
          </a:p>
          <a:p>
            <a:pPr marL="0" indent="0" hangingPunct="0">
              <a:buNone/>
            </a:pPr>
            <a:endParaRPr lang="en-US" dirty="0" smtClean="0"/>
          </a:p>
          <a:p>
            <a:pPr hangingPunct="0"/>
            <a:r>
              <a:rPr lang="en-US" dirty="0" smtClean="0"/>
              <a:t>The Introductory </a:t>
            </a:r>
            <a:r>
              <a:rPr lang="en-US" dirty="0"/>
              <a:t>Rites consist of the procession of the priest and servers into the Church and the opening prayer (“In the name of the Father…”). </a:t>
            </a:r>
            <a:endParaRPr lang="en-US" dirty="0" smtClean="0"/>
          </a:p>
          <a:p>
            <a:pPr marL="0" indent="0" hangingPunct="0">
              <a:buNone/>
            </a:pPr>
            <a:endParaRPr lang="en-US" dirty="0" smtClean="0"/>
          </a:p>
          <a:p>
            <a:pPr hangingPunct="0"/>
            <a:r>
              <a:rPr lang="en-US" dirty="0" smtClean="0"/>
              <a:t>The </a:t>
            </a:r>
            <a:r>
              <a:rPr lang="en-US" i="1" dirty="0"/>
              <a:t>Introit</a:t>
            </a:r>
            <a:r>
              <a:rPr lang="en-US" dirty="0"/>
              <a:t>, a chanted fragment of the Psalms, is also part of these </a:t>
            </a:r>
            <a:r>
              <a:rPr lang="en-US" dirty="0" smtClean="0"/>
              <a:t>rites.</a:t>
            </a:r>
            <a:endParaRPr lang="en-US" dirty="0"/>
          </a:p>
          <a:p>
            <a:endParaRPr lang="en-US" dirty="0"/>
          </a:p>
        </p:txBody>
      </p:sp>
    </p:spTree>
    <p:extLst>
      <p:ext uri="{BB962C8B-B14F-4D97-AF65-F5344CB8AC3E}">
        <p14:creationId xmlns:p14="http://schemas.microsoft.com/office/powerpoint/2010/main" val="240089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Confiteor</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The penitential rite, in Latin the </a:t>
            </a:r>
            <a:r>
              <a:rPr lang="en-US" i="1" dirty="0"/>
              <a:t>Confiteor</a:t>
            </a:r>
            <a:r>
              <a:rPr lang="en-US" dirty="0"/>
              <a:t> (“I confess”) comes next. The origin of the Confiteor probably goes back to the private prayers that the priest would say before offering the Mass and originally had the focus of the priest personally confessing his sinfulness to God and asking </a:t>
            </a:r>
            <a:r>
              <a:rPr lang="en-US" dirty="0" smtClean="0"/>
              <a:t>for God’s </a:t>
            </a:r>
            <a:r>
              <a:rPr lang="en-US" dirty="0"/>
              <a:t>grace to offer the Sacrifice of the Mass worthily. </a:t>
            </a:r>
            <a:endParaRPr lang="en-US" dirty="0" smtClean="0"/>
          </a:p>
          <a:p>
            <a:pPr marL="0" indent="0" hangingPunct="0">
              <a:lnSpc>
                <a:spcPct val="120000"/>
              </a:lnSpc>
              <a:buNone/>
            </a:pPr>
            <a:endParaRPr lang="en-US" dirty="0"/>
          </a:p>
          <a:p>
            <a:pPr hangingPunct="0">
              <a:lnSpc>
                <a:spcPct val="120000"/>
              </a:lnSpc>
            </a:pPr>
            <a:r>
              <a:rPr lang="en-US" dirty="0" smtClean="0"/>
              <a:t>In </a:t>
            </a:r>
            <a:r>
              <a:rPr lang="en-US" dirty="0"/>
              <a:t>the early Middle Ages, this prayer became applicable not only to the priest about to offer the sacrifice but to the people about to receive the sacrament</a:t>
            </a:r>
            <a:r>
              <a:rPr lang="en-US" dirty="0" smtClean="0"/>
              <a:t>.</a:t>
            </a:r>
          </a:p>
          <a:p>
            <a:pPr lvl="1" hangingPunct="0">
              <a:lnSpc>
                <a:spcPct val="120000"/>
              </a:lnSpc>
            </a:pPr>
            <a:r>
              <a:rPr lang="en-US" dirty="0"/>
              <a:t>This rite actually contains an absolution, contained in the words, “May Almighty God have mercy on us, forgive us our sins and bring us to life everlasting.” </a:t>
            </a:r>
            <a:endParaRPr lang="en-US" dirty="0" smtClean="0"/>
          </a:p>
          <a:p>
            <a:pPr marL="0" indent="0" hangingPunct="0">
              <a:lnSpc>
                <a:spcPct val="120000"/>
              </a:lnSpc>
              <a:buNone/>
            </a:pPr>
            <a:endParaRPr lang="en-US" dirty="0" smtClean="0"/>
          </a:p>
          <a:p>
            <a:pPr hangingPunct="0">
              <a:lnSpc>
                <a:spcPct val="120000"/>
              </a:lnSpc>
            </a:pPr>
            <a:r>
              <a:rPr lang="en-US" dirty="0" smtClean="0"/>
              <a:t>The </a:t>
            </a:r>
            <a:r>
              <a:rPr lang="en-US" dirty="0"/>
              <a:t>traditional chant associated with the </a:t>
            </a:r>
            <a:r>
              <a:rPr lang="en-US" i="1" dirty="0"/>
              <a:t>Confiteor</a:t>
            </a:r>
            <a:r>
              <a:rPr lang="en-US" dirty="0"/>
              <a:t> is the </a:t>
            </a:r>
            <a:r>
              <a:rPr lang="en-US" i="1" dirty="0"/>
              <a:t>Kyrie</a:t>
            </a:r>
            <a:r>
              <a:rPr lang="en-US" dirty="0"/>
              <a:t>, one of the most ancient elements of the Mass, a prayer that retains its original Greek despite the fact that the remainder of the liturgy went to Latin in the early centuries</a:t>
            </a:r>
            <a:r>
              <a:rPr lang="en-US" dirty="0" smtClean="0"/>
              <a:t>.</a:t>
            </a:r>
            <a:endParaRPr lang="en-US" dirty="0"/>
          </a:p>
          <a:p>
            <a:pPr>
              <a:lnSpc>
                <a:spcPct val="120000"/>
              </a:lnSpc>
            </a:pPr>
            <a:endParaRPr lang="en-US" dirty="0"/>
          </a:p>
        </p:txBody>
      </p:sp>
    </p:spTree>
    <p:extLst>
      <p:ext uri="{BB962C8B-B14F-4D97-AF65-F5344CB8AC3E}">
        <p14:creationId xmlns:p14="http://schemas.microsoft.com/office/powerpoint/2010/main" val="196888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Gloria</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The </a:t>
            </a:r>
            <a:r>
              <a:rPr lang="en-US" i="1" dirty="0"/>
              <a:t>Gloria</a:t>
            </a:r>
            <a:r>
              <a:rPr lang="en-US" dirty="0"/>
              <a:t> is commonly called the Great Doxology and takes its Latin name from the first line of the hymn: </a:t>
            </a:r>
            <a:r>
              <a:rPr lang="en-US" i="1" dirty="0"/>
              <a:t>Gloria in </a:t>
            </a:r>
            <a:r>
              <a:rPr lang="en-US" i="1" dirty="0" err="1"/>
              <a:t>excelsis</a:t>
            </a:r>
            <a:r>
              <a:rPr lang="en-US" i="1" dirty="0"/>
              <a:t> </a:t>
            </a:r>
            <a:r>
              <a:rPr lang="en-US" i="1" dirty="0" err="1"/>
              <a:t>Deo</a:t>
            </a:r>
            <a:r>
              <a:rPr lang="en-US" dirty="0"/>
              <a:t>. </a:t>
            </a:r>
            <a:endParaRPr lang="en-US" dirty="0" smtClean="0"/>
          </a:p>
          <a:p>
            <a:pPr marL="0" indent="0" hangingPunct="0">
              <a:lnSpc>
                <a:spcPct val="120000"/>
              </a:lnSpc>
              <a:buNone/>
            </a:pPr>
            <a:endParaRPr lang="en-US" dirty="0"/>
          </a:p>
          <a:p>
            <a:pPr hangingPunct="0">
              <a:lnSpc>
                <a:spcPct val="120000"/>
              </a:lnSpc>
            </a:pPr>
            <a:r>
              <a:rPr lang="en-US" dirty="0" smtClean="0"/>
              <a:t>It </a:t>
            </a:r>
            <a:r>
              <a:rPr lang="en-US" dirty="0"/>
              <a:t>begins with the words of the angels at Christ’s </a:t>
            </a:r>
            <a:r>
              <a:rPr lang="en-US" dirty="0" smtClean="0"/>
              <a:t>birth (</a:t>
            </a:r>
            <a:r>
              <a:rPr lang="en-US" dirty="0"/>
              <a:t>Luke 2:14</a:t>
            </a:r>
            <a:r>
              <a:rPr lang="en-US" dirty="0" smtClean="0"/>
              <a:t>) and </a:t>
            </a:r>
            <a:r>
              <a:rPr lang="en-US" dirty="0"/>
              <a:t>goes on to give praise and honor to the Blessed Trinity</a:t>
            </a:r>
            <a:r>
              <a:rPr lang="en-US" dirty="0" smtClean="0"/>
              <a:t>.</a:t>
            </a:r>
          </a:p>
          <a:p>
            <a:pPr marL="0" indent="0" hangingPunct="0">
              <a:lnSpc>
                <a:spcPct val="120000"/>
              </a:lnSpc>
              <a:buNone/>
            </a:pPr>
            <a:endParaRPr lang="en-US" dirty="0" smtClean="0"/>
          </a:p>
          <a:p>
            <a:pPr hangingPunct="0">
              <a:lnSpc>
                <a:spcPct val="120000"/>
              </a:lnSpc>
            </a:pPr>
            <a:r>
              <a:rPr lang="en-US" dirty="0" smtClean="0"/>
              <a:t>Traditionally</a:t>
            </a:r>
            <a:r>
              <a:rPr lang="en-US" dirty="0"/>
              <a:t>, its institution in the Mass is attributed to Pope </a:t>
            </a:r>
            <a:r>
              <a:rPr lang="en-US" dirty="0" err="1"/>
              <a:t>Telesphorus</a:t>
            </a:r>
            <a:r>
              <a:rPr lang="en-US" dirty="0"/>
              <a:t> (r.128-139) who ordered that on the Mass of </a:t>
            </a:r>
            <a:r>
              <a:rPr lang="en-US" dirty="0" smtClean="0"/>
              <a:t>the Lord’s </a:t>
            </a:r>
            <a:r>
              <a:rPr lang="en-US" dirty="0"/>
              <a:t>Nativity (Christmas) the angelic salutation should be sung prior to the offering of the sacrifice. </a:t>
            </a:r>
            <a:endParaRPr lang="en-US" dirty="0" smtClean="0"/>
          </a:p>
          <a:p>
            <a:pPr marL="0" indent="0">
              <a:lnSpc>
                <a:spcPct val="120000"/>
              </a:lnSpc>
              <a:buNone/>
            </a:pPr>
            <a:endParaRPr lang="en-US" dirty="0" smtClean="0"/>
          </a:p>
          <a:p>
            <a:pPr>
              <a:lnSpc>
                <a:spcPct val="120000"/>
              </a:lnSpc>
            </a:pPr>
            <a:r>
              <a:rPr lang="en-US" dirty="0" smtClean="0"/>
              <a:t>By </a:t>
            </a:r>
            <a:r>
              <a:rPr lang="en-US" dirty="0"/>
              <a:t>around the year 1100, its usage was extended to priests and to all times of the year except during times of penance. </a:t>
            </a:r>
            <a:endParaRPr lang="en-US" dirty="0" smtClean="0"/>
          </a:p>
          <a:p>
            <a:pPr lvl="1">
              <a:lnSpc>
                <a:spcPct val="120000"/>
              </a:lnSpc>
            </a:pPr>
            <a:r>
              <a:rPr lang="en-US" dirty="0" smtClean="0"/>
              <a:t>The </a:t>
            </a:r>
            <a:r>
              <a:rPr lang="en-US" dirty="0"/>
              <a:t>tone of the hymn is joyful, and as such is deemed not fitting in times of penance and supplication</a:t>
            </a:r>
            <a:r>
              <a:rPr lang="en-US" dirty="0" smtClean="0"/>
              <a:t>.</a:t>
            </a:r>
            <a:endParaRPr lang="en-US" dirty="0"/>
          </a:p>
        </p:txBody>
      </p:sp>
    </p:spTree>
    <p:extLst>
      <p:ext uri="{BB962C8B-B14F-4D97-AF65-F5344CB8AC3E}">
        <p14:creationId xmlns:p14="http://schemas.microsoft.com/office/powerpoint/2010/main" val="33084997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The Mass">
  <a:themeElements>
    <a:clrScheme name="8cb2ef_140, 178, 239 3">
      <a:dk1>
        <a:srgbClr val="000000"/>
      </a:dk1>
      <a:lt1>
        <a:srgbClr val="8CB2EF"/>
      </a:lt1>
      <a:dk2>
        <a:srgbClr val="000000"/>
      </a:dk2>
      <a:lt2>
        <a:srgbClr val="B2B2B2"/>
      </a:lt2>
      <a:accent1>
        <a:srgbClr val="B87100"/>
      </a:accent1>
      <a:accent2>
        <a:srgbClr val="C2A000"/>
      </a:accent2>
      <a:accent3>
        <a:srgbClr val="C5D5F6"/>
      </a:accent3>
      <a:accent4>
        <a:srgbClr val="000000"/>
      </a:accent4>
      <a:accent5>
        <a:srgbClr val="D8BBAA"/>
      </a:accent5>
      <a:accent6>
        <a:srgbClr val="B09100"/>
      </a:accent6>
      <a:hlink>
        <a:srgbClr val="5C2700"/>
      </a:hlink>
      <a:folHlink>
        <a:srgbClr val="003485"/>
      </a:folHlink>
    </a:clrScheme>
    <a:fontScheme name="8cb2ef_140, 178, 239">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cb2ef_140, 178, 239 1">
        <a:dk1>
          <a:srgbClr val="000000"/>
        </a:dk1>
        <a:lt1>
          <a:srgbClr val="8CB2EF"/>
        </a:lt1>
        <a:dk2>
          <a:srgbClr val="000000"/>
        </a:dk2>
        <a:lt2>
          <a:srgbClr val="B2B2B2"/>
        </a:lt2>
        <a:accent1>
          <a:srgbClr val="B2CFFF"/>
        </a:accent1>
        <a:accent2>
          <a:srgbClr val="166FFF"/>
        </a:accent2>
        <a:accent3>
          <a:srgbClr val="C5D5F6"/>
        </a:accent3>
        <a:accent4>
          <a:srgbClr val="000000"/>
        </a:accent4>
        <a:accent5>
          <a:srgbClr val="D5E4FF"/>
        </a:accent5>
        <a:accent6>
          <a:srgbClr val="1364E7"/>
        </a:accent6>
        <a:hlink>
          <a:srgbClr val="001E4C"/>
        </a:hlink>
        <a:folHlink>
          <a:srgbClr val="003994"/>
        </a:folHlink>
      </a:clrScheme>
      <a:clrMap bg1="lt1" tx1="dk1" bg2="lt2" tx2="dk2" accent1="accent1" accent2="accent2" accent3="accent3" accent4="accent4" accent5="accent5" accent6="accent6" hlink="hlink" folHlink="folHlink"/>
    </a:extraClrScheme>
    <a:extraClrScheme>
      <a:clrScheme name="8cb2ef_140, 178, 239 2">
        <a:dk1>
          <a:srgbClr val="000000"/>
        </a:dk1>
        <a:lt1>
          <a:srgbClr val="8CB2EF"/>
        </a:lt1>
        <a:dk2>
          <a:srgbClr val="000000"/>
        </a:dk2>
        <a:lt2>
          <a:srgbClr val="B2B2B2"/>
        </a:lt2>
        <a:accent1>
          <a:srgbClr val="007EB8"/>
        </a:accent1>
        <a:accent2>
          <a:srgbClr val="4B33FF"/>
        </a:accent2>
        <a:accent3>
          <a:srgbClr val="C5D5F6"/>
        </a:accent3>
        <a:accent4>
          <a:srgbClr val="000000"/>
        </a:accent4>
        <a:accent5>
          <a:srgbClr val="AAC0D8"/>
        </a:accent5>
        <a:accent6>
          <a:srgbClr val="432DE7"/>
        </a:accent6>
        <a:hlink>
          <a:srgbClr val="001E57"/>
        </a:hlink>
        <a:folHlink>
          <a:srgbClr val="130099"/>
        </a:folHlink>
      </a:clrScheme>
      <a:clrMap bg1="lt1" tx1="dk1" bg2="lt2" tx2="dk2" accent1="accent1" accent2="accent2" accent3="accent3" accent4="accent4" accent5="accent5" accent6="accent6" hlink="hlink" folHlink="folHlink"/>
    </a:extraClrScheme>
    <a:extraClrScheme>
      <a:clrScheme name="8cb2ef_140, 178, 239 3">
        <a:dk1>
          <a:srgbClr val="000000"/>
        </a:dk1>
        <a:lt1>
          <a:srgbClr val="8CB2EF"/>
        </a:lt1>
        <a:dk2>
          <a:srgbClr val="000000"/>
        </a:dk2>
        <a:lt2>
          <a:srgbClr val="B2B2B2"/>
        </a:lt2>
        <a:accent1>
          <a:srgbClr val="B87100"/>
        </a:accent1>
        <a:accent2>
          <a:srgbClr val="C2A000"/>
        </a:accent2>
        <a:accent3>
          <a:srgbClr val="C5D5F6"/>
        </a:accent3>
        <a:accent4>
          <a:srgbClr val="000000"/>
        </a:accent4>
        <a:accent5>
          <a:srgbClr val="D8BBAA"/>
        </a:accent5>
        <a:accent6>
          <a:srgbClr val="B09100"/>
        </a:accent6>
        <a:hlink>
          <a:srgbClr val="5C2700"/>
        </a:hlink>
        <a:folHlink>
          <a:srgbClr val="003485"/>
        </a:folHlink>
      </a:clrScheme>
      <a:clrMap bg1="lt1" tx1="dk1" bg2="lt2" tx2="dk2" accent1="accent1" accent2="accent2" accent3="accent3" accent4="accent4" accent5="accent5" accent6="accent6" hlink="hlink" folHlink="folHlink"/>
    </a:extraClrScheme>
    <a:extraClrScheme>
      <a:clrScheme name="8cb2ef_140, 178, 239 4">
        <a:dk1>
          <a:srgbClr val="000000"/>
        </a:dk1>
        <a:lt1>
          <a:srgbClr val="8CB2EF"/>
        </a:lt1>
        <a:dk2>
          <a:srgbClr val="000000"/>
        </a:dk2>
        <a:lt2>
          <a:srgbClr val="B2B2B2"/>
        </a:lt2>
        <a:accent1>
          <a:srgbClr val="8CB200"/>
        </a:accent1>
        <a:accent2>
          <a:srgbClr val="B87100"/>
        </a:accent2>
        <a:accent3>
          <a:srgbClr val="C5D5F6"/>
        </a:accent3>
        <a:accent4>
          <a:srgbClr val="000000"/>
        </a:accent4>
        <a:accent5>
          <a:srgbClr val="C5D5AA"/>
        </a:accent5>
        <a:accent6>
          <a:srgbClr val="A66600"/>
        </a:accent6>
        <a:hlink>
          <a:srgbClr val="002A70"/>
        </a:hlink>
        <a:folHlink>
          <a:srgbClr val="61003A"/>
        </a:folHlink>
      </a:clrScheme>
      <a:clrMap bg1="lt1" tx1="dk1" bg2="lt2" tx2="dk2" accent1="accent1" accent2="accent2" accent3="accent3" accent4="accent4" accent5="accent5" accent6="accent6" hlink="hlink" folHlink="folHlink"/>
    </a:extraClrScheme>
    <a:extraClrScheme>
      <a:clrScheme name="8cb2ef_140, 178, 239 5">
        <a:dk1>
          <a:srgbClr val="000000"/>
        </a:dk1>
        <a:lt1>
          <a:srgbClr val="FFFFFF"/>
        </a:lt1>
        <a:dk2>
          <a:srgbClr val="000000"/>
        </a:dk2>
        <a:lt2>
          <a:srgbClr val="B2B2B2"/>
        </a:lt2>
        <a:accent1>
          <a:srgbClr val="B2CFFF"/>
        </a:accent1>
        <a:accent2>
          <a:srgbClr val="166FFF"/>
        </a:accent2>
        <a:accent3>
          <a:srgbClr val="FFFFFF"/>
        </a:accent3>
        <a:accent4>
          <a:srgbClr val="000000"/>
        </a:accent4>
        <a:accent5>
          <a:srgbClr val="D5E4FF"/>
        </a:accent5>
        <a:accent6>
          <a:srgbClr val="1364E7"/>
        </a:accent6>
        <a:hlink>
          <a:srgbClr val="001E4C"/>
        </a:hlink>
        <a:folHlink>
          <a:srgbClr val="003994"/>
        </a:folHlink>
      </a:clrScheme>
      <a:clrMap bg1="lt1" tx1="dk1" bg2="lt2" tx2="dk2" accent1="accent1" accent2="accent2" accent3="accent3" accent4="accent4" accent5="accent5" accent6="accent6" hlink="hlink" folHlink="folHlink"/>
    </a:extraClrScheme>
    <a:extraClrScheme>
      <a:clrScheme name="8cb2ef_140, 178, 239 6">
        <a:dk1>
          <a:srgbClr val="000000"/>
        </a:dk1>
        <a:lt1>
          <a:srgbClr val="FFFFFF"/>
        </a:lt1>
        <a:dk2>
          <a:srgbClr val="000000"/>
        </a:dk2>
        <a:lt2>
          <a:srgbClr val="B2B2B2"/>
        </a:lt2>
        <a:accent1>
          <a:srgbClr val="007EB8"/>
        </a:accent1>
        <a:accent2>
          <a:srgbClr val="4B33FF"/>
        </a:accent2>
        <a:accent3>
          <a:srgbClr val="FFFFFF"/>
        </a:accent3>
        <a:accent4>
          <a:srgbClr val="000000"/>
        </a:accent4>
        <a:accent5>
          <a:srgbClr val="AAC0D8"/>
        </a:accent5>
        <a:accent6>
          <a:srgbClr val="432DE7"/>
        </a:accent6>
        <a:hlink>
          <a:srgbClr val="001E57"/>
        </a:hlink>
        <a:folHlink>
          <a:srgbClr val="130099"/>
        </a:folHlink>
      </a:clrScheme>
      <a:clrMap bg1="lt1" tx1="dk1" bg2="lt2" tx2="dk2" accent1="accent1" accent2="accent2" accent3="accent3" accent4="accent4" accent5="accent5" accent6="accent6" hlink="hlink" folHlink="folHlink"/>
    </a:extraClrScheme>
    <a:extraClrScheme>
      <a:clrScheme name="8cb2ef_140, 178, 239 7">
        <a:dk1>
          <a:srgbClr val="000000"/>
        </a:dk1>
        <a:lt1>
          <a:srgbClr val="FFFFFF"/>
        </a:lt1>
        <a:dk2>
          <a:srgbClr val="000000"/>
        </a:dk2>
        <a:lt2>
          <a:srgbClr val="B2B2B2"/>
        </a:lt2>
        <a:accent1>
          <a:srgbClr val="B87100"/>
        </a:accent1>
        <a:accent2>
          <a:srgbClr val="C2A000"/>
        </a:accent2>
        <a:accent3>
          <a:srgbClr val="FFFFFF"/>
        </a:accent3>
        <a:accent4>
          <a:srgbClr val="000000"/>
        </a:accent4>
        <a:accent5>
          <a:srgbClr val="D8BBAA"/>
        </a:accent5>
        <a:accent6>
          <a:srgbClr val="B09100"/>
        </a:accent6>
        <a:hlink>
          <a:srgbClr val="5C2700"/>
        </a:hlink>
        <a:folHlink>
          <a:srgbClr val="003485"/>
        </a:folHlink>
      </a:clrScheme>
      <a:clrMap bg1="lt1" tx1="dk1" bg2="lt2" tx2="dk2" accent1="accent1" accent2="accent2" accent3="accent3" accent4="accent4" accent5="accent5" accent6="accent6" hlink="hlink" folHlink="folHlink"/>
    </a:extraClrScheme>
    <a:extraClrScheme>
      <a:clrScheme name="8cb2ef_140, 178, 239 8">
        <a:dk1>
          <a:srgbClr val="000000"/>
        </a:dk1>
        <a:lt1>
          <a:srgbClr val="FFFFFF"/>
        </a:lt1>
        <a:dk2>
          <a:srgbClr val="000000"/>
        </a:dk2>
        <a:lt2>
          <a:srgbClr val="B2B2B2"/>
        </a:lt2>
        <a:accent1>
          <a:srgbClr val="8CB200"/>
        </a:accent1>
        <a:accent2>
          <a:srgbClr val="B87100"/>
        </a:accent2>
        <a:accent3>
          <a:srgbClr val="FFFFFF"/>
        </a:accent3>
        <a:accent4>
          <a:srgbClr val="000000"/>
        </a:accent4>
        <a:accent5>
          <a:srgbClr val="C5D5AA"/>
        </a:accent5>
        <a:accent6>
          <a:srgbClr val="A66600"/>
        </a:accent6>
        <a:hlink>
          <a:srgbClr val="002A70"/>
        </a:hlink>
        <a:folHlink>
          <a:srgbClr val="61003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 Mass.thmx</Template>
  <TotalTime>66</TotalTime>
  <Words>3694</Words>
  <Application>Microsoft Macintosh PowerPoint</Application>
  <PresentationFormat>On-screen Show (4:3)</PresentationFormat>
  <Paragraphs>224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The Mass</vt:lpstr>
      <vt:lpstr>The Mass</vt:lpstr>
      <vt:lpstr>The Most Perfect Worship</vt:lpstr>
      <vt:lpstr>The Name</vt:lpstr>
      <vt:lpstr>The Name</vt:lpstr>
      <vt:lpstr>What is the Mass?</vt:lpstr>
      <vt:lpstr>Parts of the Mass</vt:lpstr>
      <vt:lpstr>Procession</vt:lpstr>
      <vt:lpstr>Confiteor</vt:lpstr>
      <vt:lpstr>Gloria</vt:lpstr>
      <vt:lpstr>Collect</vt:lpstr>
      <vt:lpstr>The Old Testament &amp; Epistles</vt:lpstr>
      <vt:lpstr>Responsorial Psalm</vt:lpstr>
      <vt:lpstr>The Gospel</vt:lpstr>
      <vt:lpstr>The Gospel</vt:lpstr>
      <vt:lpstr>Homily</vt:lpstr>
      <vt:lpstr>Five principles of a good homily </vt:lpstr>
      <vt:lpstr>Credo</vt:lpstr>
      <vt:lpstr>General Intercessions</vt:lpstr>
      <vt:lpstr>Offertory </vt:lpstr>
      <vt:lpstr>Anaphora </vt:lpstr>
      <vt:lpstr>The Eucharistic Prayers</vt:lpstr>
      <vt:lpstr>Sub-Elements of the Eucharistic Prayers</vt:lpstr>
      <vt:lpstr>Sub-Elements of the Eucharistic Prayers</vt:lpstr>
      <vt:lpstr>Sub-Elements of the Eucharistic Prayers</vt:lpstr>
      <vt:lpstr>Pater Noster</vt:lpstr>
      <vt:lpstr>Pax</vt:lpstr>
      <vt:lpstr>Agnus Dei (Fraction Rite)</vt:lpstr>
      <vt:lpstr>“Ecce, Agnus Dei”</vt:lpstr>
      <vt:lpstr>Communion</vt:lpstr>
      <vt:lpstr>Post-Communion Prayer &amp; Dismissal</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Mass</dc:title>
  <dc:creator>Ty Jackson</dc:creator>
  <cp:lastModifiedBy>Ty Jackson</cp:lastModifiedBy>
  <cp:revision>13</cp:revision>
  <dcterms:created xsi:type="dcterms:W3CDTF">2014-06-21T16:19:15Z</dcterms:created>
  <dcterms:modified xsi:type="dcterms:W3CDTF">2014-07-14T02:57:10Z</dcterms:modified>
</cp:coreProperties>
</file>