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sldIdLst>
    <p:sldId id="256" r:id="rId2"/>
    <p:sldId id="257" r:id="rId3"/>
    <p:sldId id="258" r:id="rId4"/>
    <p:sldId id="259" r:id="rId5"/>
    <p:sldId id="260" r:id="rId6"/>
    <p:sldId id="261" r:id="rId7"/>
    <p:sldId id="262" r:id="rId8"/>
    <p:sldId id="264" r:id="rId9"/>
    <p:sldId id="275"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660033"/>
    <a:srgbClr val="FFFF00"/>
    <a:srgbClr val="CC9900"/>
    <a:srgbClr val="000099"/>
    <a:srgbClr val="6666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817" autoAdjust="0"/>
  </p:normalViewPr>
  <p:slideViewPr>
    <p:cSldViewPr>
      <p:cViewPr varScale="1">
        <p:scale>
          <a:sx n="85" d="100"/>
          <a:sy n="85" d="100"/>
        </p:scale>
        <p:origin x="-17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057400" y="3810000"/>
            <a:ext cx="67056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2057400" y="1433732"/>
            <a:ext cx="67056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2317652" y="358140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358140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4AA37161-978E-46B8-9105-C20BFF27264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B9BD4-5071-4144-AB5B-89FD091B2E5C}"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4B74-6A67-4B51-9023-BB4700E8DB3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1905000" y="1828800"/>
            <a:ext cx="6781800" cy="4800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fld id="{B01F9CA3-105E-4857-9057-6DB6197DA786}" type="datetimeFigureOut">
              <a:rPr lang="en-US" smtClean="0"/>
              <a:t>7/13/14</a:t>
            </a:fld>
            <a:endParaRPr lang="en-US"/>
          </a:p>
        </p:txBody>
      </p:sp>
      <p:sp>
        <p:nvSpPr>
          <p:cNvPr id="15" name="Slide Number Placeholder 14"/>
          <p:cNvSpPr>
            <a:spLocks noGrp="1"/>
          </p:cNvSpPr>
          <p:nvPr>
            <p:ph type="sldNum" sz="quarter" idx="15"/>
          </p:nvPr>
        </p:nvSpPr>
        <p:spPr/>
        <p:txBody>
          <a:bodyPr/>
          <a:lstStyle>
            <a:lvl1pPr algn="ctr">
              <a:defRPr/>
            </a:lvl1pPr>
          </a:lstStyle>
          <a:p>
            <a:fld id="{7F5CE407-6216-4202-80E4-A30DC2F709B2}"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a:xfrm>
            <a:off x="1905000" y="381000"/>
            <a:ext cx="6781800" cy="1219200"/>
          </a:xfrm>
        </p:spPr>
        <p:txBody>
          <a:bodyPr rtlCol="0" anchor="b" anchorCtr="0"/>
          <a:lstStyle/>
          <a:p>
            <a:r>
              <a:rPr kumimoji="0" lang="en-US" smtClean="0"/>
              <a:t>Click to edit Master title style</a:t>
            </a:r>
            <a:endParaRPr kumimoji="0"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729C8-7D43-410D-9704-00B9DAD7CB6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88A-AF52-4C34-B7C4-EDB065A65ED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D5BBDC4-9FF3-4706-8F4B-6378AB7CF57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FBE67-45A6-47F1-BC5D-90340AA9583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D22B1D-D7CC-482C-A50A-B106E9C156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5D783D09-F260-4D60-B12E-A2110A8A0D4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060F9F83-9C9E-4ACD-8683-91C3D0F04BA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2057400" y="1752600"/>
            <a:ext cx="6629400" cy="4953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4C878B2-A6D6-4E44-91BF-DA5979F70ADD}" type="slidenum">
              <a:rPr lang="en-US" smtClean="0"/>
              <a:pPr/>
              <a:t>‹#›</a:t>
            </a:fld>
            <a:endParaRPr lang="en-US"/>
          </a:p>
        </p:txBody>
      </p:sp>
      <p:sp>
        <p:nvSpPr>
          <p:cNvPr id="5" name="Title Placeholder 4"/>
          <p:cNvSpPr>
            <a:spLocks noGrp="1"/>
          </p:cNvSpPr>
          <p:nvPr>
            <p:ph type="title"/>
          </p:nvPr>
        </p:nvSpPr>
        <p:spPr>
          <a:xfrm>
            <a:off x="2057400" y="381000"/>
            <a:ext cx="66294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pic>
        <p:nvPicPr>
          <p:cNvPr id="7" name="Picture 6" descr="2746237657_d542b89404_o.png"/>
          <p:cNvPicPr>
            <a:picLocks noChangeAspect="1"/>
          </p:cNvPicPr>
          <p:nvPr userDrawn="1"/>
        </p:nvPicPr>
        <p:blipFill>
          <a:blip r:embed="rId13">
            <a:alphaModFix/>
            <a:extLst>
              <a:ext uri="{28A0092B-C50C-407E-A947-70E740481C1C}">
                <a14:useLocalDpi xmlns:a14="http://schemas.microsoft.com/office/drawing/2010/main" val="0"/>
              </a:ext>
            </a:extLst>
          </a:blip>
          <a:stretch>
            <a:fillRect/>
          </a:stretch>
        </p:blipFill>
        <p:spPr>
          <a:xfrm>
            <a:off x="228600" y="4114800"/>
            <a:ext cx="1630290" cy="2590800"/>
          </a:xfrm>
          <a:prstGeom prst="rect">
            <a:avLst/>
          </a:prstGeom>
        </p:spPr>
      </p:pic>
      <p:pic>
        <p:nvPicPr>
          <p:cNvPr id="8" name="Picture 7" descr="2746237657_d542b89404_o.png"/>
          <p:cNvPicPr>
            <a:picLocks noChangeAspect="1"/>
          </p:cNvPicPr>
          <p:nvPr userDrawn="1"/>
        </p:nvPicPr>
        <p:blipFill>
          <a:blip r:embed="rId13">
            <a:alphaModFix amt="12000"/>
            <a:extLst>
              <a:ext uri="{28A0092B-C50C-407E-A947-70E740481C1C}">
                <a14:useLocalDpi xmlns:a14="http://schemas.microsoft.com/office/drawing/2010/main" val="0"/>
              </a:ext>
            </a:extLst>
          </a:blip>
          <a:stretch>
            <a:fillRect/>
          </a:stretch>
        </p:blipFill>
        <p:spPr>
          <a:xfrm>
            <a:off x="3733800" y="609600"/>
            <a:ext cx="3429000" cy="5449247"/>
          </a:xfrm>
          <a:prstGeom prst="rect">
            <a:avLst/>
          </a:prstGeom>
        </p:spPr>
      </p:pic>
    </p:spTree>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514600" y="3733800"/>
            <a:ext cx="5791200" cy="1752600"/>
          </a:xfrm>
        </p:spPr>
        <p:txBody>
          <a:bodyPr>
            <a:normAutofit fontScale="40000" lnSpcReduction="20000"/>
          </a:bodyPr>
          <a:lstStyle/>
          <a:p>
            <a:pPr hangingPunct="0"/>
            <a:r>
              <a:rPr lang="en-US" sz="4400" dirty="0"/>
              <a:t>“In many and various ways God spoke of old to our fathers by the prophets; but in these last days He has spoken to us by a Son, whom He appointed the heir of all things…”</a:t>
            </a:r>
          </a:p>
          <a:p>
            <a:r>
              <a:rPr lang="en-US" sz="4400" dirty="0"/>
              <a:t> </a:t>
            </a:r>
          </a:p>
          <a:p>
            <a:r>
              <a:rPr lang="en-US" sz="4400" dirty="0"/>
              <a:t>- Heb. 1:1</a:t>
            </a:r>
          </a:p>
          <a:p>
            <a:endParaRPr lang="en-US" sz="4400" dirty="0"/>
          </a:p>
        </p:txBody>
      </p:sp>
      <p:sp>
        <p:nvSpPr>
          <p:cNvPr id="2050" name="Rectangle 2"/>
          <p:cNvSpPr>
            <a:spLocks noGrp="1" noChangeArrowheads="1"/>
          </p:cNvSpPr>
          <p:nvPr>
            <p:ph type="ctrTitle"/>
          </p:nvPr>
        </p:nvSpPr>
        <p:spPr>
          <a:xfrm>
            <a:off x="2057400" y="1524000"/>
            <a:ext cx="6594230" cy="1828800"/>
          </a:xfrm>
        </p:spPr>
        <p:txBody>
          <a:bodyPr>
            <a:normAutofit/>
          </a:bodyPr>
          <a:lstStyle/>
          <a:p>
            <a:r>
              <a:rPr lang="en-US" sz="6000" dirty="0" smtClean="0"/>
              <a:t>Divine Revelation</a:t>
            </a:r>
            <a:endParaRPr lang="en-US" sz="6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hangingPunct="0"/>
            <a:r>
              <a:rPr lang="en-US" dirty="0" smtClean="0"/>
              <a:t>In </a:t>
            </a:r>
            <a:r>
              <a:rPr lang="en-US" dirty="0"/>
              <a:t>order to get a correct understanding of Scripture, we must </a:t>
            </a:r>
            <a:r>
              <a:rPr lang="en-US" dirty="0" smtClean="0"/>
              <a:t>read and </a:t>
            </a:r>
            <a:r>
              <a:rPr lang="en-US" dirty="0"/>
              <a:t>interpret it in the light of the same Spirit by whom it was written. </a:t>
            </a:r>
            <a:endParaRPr lang="en-US" dirty="0" smtClean="0"/>
          </a:p>
          <a:p>
            <a:pPr marL="0" indent="0" hangingPunct="0">
              <a:buNone/>
            </a:pPr>
            <a:endParaRPr lang="en-US" dirty="0" smtClean="0"/>
          </a:p>
          <a:p>
            <a:pPr hangingPunct="0"/>
            <a:r>
              <a:rPr lang="en-US" dirty="0" smtClean="0"/>
              <a:t>The </a:t>
            </a:r>
            <a:r>
              <a:rPr lang="en-US" dirty="0"/>
              <a:t>Church proposes three criteria that we keep in mind when reading Scripture</a:t>
            </a:r>
            <a:r>
              <a:rPr lang="en-US" dirty="0" smtClean="0"/>
              <a:t>:</a:t>
            </a:r>
            <a:endParaRPr lang="en-US" dirty="0"/>
          </a:p>
          <a:p>
            <a:pPr lvl="1" hangingPunct="0"/>
            <a:r>
              <a:rPr lang="en-US" dirty="0" smtClean="0"/>
              <a:t>Be </a:t>
            </a:r>
            <a:r>
              <a:rPr lang="en-US" dirty="0"/>
              <a:t>attentive to the content &amp; unity of the whole Scripture </a:t>
            </a:r>
          </a:p>
          <a:p>
            <a:pPr lvl="1" hangingPunct="0"/>
            <a:r>
              <a:rPr lang="en-US" dirty="0"/>
              <a:t>Read Scripture within the living tradition of the Church </a:t>
            </a:r>
          </a:p>
          <a:p>
            <a:pPr lvl="1" hangingPunct="0"/>
            <a:r>
              <a:rPr lang="en-US" dirty="0"/>
              <a:t>Be attentive to the analogy of faith (the coherence of truths) </a:t>
            </a:r>
          </a:p>
          <a:p>
            <a:endParaRPr lang="en-US" dirty="0"/>
          </a:p>
        </p:txBody>
      </p:sp>
      <p:sp>
        <p:nvSpPr>
          <p:cNvPr id="2" name="Title 1"/>
          <p:cNvSpPr>
            <a:spLocks noGrp="1"/>
          </p:cNvSpPr>
          <p:nvPr>
            <p:ph type="title"/>
          </p:nvPr>
        </p:nvSpPr>
        <p:spPr/>
        <p:txBody>
          <a:bodyPr>
            <a:normAutofit fontScale="90000"/>
          </a:bodyPr>
          <a:lstStyle/>
          <a:p>
            <a:r>
              <a:rPr lang="en-US" dirty="0"/>
              <a:t>Criteria for Reading and Understanding </a:t>
            </a:r>
            <a:r>
              <a:rPr lang="en-US" dirty="0" smtClean="0"/>
              <a:t>Scripture</a:t>
            </a:r>
            <a:endParaRPr lang="en-US" dirty="0"/>
          </a:p>
        </p:txBody>
      </p:sp>
    </p:spTree>
    <p:extLst>
      <p:ext uri="{BB962C8B-B14F-4D97-AF65-F5344CB8AC3E}">
        <p14:creationId xmlns:p14="http://schemas.microsoft.com/office/powerpoint/2010/main" val="349077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hangingPunct="0"/>
            <a:r>
              <a:rPr lang="en-US" b="1" dirty="0" smtClean="0"/>
              <a:t>Literal</a:t>
            </a:r>
            <a:r>
              <a:rPr lang="en-US" b="1" dirty="0"/>
              <a:t>: </a:t>
            </a:r>
            <a:r>
              <a:rPr lang="en-US" dirty="0"/>
              <a:t>the literal meaning of the text. All other senses must flow form this one.</a:t>
            </a:r>
            <a:r>
              <a:rPr lang="en-US" b="1" dirty="0"/>
              <a:t> </a:t>
            </a:r>
            <a:endParaRPr lang="en-US" dirty="0"/>
          </a:p>
          <a:p>
            <a:pPr marL="0" lvl="0" indent="0" hangingPunct="0">
              <a:buNone/>
            </a:pPr>
            <a:endParaRPr lang="en-US" b="1" dirty="0" smtClean="0"/>
          </a:p>
          <a:p>
            <a:pPr lvl="0" hangingPunct="0"/>
            <a:r>
              <a:rPr lang="en-US" b="1" dirty="0" smtClean="0"/>
              <a:t>Allegorical</a:t>
            </a:r>
            <a:r>
              <a:rPr lang="en-US" b="1" dirty="0"/>
              <a:t>: </a:t>
            </a:r>
            <a:r>
              <a:rPr lang="en-US" dirty="0"/>
              <a:t>the sign value of the text as it prefigures or symbolizes a mystery of the faith</a:t>
            </a:r>
            <a:r>
              <a:rPr lang="en-US" b="1" dirty="0"/>
              <a:t> </a:t>
            </a:r>
            <a:endParaRPr lang="en-US" dirty="0"/>
          </a:p>
          <a:p>
            <a:pPr marL="0" lvl="0" indent="0" hangingPunct="0">
              <a:buNone/>
            </a:pPr>
            <a:endParaRPr lang="en-US" b="1" dirty="0" smtClean="0"/>
          </a:p>
          <a:p>
            <a:pPr lvl="0" hangingPunct="0"/>
            <a:r>
              <a:rPr lang="en-US" b="1" dirty="0" err="1" smtClean="0"/>
              <a:t>Moral:</a:t>
            </a:r>
            <a:r>
              <a:rPr lang="en-US" dirty="0" err="1" smtClean="0"/>
              <a:t>the</a:t>
            </a:r>
            <a:r>
              <a:rPr lang="en-US" dirty="0" smtClean="0"/>
              <a:t> </a:t>
            </a:r>
            <a:r>
              <a:rPr lang="en-US" dirty="0"/>
              <a:t>events of Scripture provide us with examples of how and how not to live</a:t>
            </a:r>
            <a:r>
              <a:rPr lang="en-US" b="1" dirty="0"/>
              <a:t> </a:t>
            </a:r>
            <a:endParaRPr lang="en-US" dirty="0"/>
          </a:p>
          <a:p>
            <a:pPr marL="0" lvl="0" indent="0" hangingPunct="0">
              <a:buNone/>
            </a:pPr>
            <a:endParaRPr lang="en-US" b="1" dirty="0" smtClean="0"/>
          </a:p>
          <a:p>
            <a:pPr lvl="0" hangingPunct="0"/>
            <a:r>
              <a:rPr lang="en-US" b="1" dirty="0" smtClean="0"/>
              <a:t>Anagogical</a:t>
            </a:r>
            <a:r>
              <a:rPr lang="en-US" b="1" dirty="0"/>
              <a:t>: </a:t>
            </a:r>
            <a:r>
              <a:rPr lang="en-US" dirty="0"/>
              <a:t>the events interpreted in terms of their eternal significance</a:t>
            </a:r>
            <a:r>
              <a:rPr lang="en-US" b="1" dirty="0"/>
              <a:t> </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Four “senses” </a:t>
            </a:r>
            <a:r>
              <a:rPr lang="en-US" dirty="0"/>
              <a:t>in which we can interpret Scripture</a:t>
            </a:r>
            <a:r>
              <a:rPr lang="en-US" dirty="0" smtClean="0"/>
              <a:t>.</a:t>
            </a:r>
            <a:endParaRPr lang="en-US" dirty="0"/>
          </a:p>
        </p:txBody>
      </p:sp>
    </p:spTree>
    <p:extLst>
      <p:ext uri="{BB962C8B-B14F-4D97-AF65-F5344CB8AC3E}">
        <p14:creationId xmlns:p14="http://schemas.microsoft.com/office/powerpoint/2010/main" val="386550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smtClean="0"/>
              <a:t>Looking </a:t>
            </a:r>
            <a:r>
              <a:rPr lang="en-US" dirty="0"/>
              <a:t>at it according to the four senses, we can discern several levels of meaning</a:t>
            </a:r>
            <a:r>
              <a:rPr lang="en-US" dirty="0" smtClean="0"/>
              <a:t>:</a:t>
            </a:r>
            <a:endParaRPr lang="en-US" dirty="0"/>
          </a:p>
          <a:p>
            <a:pPr lvl="1" hangingPunct="0">
              <a:lnSpc>
                <a:spcPct val="120000"/>
              </a:lnSpc>
            </a:pPr>
            <a:r>
              <a:rPr lang="en-US" b="1" dirty="0"/>
              <a:t>Literal</a:t>
            </a:r>
            <a:r>
              <a:rPr lang="en-US" dirty="0"/>
              <a:t>: Around 1000 B.C., an Israelite a boy David killed a large Philistine warrior named</a:t>
            </a:r>
            <a:r>
              <a:rPr lang="en-US" b="1" dirty="0"/>
              <a:t> </a:t>
            </a:r>
            <a:r>
              <a:rPr lang="en-US" dirty="0"/>
              <a:t>Goliath</a:t>
            </a:r>
            <a:r>
              <a:rPr lang="en-US" dirty="0" smtClean="0"/>
              <a:t>.</a:t>
            </a:r>
            <a:r>
              <a:rPr lang="en-US" dirty="0"/>
              <a:t> </a:t>
            </a:r>
          </a:p>
          <a:p>
            <a:pPr marL="365760" lvl="1" indent="0" hangingPunct="0">
              <a:lnSpc>
                <a:spcPct val="120000"/>
              </a:lnSpc>
              <a:buNone/>
            </a:pPr>
            <a:endParaRPr lang="en-US" b="1" dirty="0" smtClean="0"/>
          </a:p>
          <a:p>
            <a:pPr lvl="1" hangingPunct="0">
              <a:lnSpc>
                <a:spcPct val="120000"/>
              </a:lnSpc>
            </a:pPr>
            <a:r>
              <a:rPr lang="en-US" b="1" dirty="0" smtClean="0"/>
              <a:t>Allegorical</a:t>
            </a:r>
            <a:r>
              <a:rPr lang="en-US" dirty="0"/>
              <a:t>: Just as David appeared weak yet slew the giant, so our Savior, though appearing</a:t>
            </a:r>
            <a:r>
              <a:rPr lang="en-US" b="1" dirty="0"/>
              <a:t> </a:t>
            </a:r>
            <a:r>
              <a:rPr lang="en-US" dirty="0"/>
              <a:t>weak in the flesh, conquered and destroyed the works of the devil</a:t>
            </a:r>
            <a:r>
              <a:rPr lang="en-US" dirty="0" smtClean="0"/>
              <a:t>.</a:t>
            </a:r>
            <a:endParaRPr lang="en-US" dirty="0"/>
          </a:p>
          <a:p>
            <a:pPr marL="365760" lvl="1" indent="0" hangingPunct="0">
              <a:lnSpc>
                <a:spcPct val="120000"/>
              </a:lnSpc>
              <a:buNone/>
            </a:pPr>
            <a:endParaRPr lang="en-US" b="1" dirty="0" smtClean="0"/>
          </a:p>
          <a:p>
            <a:pPr lvl="1" hangingPunct="0">
              <a:lnSpc>
                <a:spcPct val="120000"/>
              </a:lnSpc>
            </a:pPr>
            <a:r>
              <a:rPr lang="en-US" b="1" dirty="0" smtClean="0"/>
              <a:t>Moral</a:t>
            </a:r>
            <a:r>
              <a:rPr lang="en-US" dirty="0"/>
              <a:t>: The story of David and Goliath teaches us that, with God’s help, even the weak can stand</a:t>
            </a:r>
            <a:r>
              <a:rPr lang="en-US" b="1" dirty="0"/>
              <a:t> </a:t>
            </a:r>
            <a:r>
              <a:rPr lang="en-US" dirty="0"/>
              <a:t>up and overcome any obstacle</a:t>
            </a:r>
            <a:r>
              <a:rPr lang="en-US" dirty="0" smtClean="0"/>
              <a:t>.</a:t>
            </a:r>
            <a:endParaRPr lang="en-US" dirty="0"/>
          </a:p>
          <a:p>
            <a:pPr marL="365760" lvl="1" indent="0" hangingPunct="0">
              <a:lnSpc>
                <a:spcPct val="120000"/>
              </a:lnSpc>
              <a:buNone/>
            </a:pPr>
            <a:endParaRPr lang="en-US" b="1" dirty="0" smtClean="0"/>
          </a:p>
          <a:p>
            <a:pPr lvl="1" hangingPunct="0">
              <a:lnSpc>
                <a:spcPct val="120000"/>
              </a:lnSpc>
            </a:pPr>
            <a:r>
              <a:rPr lang="en-US" b="1" dirty="0" smtClean="0"/>
              <a:t>Anagogical</a:t>
            </a:r>
            <a:r>
              <a:rPr lang="en-US" dirty="0"/>
              <a:t>: David’s victory over Goliath prefigures the final victory of Christ over the devil at</a:t>
            </a:r>
            <a:r>
              <a:rPr lang="en-US" b="1" dirty="0"/>
              <a:t> </a:t>
            </a:r>
            <a:r>
              <a:rPr lang="en-US" dirty="0"/>
              <a:t>the end of time</a:t>
            </a:r>
            <a:r>
              <a:rPr lang="en-US" dirty="0" smtClean="0"/>
              <a:t>.</a:t>
            </a:r>
            <a:endParaRPr lang="en-US" dirty="0"/>
          </a:p>
        </p:txBody>
      </p:sp>
      <p:sp>
        <p:nvSpPr>
          <p:cNvPr id="2" name="Title 1"/>
          <p:cNvSpPr>
            <a:spLocks noGrp="1"/>
          </p:cNvSpPr>
          <p:nvPr>
            <p:ph type="title"/>
          </p:nvPr>
        </p:nvSpPr>
        <p:spPr/>
        <p:txBody>
          <a:bodyPr/>
          <a:lstStyle/>
          <a:p>
            <a:r>
              <a:rPr lang="en-US" dirty="0"/>
              <a:t>David and Goliath</a:t>
            </a:r>
          </a:p>
        </p:txBody>
      </p:sp>
    </p:spTree>
    <p:extLst>
      <p:ext uri="{BB962C8B-B14F-4D97-AF65-F5344CB8AC3E}">
        <p14:creationId xmlns:p14="http://schemas.microsoft.com/office/powerpoint/2010/main" val="216700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hangingPunct="0">
              <a:lnSpc>
                <a:spcPct val="120000"/>
              </a:lnSpc>
            </a:pPr>
            <a:r>
              <a:rPr lang="en-US" i="1" dirty="0"/>
              <a:t>“It was by apostolic Tradition that the Church discerned which writings are to be included in the list of sacred books. The complete list is called the canon of Scripture. It includes 46 books for the Old Testament and 27 for the New.</a:t>
            </a:r>
            <a:r>
              <a:rPr lang="en-US" i="1" dirty="0" smtClean="0"/>
              <a:t>”-</a:t>
            </a:r>
            <a:r>
              <a:rPr lang="en-US" dirty="0"/>
              <a:t>CCC 120 </a:t>
            </a:r>
            <a:endParaRPr lang="en-US" dirty="0" smtClean="0"/>
          </a:p>
          <a:p>
            <a:pPr marL="0" indent="0" hangingPunct="0">
              <a:lnSpc>
                <a:spcPct val="120000"/>
              </a:lnSpc>
              <a:buNone/>
            </a:pPr>
            <a:endParaRPr lang="en-US" dirty="0" smtClean="0"/>
          </a:p>
          <a:p>
            <a:pPr hangingPunct="0">
              <a:lnSpc>
                <a:spcPct val="120000"/>
              </a:lnSpc>
            </a:pPr>
            <a:r>
              <a:rPr lang="en-US" dirty="0" smtClean="0"/>
              <a:t>In </a:t>
            </a:r>
            <a:r>
              <a:rPr lang="en-US" dirty="0"/>
              <a:t>the early days of the Church, many books were circulating around the local churches and, while most books were commonly agreed upon, some (such as II Peter, the Apocalypse, Hebrews), were debated. </a:t>
            </a:r>
            <a:endParaRPr lang="en-US" dirty="0" smtClean="0"/>
          </a:p>
          <a:p>
            <a:pPr marL="0" indent="0" hangingPunct="0">
              <a:lnSpc>
                <a:spcPct val="120000"/>
              </a:lnSpc>
              <a:buNone/>
            </a:pPr>
            <a:endParaRPr lang="en-US" dirty="0" smtClean="0"/>
          </a:p>
          <a:p>
            <a:pPr hangingPunct="0">
              <a:lnSpc>
                <a:spcPct val="120000"/>
              </a:lnSpc>
            </a:pPr>
            <a:r>
              <a:rPr lang="en-US" dirty="0" smtClean="0"/>
              <a:t>The </a:t>
            </a:r>
            <a:r>
              <a:rPr lang="en-US" dirty="0"/>
              <a:t>Church finally developed a fixed canon in the Council of Laodicea in 360, by the decrees of Pope </a:t>
            </a:r>
            <a:r>
              <a:rPr lang="en-US" dirty="0" err="1"/>
              <a:t>Damasus</a:t>
            </a:r>
            <a:r>
              <a:rPr lang="en-US" dirty="0"/>
              <a:t> (366-384), at the Council of Rome in 382, and the important Councils of Hippo in 393 and Carthage in 397.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canon was reaffirmed again at the Council of Florence in 1441 and infallibly defined by the Council of Trent in 1556</a:t>
            </a:r>
            <a:r>
              <a:rPr lang="en-US" dirty="0" smtClean="0"/>
              <a:t>.</a:t>
            </a:r>
            <a:endParaRPr lang="en-US" dirty="0"/>
          </a:p>
        </p:txBody>
      </p:sp>
      <p:sp>
        <p:nvSpPr>
          <p:cNvPr id="2" name="Title 1"/>
          <p:cNvSpPr>
            <a:spLocks noGrp="1"/>
          </p:cNvSpPr>
          <p:nvPr>
            <p:ph type="title"/>
          </p:nvPr>
        </p:nvSpPr>
        <p:spPr/>
        <p:txBody>
          <a:bodyPr/>
          <a:lstStyle/>
          <a:p>
            <a:r>
              <a:rPr lang="en-US" dirty="0" smtClean="0"/>
              <a:t>The Canon of Scripture</a:t>
            </a:r>
            <a:endParaRPr lang="en-US" dirty="0"/>
          </a:p>
        </p:txBody>
      </p:sp>
    </p:spTree>
    <p:extLst>
      <p:ext uri="{BB962C8B-B14F-4D97-AF65-F5344CB8AC3E}">
        <p14:creationId xmlns:p14="http://schemas.microsoft.com/office/powerpoint/2010/main" val="1952457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smtClean="0"/>
              <a:t>During </a:t>
            </a:r>
            <a:r>
              <a:rPr lang="en-US" dirty="0"/>
              <a:t>the Reformation era, most Reformers rejected seven books of the Old Testament for two main reasons</a:t>
            </a:r>
            <a:r>
              <a:rPr lang="en-US" dirty="0" smtClean="0"/>
              <a:t>:</a:t>
            </a:r>
            <a:endParaRPr lang="en-US" dirty="0"/>
          </a:p>
          <a:p>
            <a:pPr lvl="1">
              <a:lnSpc>
                <a:spcPct val="120000"/>
              </a:lnSpc>
            </a:pPr>
            <a:r>
              <a:rPr lang="en-US" dirty="0" smtClean="0"/>
              <a:t>Several </a:t>
            </a:r>
            <a:r>
              <a:rPr lang="en-US" dirty="0"/>
              <a:t>of the books, like Wisdom and II Maccabees, contradicted Protestant doctrines</a:t>
            </a:r>
          </a:p>
          <a:p>
            <a:pPr lvl="1">
              <a:lnSpc>
                <a:spcPct val="120000"/>
              </a:lnSpc>
            </a:pPr>
            <a:r>
              <a:rPr lang="en-US" dirty="0" smtClean="0"/>
              <a:t>Several  </a:t>
            </a:r>
            <a:r>
              <a:rPr lang="en-US" dirty="0"/>
              <a:t>of  the  excluded  books  did  not  appear  in  certain  ancient  Jewish  canons</a:t>
            </a:r>
            <a:r>
              <a:rPr lang="en-US" dirty="0" smtClean="0"/>
              <a:t>.</a:t>
            </a:r>
            <a:endParaRPr lang="en-US" dirty="0"/>
          </a:p>
          <a:p>
            <a:pPr marL="0" indent="0" hangingPunct="0">
              <a:lnSpc>
                <a:spcPct val="120000"/>
              </a:lnSpc>
              <a:buNone/>
            </a:pPr>
            <a:endParaRPr lang="en-US" dirty="0" smtClean="0"/>
          </a:p>
          <a:p>
            <a:pPr hangingPunct="0">
              <a:lnSpc>
                <a:spcPct val="120000"/>
              </a:lnSpc>
            </a:pPr>
            <a:r>
              <a:rPr lang="en-US" dirty="0" smtClean="0"/>
              <a:t>The </a:t>
            </a:r>
            <a:r>
              <a:rPr lang="en-US" dirty="0"/>
              <a:t>books excluded by Protestants are the Wisdom of Solomon, </a:t>
            </a:r>
            <a:r>
              <a:rPr lang="en-US" dirty="0" err="1"/>
              <a:t>Sirach</a:t>
            </a:r>
            <a:r>
              <a:rPr lang="en-US" dirty="0"/>
              <a:t> (</a:t>
            </a:r>
            <a:r>
              <a:rPr lang="en-US" dirty="0" err="1"/>
              <a:t>Ecclesiasticus</a:t>
            </a:r>
            <a:r>
              <a:rPr lang="en-US" dirty="0"/>
              <a:t>), I and II Maccabees, </a:t>
            </a:r>
            <a:r>
              <a:rPr lang="en-US" dirty="0" err="1"/>
              <a:t>Tobit</a:t>
            </a:r>
            <a:r>
              <a:rPr lang="en-US" dirty="0"/>
              <a:t>, Judith, and Baruch.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Catholic Church has always accepted these </a:t>
            </a:r>
            <a:r>
              <a:rPr lang="en-US" dirty="0" smtClean="0"/>
              <a:t>books and </a:t>
            </a:r>
            <a:r>
              <a:rPr lang="en-US" dirty="0"/>
              <a:t>rejects the Reformers arguments against their validity. </a:t>
            </a:r>
          </a:p>
        </p:txBody>
      </p:sp>
      <p:sp>
        <p:nvSpPr>
          <p:cNvPr id="2" name="Title 1"/>
          <p:cNvSpPr>
            <a:spLocks noGrp="1"/>
          </p:cNvSpPr>
          <p:nvPr>
            <p:ph type="title"/>
          </p:nvPr>
        </p:nvSpPr>
        <p:spPr/>
        <p:txBody>
          <a:bodyPr>
            <a:normAutofit fontScale="90000"/>
          </a:bodyPr>
          <a:lstStyle/>
          <a:p>
            <a:r>
              <a:rPr lang="en-US" dirty="0"/>
              <a:t>Why are Catholic Bibles bigger</a:t>
            </a:r>
            <a:r>
              <a:rPr lang="en-US" dirty="0" smtClean="0"/>
              <a:t>?</a:t>
            </a:r>
            <a:endParaRPr lang="en-US" dirty="0"/>
          </a:p>
        </p:txBody>
      </p:sp>
    </p:spTree>
    <p:extLst>
      <p:ext uri="{BB962C8B-B14F-4D97-AF65-F5344CB8AC3E}">
        <p14:creationId xmlns:p14="http://schemas.microsoft.com/office/powerpoint/2010/main" val="26087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hangingPunct="0">
              <a:lnSpc>
                <a:spcPct val="110000"/>
              </a:lnSpc>
            </a:pPr>
            <a:r>
              <a:rPr lang="en-US" dirty="0"/>
              <a:t>Despite having two Testaments, Christians must firmly acknowledge and understand that the two are not contradictory to each other, but form a beautiful unity. </a:t>
            </a:r>
            <a:endParaRPr lang="en-US" dirty="0" smtClean="0"/>
          </a:p>
          <a:p>
            <a:pPr lvl="1" hangingPunct="0">
              <a:lnSpc>
                <a:spcPct val="110000"/>
              </a:lnSpc>
            </a:pPr>
            <a:r>
              <a:rPr lang="en-US" dirty="0" smtClean="0"/>
              <a:t>As </a:t>
            </a:r>
            <a:r>
              <a:rPr lang="en-US" dirty="0"/>
              <a:t>St. Augustine said, “The New Testament lies hidden in the Old and the Old Testament is unveiled in the New.”</a:t>
            </a:r>
          </a:p>
          <a:p>
            <a:pPr marL="0" indent="0">
              <a:lnSpc>
                <a:spcPct val="110000"/>
              </a:lnSpc>
              <a:buNone/>
            </a:pPr>
            <a:endParaRPr lang="en-US" dirty="0"/>
          </a:p>
          <a:p>
            <a:pPr hangingPunct="0">
              <a:lnSpc>
                <a:spcPct val="110000"/>
              </a:lnSpc>
            </a:pPr>
            <a:r>
              <a:rPr lang="en-US" i="1" dirty="0"/>
              <a:t>“The Church ‘forcefully and specifically exhorts all the Christian faithful…to learn the surpassing knowledge of Jesus Christ by frequent reading of the divine Scriptures. ‘Ignorance of the Scriptures is ignorance of Christ.’</a:t>
            </a:r>
            <a:r>
              <a:rPr lang="en-US" i="1" dirty="0" smtClean="0"/>
              <a:t>”</a:t>
            </a:r>
            <a:r>
              <a:rPr lang="en-US" dirty="0" smtClean="0"/>
              <a:t>-</a:t>
            </a:r>
            <a:r>
              <a:rPr lang="en-US" dirty="0"/>
              <a:t>CCC 133</a:t>
            </a:r>
          </a:p>
          <a:p>
            <a:endParaRPr lang="en-US" dirty="0"/>
          </a:p>
        </p:txBody>
      </p:sp>
      <p:sp>
        <p:nvSpPr>
          <p:cNvPr id="2" name="Title 1"/>
          <p:cNvSpPr>
            <a:spLocks noGrp="1"/>
          </p:cNvSpPr>
          <p:nvPr>
            <p:ph type="title"/>
          </p:nvPr>
        </p:nvSpPr>
        <p:spPr/>
        <p:txBody>
          <a:bodyPr/>
          <a:lstStyle/>
          <a:p>
            <a:r>
              <a:rPr lang="en-US" dirty="0" smtClean="0"/>
              <a:t>Old and New</a:t>
            </a:r>
            <a:endParaRPr lang="en-US" dirty="0"/>
          </a:p>
        </p:txBody>
      </p:sp>
    </p:spTree>
    <p:extLst>
      <p:ext uri="{BB962C8B-B14F-4D97-AF65-F5344CB8AC3E}">
        <p14:creationId xmlns:p14="http://schemas.microsoft.com/office/powerpoint/2010/main" val="137376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hangingPunct="0"/>
            <a:r>
              <a:rPr lang="en-US" dirty="0"/>
              <a:t>“But there are also many other things that Jesus did; if every one of them were written down, I suppose that the world itself could not contain the books that would be written.</a:t>
            </a:r>
            <a:r>
              <a:rPr lang="en-US" dirty="0" smtClean="0"/>
              <a:t>”	-</a:t>
            </a:r>
            <a:r>
              <a:rPr lang="en-US" dirty="0"/>
              <a:t>John 21:25</a:t>
            </a:r>
          </a:p>
          <a:p>
            <a:pPr marL="0" indent="0">
              <a:buNone/>
            </a:pPr>
            <a:r>
              <a:rPr lang="en-US" dirty="0" smtClean="0"/>
              <a:t> </a:t>
            </a:r>
          </a:p>
          <a:p>
            <a:r>
              <a:rPr lang="en-US" dirty="0" smtClean="0"/>
              <a:t>“</a:t>
            </a:r>
            <a:r>
              <a:rPr lang="en-US" dirty="0"/>
              <a:t>So then, brethren, stand firm and hold fast to the traditions that you were taught by us, either in word of mouth or by our </a:t>
            </a:r>
            <a:r>
              <a:rPr lang="en-US" dirty="0" smtClean="0"/>
              <a:t>letter.         	-</a:t>
            </a:r>
            <a:r>
              <a:rPr lang="en-US" dirty="0"/>
              <a:t>II Thess. 2:</a:t>
            </a:r>
            <a:r>
              <a:rPr lang="en-US" dirty="0" smtClean="0"/>
              <a:t>15</a:t>
            </a:r>
            <a:endParaRPr lang="en-US" dirty="0"/>
          </a:p>
        </p:txBody>
      </p:sp>
      <p:sp>
        <p:nvSpPr>
          <p:cNvPr id="2" name="Title 1"/>
          <p:cNvSpPr>
            <a:spLocks noGrp="1"/>
          </p:cNvSpPr>
          <p:nvPr>
            <p:ph type="title"/>
          </p:nvPr>
        </p:nvSpPr>
        <p:spPr/>
        <p:txBody>
          <a:bodyPr/>
          <a:lstStyle/>
          <a:p>
            <a:r>
              <a:rPr lang="en-US" dirty="0" smtClean="0"/>
              <a:t>Sacred Tradition</a:t>
            </a:r>
            <a:endParaRPr lang="en-US" dirty="0"/>
          </a:p>
        </p:txBody>
      </p:sp>
    </p:spTree>
    <p:extLst>
      <p:ext uri="{BB962C8B-B14F-4D97-AF65-F5344CB8AC3E}">
        <p14:creationId xmlns:p14="http://schemas.microsoft.com/office/powerpoint/2010/main" val="484285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hangingPunct="0"/>
            <a:r>
              <a:rPr lang="en-US" dirty="0"/>
              <a:t>Sacred Tradition consists in the unwritten or oral tradition handed on by the Apostles. </a:t>
            </a:r>
            <a:endParaRPr lang="en-US" dirty="0" smtClean="0"/>
          </a:p>
          <a:p>
            <a:pPr marL="0" indent="0" hangingPunct="0">
              <a:buNone/>
            </a:pPr>
            <a:endParaRPr lang="en-US" dirty="0"/>
          </a:p>
          <a:p>
            <a:pPr hangingPunct="0"/>
            <a:r>
              <a:rPr lang="en-US" dirty="0" smtClean="0"/>
              <a:t>Tradition </a:t>
            </a:r>
            <a:r>
              <a:rPr lang="en-US" dirty="0"/>
              <a:t>has its source in the teachings and words of Jesus, as well as what they themselves received by the Holy Spirit. </a:t>
            </a:r>
            <a:endParaRPr lang="en-US" dirty="0" smtClean="0"/>
          </a:p>
          <a:p>
            <a:pPr marL="0" indent="0" hangingPunct="0">
              <a:buNone/>
            </a:pPr>
            <a:endParaRPr lang="en-US" dirty="0"/>
          </a:p>
          <a:p>
            <a:pPr hangingPunct="0"/>
            <a:r>
              <a:rPr lang="en-US" dirty="0" smtClean="0"/>
              <a:t>Only </a:t>
            </a:r>
            <a:r>
              <a:rPr lang="en-US" dirty="0"/>
              <a:t>a fragment of the Apostle’s teaching was ever committed to writing, </a:t>
            </a:r>
            <a:r>
              <a:rPr lang="en-US" dirty="0" smtClean="0"/>
              <a:t>and</a:t>
            </a:r>
            <a:r>
              <a:rPr lang="en-US" dirty="0"/>
              <a:t> </a:t>
            </a:r>
            <a:r>
              <a:rPr lang="en-US" dirty="0" smtClean="0"/>
              <a:t>Sacred </a:t>
            </a:r>
            <a:r>
              <a:rPr lang="en-US" dirty="0"/>
              <a:t>Tradition preserves the elements of Revelation that the Apostles passed on in their preaching, teaching and example.</a:t>
            </a:r>
          </a:p>
          <a:p>
            <a:endParaRPr lang="en-US" dirty="0"/>
          </a:p>
        </p:txBody>
      </p:sp>
      <p:sp>
        <p:nvSpPr>
          <p:cNvPr id="2" name="Title 1"/>
          <p:cNvSpPr>
            <a:spLocks noGrp="1"/>
          </p:cNvSpPr>
          <p:nvPr>
            <p:ph type="title"/>
          </p:nvPr>
        </p:nvSpPr>
        <p:spPr/>
        <p:txBody>
          <a:bodyPr/>
          <a:lstStyle/>
          <a:p>
            <a:r>
              <a:rPr lang="en-US" dirty="0" smtClean="0"/>
              <a:t>Sacred Tradition</a:t>
            </a:r>
            <a:endParaRPr lang="en-US" dirty="0"/>
          </a:p>
        </p:txBody>
      </p:sp>
    </p:spTree>
    <p:extLst>
      <p:ext uri="{BB962C8B-B14F-4D97-AF65-F5344CB8AC3E}">
        <p14:creationId xmlns:p14="http://schemas.microsoft.com/office/powerpoint/2010/main" val="745149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This Sacred Tradition must also be distinguished “from the various theological, disciplinary, liturgical, or devotional traditions, born in the local churches over time. </a:t>
            </a:r>
            <a:endParaRPr lang="en-US" dirty="0" smtClean="0"/>
          </a:p>
          <a:p>
            <a:pPr marL="0" indent="0" hangingPunct="0">
              <a:lnSpc>
                <a:spcPct val="120000"/>
              </a:lnSpc>
              <a:buNone/>
            </a:pPr>
            <a:endParaRPr lang="en-US" dirty="0"/>
          </a:p>
          <a:p>
            <a:pPr hangingPunct="0">
              <a:lnSpc>
                <a:spcPct val="120000"/>
              </a:lnSpc>
            </a:pPr>
            <a:r>
              <a:rPr lang="en-US" dirty="0" smtClean="0"/>
              <a:t>These </a:t>
            </a:r>
            <a:r>
              <a:rPr lang="en-US" dirty="0"/>
              <a:t>are the particular forms, adapted to different places and times, in which the great Tradition is expressed. </a:t>
            </a:r>
            <a:endParaRPr lang="en-US" dirty="0" smtClean="0"/>
          </a:p>
          <a:p>
            <a:pPr marL="0" indent="0" hangingPunct="0">
              <a:lnSpc>
                <a:spcPct val="120000"/>
              </a:lnSpc>
              <a:buNone/>
            </a:pPr>
            <a:endParaRPr lang="en-US" dirty="0"/>
          </a:p>
          <a:p>
            <a:pPr hangingPunct="0">
              <a:lnSpc>
                <a:spcPct val="120000"/>
              </a:lnSpc>
            </a:pPr>
            <a:r>
              <a:rPr lang="en-US" dirty="0" smtClean="0"/>
              <a:t>In </a:t>
            </a:r>
            <a:r>
              <a:rPr lang="en-US" dirty="0"/>
              <a:t>the light of Tradition, these traditions can be retained, modified, or even abandoned under the guidance of the Church’s Magisterium” (CCC 83)</a:t>
            </a:r>
            <a:r>
              <a:rPr lang="en-US" dirty="0" smtClean="0"/>
              <a:t>.</a:t>
            </a:r>
            <a:endParaRPr lang="en-US" dirty="0"/>
          </a:p>
          <a:p>
            <a:pPr marL="0" indent="0" hangingPunct="0">
              <a:lnSpc>
                <a:spcPct val="120000"/>
              </a:lnSpc>
              <a:buNone/>
            </a:pPr>
            <a:endParaRPr lang="en-US" dirty="0" smtClean="0"/>
          </a:p>
          <a:p>
            <a:pPr hangingPunct="0">
              <a:lnSpc>
                <a:spcPct val="120000"/>
              </a:lnSpc>
            </a:pPr>
            <a:r>
              <a:rPr lang="en-US" dirty="0" smtClean="0"/>
              <a:t>Sacred </a:t>
            </a:r>
            <a:r>
              <a:rPr lang="en-US" dirty="0"/>
              <a:t>Tradition helps us to interpret Sacred Scripture accurately, as is stated in CCC 113. </a:t>
            </a:r>
          </a:p>
        </p:txBody>
      </p:sp>
      <p:sp>
        <p:nvSpPr>
          <p:cNvPr id="2" name="Title 1"/>
          <p:cNvSpPr>
            <a:spLocks noGrp="1"/>
          </p:cNvSpPr>
          <p:nvPr>
            <p:ph type="title"/>
          </p:nvPr>
        </p:nvSpPr>
        <p:spPr/>
        <p:txBody>
          <a:bodyPr/>
          <a:lstStyle/>
          <a:p>
            <a:r>
              <a:rPr lang="en-US" dirty="0" smtClean="0"/>
              <a:t>Sacred Tradition</a:t>
            </a:r>
            <a:endParaRPr lang="en-US" dirty="0"/>
          </a:p>
        </p:txBody>
      </p:sp>
    </p:spTree>
    <p:extLst>
      <p:ext uri="{BB962C8B-B14F-4D97-AF65-F5344CB8AC3E}">
        <p14:creationId xmlns:p14="http://schemas.microsoft.com/office/powerpoint/2010/main" val="1849212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“…I am writing these instructions to you so that, if I am delayed, you may know how one ought to behave in the household of God, which is the church of the living God, the pillar and bulwark of the truth” (I. Tim. 3:14-15)</a:t>
            </a:r>
            <a:r>
              <a:rPr lang="en-US" dirty="0" smtClean="0"/>
              <a:t>.</a:t>
            </a:r>
          </a:p>
          <a:p>
            <a:pPr marL="0" indent="0" hangingPunct="0">
              <a:lnSpc>
                <a:spcPct val="120000"/>
              </a:lnSpc>
              <a:buNone/>
            </a:pPr>
            <a:endParaRPr lang="en-US" dirty="0" smtClean="0"/>
          </a:p>
          <a:p>
            <a:pPr hangingPunct="0">
              <a:lnSpc>
                <a:spcPct val="120000"/>
              </a:lnSpc>
            </a:pPr>
            <a:r>
              <a:rPr lang="en-US" dirty="0" smtClean="0"/>
              <a:t>The </a:t>
            </a:r>
            <a:r>
              <a:rPr lang="en-US" dirty="0"/>
              <a:t>Magisterium is not superior to the Word of God, but is its servant. Nevertheless, the Magisterium exercises the authority it holds from Christ to the fullest extent when it proclaims dogmas (see CCC 88-90)</a:t>
            </a:r>
            <a:r>
              <a:rPr lang="en-US" dirty="0" smtClean="0"/>
              <a:t>.</a:t>
            </a:r>
          </a:p>
          <a:p>
            <a:pPr marL="0" indent="0">
              <a:lnSpc>
                <a:spcPct val="120000"/>
              </a:lnSpc>
              <a:buNone/>
            </a:pPr>
            <a:endParaRPr lang="en-US" i="1" dirty="0" smtClean="0"/>
          </a:p>
          <a:p>
            <a:pPr>
              <a:lnSpc>
                <a:spcPct val="120000"/>
              </a:lnSpc>
            </a:pPr>
            <a:r>
              <a:rPr lang="en-US" i="1" dirty="0" smtClean="0"/>
              <a:t>“</a:t>
            </a:r>
            <a:r>
              <a:rPr lang="en-US" i="1" dirty="0"/>
              <a:t>It is clear therefore that, in the supremely wise arrangement of God, sacred Tradition, </a:t>
            </a:r>
            <a:r>
              <a:rPr lang="en-US" i="1" dirty="0" smtClean="0"/>
              <a:t>Sacred</a:t>
            </a:r>
            <a:r>
              <a:rPr lang="en-US" dirty="0"/>
              <a:t> </a:t>
            </a:r>
            <a:r>
              <a:rPr lang="en-US" i="1" dirty="0" smtClean="0"/>
              <a:t>Scripture</a:t>
            </a:r>
            <a:r>
              <a:rPr lang="en-US" i="1" dirty="0"/>
              <a:t>, and the Magisterium of the Church are so connected and associated that one of them cannot stand without the others. </a:t>
            </a:r>
            <a:r>
              <a:rPr lang="en-US" i="1" dirty="0" smtClean="0"/>
              <a:t>....”-</a:t>
            </a:r>
            <a:r>
              <a:rPr lang="en-US" dirty="0"/>
              <a:t>CCC 95</a:t>
            </a:r>
          </a:p>
          <a:p>
            <a:pPr hangingPunct="0"/>
            <a:endParaRPr lang="en-US" dirty="0"/>
          </a:p>
        </p:txBody>
      </p:sp>
      <p:sp>
        <p:nvSpPr>
          <p:cNvPr id="2" name="Title 1"/>
          <p:cNvSpPr>
            <a:spLocks noGrp="1"/>
          </p:cNvSpPr>
          <p:nvPr>
            <p:ph type="title"/>
          </p:nvPr>
        </p:nvSpPr>
        <p:spPr/>
        <p:txBody>
          <a:bodyPr>
            <a:normAutofit/>
          </a:bodyPr>
          <a:lstStyle/>
          <a:p>
            <a:r>
              <a:rPr lang="en-US" dirty="0"/>
              <a:t>The Magisterium</a:t>
            </a:r>
          </a:p>
        </p:txBody>
      </p:sp>
    </p:spTree>
    <p:extLst>
      <p:ext uri="{BB962C8B-B14F-4D97-AF65-F5344CB8AC3E}">
        <p14:creationId xmlns:p14="http://schemas.microsoft.com/office/powerpoint/2010/main" val="17378651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normAutofit lnSpcReduction="10000"/>
          </a:bodyPr>
          <a:lstStyle/>
          <a:p>
            <a:r>
              <a:rPr lang="en-US" dirty="0"/>
              <a:t>Divine Revelation means that certain truths of our faith come not as a result of human reason or study, but have been revealed to us supernaturally by God. </a:t>
            </a:r>
            <a:endParaRPr lang="en-US" dirty="0" smtClean="0"/>
          </a:p>
          <a:p>
            <a:pPr marL="0" indent="0">
              <a:buNone/>
            </a:pPr>
            <a:endParaRPr lang="en-US" dirty="0" smtClean="0"/>
          </a:p>
          <a:p>
            <a:r>
              <a:rPr lang="en-US" dirty="0" smtClean="0"/>
              <a:t>Without </a:t>
            </a:r>
            <a:r>
              <a:rPr lang="en-US" dirty="0"/>
              <a:t>God telling us these truths, we would not have known them</a:t>
            </a:r>
            <a:r>
              <a:rPr lang="en-US" dirty="0" smtClean="0"/>
              <a:t>.</a:t>
            </a:r>
          </a:p>
          <a:p>
            <a:pPr marL="0" indent="0">
              <a:buNone/>
            </a:pPr>
            <a:endParaRPr lang="en-US" dirty="0"/>
          </a:p>
          <a:p>
            <a:r>
              <a:rPr lang="en-US" dirty="0" smtClean="0"/>
              <a:t>The </a:t>
            </a:r>
            <a:r>
              <a:rPr lang="en-US" dirty="0"/>
              <a:t>truths of revelation go beyond reason, but do not contradict it. They are logical according to the dictates of reason, but not provable by the powers of reason alone. </a:t>
            </a:r>
          </a:p>
        </p:txBody>
      </p:sp>
      <p:sp>
        <p:nvSpPr>
          <p:cNvPr id="3074" name="Rectangle 2"/>
          <p:cNvSpPr>
            <a:spLocks noGrp="1" noChangeArrowheads="1"/>
          </p:cNvSpPr>
          <p:nvPr>
            <p:ph type="title"/>
          </p:nvPr>
        </p:nvSpPr>
        <p:spPr/>
        <p:txBody>
          <a:bodyPr/>
          <a:lstStyle/>
          <a:p>
            <a:r>
              <a:rPr lang="en-US" dirty="0" smtClean="0"/>
              <a:t>Divine Revelation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685800" y="1143000"/>
            <a:ext cx="7707406" cy="1316453"/>
          </a:xfrm>
        </p:spPr>
        <p:txBody>
          <a:bodyPr/>
          <a:lstStyle/>
          <a:p>
            <a:pPr marL="0" indent="0">
              <a:buNone/>
            </a:pPr>
            <a:r>
              <a:rPr lang="en-US" i="1" dirty="0"/>
              <a:t>Lesson content courtesy of </a:t>
            </a:r>
            <a:r>
              <a:rPr lang="en-US" dirty="0">
                <a:solidFill>
                  <a:schemeClr val="accent2">
                    <a:lumMod val="75000"/>
                  </a:schemeClr>
                </a:solidFill>
                <a:hlinkClick r:id="rId2"/>
              </a:rPr>
              <a:t>www.unamsanctamcatholicam.com</a:t>
            </a:r>
            <a:endParaRPr lang="en-US" dirty="0">
              <a:solidFill>
                <a:schemeClr val="accent2">
                  <a:lumMod val="75000"/>
                </a:schemeClr>
              </a:solidFill>
            </a:endParaRPr>
          </a:p>
        </p:txBody>
      </p:sp>
      <p:sp>
        <p:nvSpPr>
          <p:cNvPr id="5" name="Content Placeholder 5"/>
          <p:cNvSpPr txBox="1">
            <a:spLocks/>
          </p:cNvSpPr>
          <p:nvPr/>
        </p:nvSpPr>
        <p:spPr>
          <a:xfrm>
            <a:off x="685800" y="2812191"/>
            <a:ext cx="7707406" cy="886018"/>
          </a:xfrm>
          <a:prstGeom prst="rect">
            <a:avLst/>
          </a:prstGeom>
        </p:spPr>
        <p:txBody>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buFont typeface="Wingdings 2"/>
              <a:buNone/>
            </a:pPr>
            <a:r>
              <a:rPr lang="en-US" i="1" dirty="0" smtClean="0"/>
              <a:t>Power Points prepared by </a:t>
            </a:r>
            <a:r>
              <a:rPr lang="en-US" dirty="0">
                <a:hlinkClick r:id="rId3"/>
              </a:rPr>
              <a:t>Catholic Presentations</a:t>
            </a:r>
            <a:endParaRPr lang="en-US" dirty="0"/>
          </a:p>
        </p:txBody>
      </p:sp>
    </p:spTree>
    <p:extLst>
      <p:ext uri="{BB962C8B-B14F-4D97-AF65-F5344CB8AC3E}">
        <p14:creationId xmlns:p14="http://schemas.microsoft.com/office/powerpoint/2010/main" val="10027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a:t>“By natural reason man can know God with certainty, on the basis of His works. But there is another order of knowledge, which man cannot possibly arrive at by his own powers: the order of divine Revelation</a:t>
            </a:r>
            <a:r>
              <a:rPr lang="en-US" dirty="0" smtClean="0"/>
              <a:t>.</a:t>
            </a:r>
          </a:p>
          <a:p>
            <a:pPr marL="0" indent="0" hangingPunct="0">
              <a:lnSpc>
                <a:spcPct val="120000"/>
              </a:lnSpc>
              <a:buNone/>
            </a:pPr>
            <a:endParaRPr lang="en-US" dirty="0"/>
          </a:p>
          <a:p>
            <a:pPr hangingPunct="0">
              <a:lnSpc>
                <a:spcPct val="120000"/>
              </a:lnSpc>
            </a:pPr>
            <a:r>
              <a:rPr lang="en-US" dirty="0" smtClean="0"/>
              <a:t> </a:t>
            </a:r>
            <a:r>
              <a:rPr lang="en-US" dirty="0"/>
              <a:t>Through an utterly free decision, God has revealed Himself and given Himself to man. This He does by revealing the mystery, his plan of loving goodness, formed from all eternity in Christ, for the benefit of all men. God has fully revealed this plan by sending </a:t>
            </a:r>
            <a:r>
              <a:rPr lang="en-US" dirty="0" smtClean="0"/>
              <a:t>us</a:t>
            </a:r>
            <a:r>
              <a:rPr lang="en-US" dirty="0"/>
              <a:t> </a:t>
            </a:r>
            <a:r>
              <a:rPr lang="en-US" dirty="0" smtClean="0"/>
              <a:t>His </a:t>
            </a:r>
            <a:r>
              <a:rPr lang="en-US" dirty="0"/>
              <a:t>beloved Son, our Lord Jesus Christ, and the Holy Spirit.”</a:t>
            </a:r>
          </a:p>
          <a:p>
            <a:pPr marL="137160" indent="0">
              <a:lnSpc>
                <a:spcPct val="120000"/>
              </a:lnSpc>
              <a:buNone/>
            </a:pPr>
            <a:r>
              <a:rPr lang="en-US" i="1" dirty="0" smtClean="0"/>
              <a:t>		-</a:t>
            </a:r>
            <a:r>
              <a:rPr lang="en-US" dirty="0"/>
              <a:t>CCC 50 </a:t>
            </a:r>
          </a:p>
        </p:txBody>
      </p:sp>
      <p:sp>
        <p:nvSpPr>
          <p:cNvPr id="2" name="Title 1"/>
          <p:cNvSpPr>
            <a:spLocks noGrp="1"/>
          </p:cNvSpPr>
          <p:nvPr>
            <p:ph type="title"/>
          </p:nvPr>
        </p:nvSpPr>
        <p:spPr/>
        <p:txBody>
          <a:bodyPr/>
          <a:lstStyle/>
          <a:p>
            <a:r>
              <a:rPr lang="en-US" dirty="0" smtClean="0"/>
              <a:t>God’s Revelation</a:t>
            </a:r>
            <a:endParaRPr lang="en-US" dirty="0"/>
          </a:p>
        </p:txBody>
      </p:sp>
    </p:spTree>
    <p:extLst>
      <p:ext uri="{BB962C8B-B14F-4D97-AF65-F5344CB8AC3E}">
        <p14:creationId xmlns:p14="http://schemas.microsoft.com/office/powerpoint/2010/main" val="42798195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a:t>To summarize St. Thomas’ teaching, the three reasons why it was necessary for God to communicate Himself to men are</a:t>
            </a:r>
            <a:r>
              <a:rPr lang="en-US" dirty="0" smtClean="0"/>
              <a:t>:</a:t>
            </a:r>
            <a:endParaRPr lang="en-US" dirty="0"/>
          </a:p>
          <a:p>
            <a:pPr lvl="1" hangingPunct="0">
              <a:lnSpc>
                <a:spcPct val="120000"/>
              </a:lnSpc>
            </a:pPr>
            <a:r>
              <a:rPr lang="en-US" dirty="0"/>
              <a:t>Since man is ordered towards God, it is fitting that God should reach out to communicate with man in a way man can understand </a:t>
            </a:r>
            <a:endParaRPr lang="en-US" dirty="0" smtClean="0"/>
          </a:p>
          <a:p>
            <a:pPr lvl="1" hangingPunct="0">
              <a:lnSpc>
                <a:spcPct val="120000"/>
              </a:lnSpc>
            </a:pPr>
            <a:r>
              <a:rPr lang="en-US" dirty="0" smtClean="0"/>
              <a:t>Since </a:t>
            </a:r>
            <a:r>
              <a:rPr lang="en-US" dirty="0"/>
              <a:t>man’s reason is imperfect, it is fitting that God’s truth should be told to mankind by God Himself so that we can understand it as He means us to, free from error. </a:t>
            </a:r>
          </a:p>
          <a:p>
            <a:pPr lvl="1" hangingPunct="0">
              <a:lnSpc>
                <a:spcPct val="120000"/>
              </a:lnSpc>
            </a:pPr>
            <a:r>
              <a:rPr lang="en-US" dirty="0"/>
              <a:t>Even regarding those things we could know about God with certainty from reason alone, it </a:t>
            </a:r>
            <a:r>
              <a:rPr lang="en-US" dirty="0" smtClean="0"/>
              <a:t>takes </a:t>
            </a:r>
            <a:r>
              <a:rPr lang="en-US" dirty="0"/>
              <a:t>such depth of thought and time to arrive at these conclusions that few would have time or perseverance to do so. </a:t>
            </a:r>
          </a:p>
        </p:txBody>
      </p:sp>
      <p:sp>
        <p:nvSpPr>
          <p:cNvPr id="2" name="Title 1"/>
          <p:cNvSpPr>
            <a:spLocks noGrp="1"/>
          </p:cNvSpPr>
          <p:nvPr>
            <p:ph type="title"/>
          </p:nvPr>
        </p:nvSpPr>
        <p:spPr/>
        <p:txBody>
          <a:bodyPr/>
          <a:lstStyle/>
          <a:p>
            <a:r>
              <a:rPr lang="en-US" dirty="0" smtClean="0"/>
              <a:t>St. Thomas Aquinas</a:t>
            </a:r>
            <a:endParaRPr lang="en-US" dirty="0"/>
          </a:p>
        </p:txBody>
      </p:sp>
    </p:spTree>
    <p:extLst>
      <p:ext uri="{BB962C8B-B14F-4D97-AF65-F5344CB8AC3E}">
        <p14:creationId xmlns:p14="http://schemas.microsoft.com/office/powerpoint/2010/main" val="34381074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nSpc>
                <a:spcPct val="120000"/>
              </a:lnSpc>
            </a:pPr>
            <a:r>
              <a:rPr lang="en-US" dirty="0"/>
              <a:t>Divine Revelation comes to us in two distinct modes of transmission: through the writings of the Holy Scriptures and through the Tradition of the Church. These two together form one body of revelation, the “deposit </a:t>
            </a:r>
            <a:r>
              <a:rPr lang="en-US" dirty="0" smtClean="0"/>
              <a:t>of </a:t>
            </a:r>
            <a:r>
              <a:rPr lang="en-US" dirty="0"/>
              <a:t>faith,” and have one common source, “For both of them, flowing out from the same divine well-spring, come together in some fashion to form one things and move towards the same goal” (CCC 80).</a:t>
            </a:r>
          </a:p>
          <a:p>
            <a:pPr marL="0" indent="0" hangingPunct="0">
              <a:lnSpc>
                <a:spcPct val="120000"/>
              </a:lnSpc>
              <a:buNone/>
            </a:pPr>
            <a:endParaRPr lang="en-US" i="1" dirty="0" smtClean="0"/>
          </a:p>
          <a:p>
            <a:pPr hangingPunct="0">
              <a:lnSpc>
                <a:spcPct val="120000"/>
              </a:lnSpc>
            </a:pPr>
            <a:r>
              <a:rPr lang="en-US" i="1" dirty="0" smtClean="0"/>
              <a:t>“</a:t>
            </a:r>
            <a:r>
              <a:rPr lang="en-US" i="1" dirty="0"/>
              <a:t>In giving us his Son, his only Word…he spoke everything to us at once in this sole Word-and he has no more to say…because what he spoke before to the prophets in parts, he has now spoken all at once by giving us the All Who is His Son.</a:t>
            </a:r>
            <a:r>
              <a:rPr lang="en-US" i="1" dirty="0" smtClean="0"/>
              <a:t>”</a:t>
            </a:r>
            <a:r>
              <a:rPr lang="en-US" dirty="0"/>
              <a:t>	</a:t>
            </a:r>
            <a:r>
              <a:rPr lang="en-US" dirty="0" smtClean="0"/>
              <a:t>			</a:t>
            </a:r>
            <a:r>
              <a:rPr lang="en-US" i="1" dirty="0" smtClean="0"/>
              <a:t>-</a:t>
            </a:r>
            <a:r>
              <a:rPr lang="en-US" dirty="0"/>
              <a:t>St. John of the Cross,</a:t>
            </a:r>
            <a:r>
              <a:rPr lang="en-US" i="1" dirty="0"/>
              <a:t> Ascent of Mount Carmel, </a:t>
            </a:r>
            <a:r>
              <a:rPr lang="en-US" dirty="0"/>
              <a:t>2, </a:t>
            </a:r>
            <a:r>
              <a:rPr lang="en-US" dirty="0" smtClean="0"/>
              <a:t>22</a:t>
            </a:r>
            <a:r>
              <a:rPr lang="en-US" dirty="0"/>
              <a:t>, 3-</a:t>
            </a:r>
            <a:r>
              <a:rPr lang="en-US" dirty="0" smtClean="0"/>
              <a:t>5</a:t>
            </a:r>
            <a:endParaRPr lang="en-US" dirty="0"/>
          </a:p>
        </p:txBody>
      </p:sp>
      <p:sp>
        <p:nvSpPr>
          <p:cNvPr id="2" name="Title 1"/>
          <p:cNvSpPr>
            <a:spLocks noGrp="1"/>
          </p:cNvSpPr>
          <p:nvPr>
            <p:ph type="title"/>
          </p:nvPr>
        </p:nvSpPr>
        <p:spPr/>
        <p:txBody>
          <a:bodyPr/>
          <a:lstStyle/>
          <a:p>
            <a:r>
              <a:rPr lang="en-US" dirty="0" smtClean="0"/>
              <a:t>Deposit of Faith</a:t>
            </a:r>
            <a:endParaRPr lang="en-US" dirty="0"/>
          </a:p>
        </p:txBody>
      </p:sp>
    </p:spTree>
    <p:extLst>
      <p:ext uri="{BB962C8B-B14F-4D97-AF65-F5344CB8AC3E}">
        <p14:creationId xmlns:p14="http://schemas.microsoft.com/office/powerpoint/2010/main" val="20071444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smtClean="0"/>
              <a:t>Divine </a:t>
            </a:r>
            <a:r>
              <a:rPr lang="en-US" dirty="0"/>
              <a:t>Revelation ceased with the death of the last apostle and that, consequently, no new </a:t>
            </a:r>
            <a:r>
              <a:rPr lang="en-US" i="1" dirty="0"/>
              <a:t>public</a:t>
            </a:r>
            <a:r>
              <a:rPr lang="en-US" dirty="0"/>
              <a:t> revelation is expected until the Second Coming of Christ. </a:t>
            </a:r>
            <a:endParaRPr lang="en-US" dirty="0" smtClean="0"/>
          </a:p>
          <a:p>
            <a:pPr lvl="1" hangingPunct="0">
              <a:lnSpc>
                <a:spcPct val="120000"/>
              </a:lnSpc>
            </a:pPr>
            <a:r>
              <a:rPr lang="en-US" dirty="0" smtClean="0"/>
              <a:t>Nevertheless</a:t>
            </a:r>
            <a:r>
              <a:rPr lang="en-US" dirty="0"/>
              <a:t>, it still remains for the Church to gradually grasp the full significance of Revelation as it is pondered over the centuries.</a:t>
            </a:r>
          </a:p>
          <a:p>
            <a:pPr marL="0" indent="0">
              <a:lnSpc>
                <a:spcPct val="120000"/>
              </a:lnSpc>
              <a:buNone/>
            </a:pPr>
            <a:endParaRPr lang="en-US" dirty="0"/>
          </a:p>
          <a:p>
            <a:pPr hangingPunct="0">
              <a:lnSpc>
                <a:spcPct val="120000"/>
              </a:lnSpc>
            </a:pPr>
            <a:r>
              <a:rPr lang="en-US" dirty="0"/>
              <a:t>The Catechism contrasts public revelation with </a:t>
            </a:r>
            <a:r>
              <a:rPr lang="en-US" i="1" dirty="0"/>
              <a:t>private revelation</a:t>
            </a:r>
            <a:r>
              <a:rPr lang="en-US" dirty="0"/>
              <a:t>: “Throughout the ages, there have been so-called “private” revelations, some of which have been recognized by the authority of the Church. They do not belong, however, to the deposit of faith. It is not their role to improve or complete Christ’s definitive Revelation, but to help live more fully by it in a certain period of history</a:t>
            </a:r>
            <a:r>
              <a:rPr lang="en-US" dirty="0" smtClean="0"/>
              <a:t>…</a:t>
            </a:r>
            <a:endParaRPr lang="en-US" dirty="0"/>
          </a:p>
        </p:txBody>
      </p:sp>
      <p:sp>
        <p:nvSpPr>
          <p:cNvPr id="2" name="Title 1"/>
          <p:cNvSpPr>
            <a:spLocks noGrp="1"/>
          </p:cNvSpPr>
          <p:nvPr>
            <p:ph type="title"/>
          </p:nvPr>
        </p:nvSpPr>
        <p:spPr/>
        <p:txBody>
          <a:bodyPr/>
          <a:lstStyle/>
          <a:p>
            <a:r>
              <a:rPr lang="en-US" dirty="0" smtClean="0"/>
              <a:t>Public Revelation</a:t>
            </a:r>
            <a:endParaRPr lang="en-US" dirty="0"/>
          </a:p>
        </p:txBody>
      </p:sp>
    </p:spTree>
    <p:extLst>
      <p:ext uri="{BB962C8B-B14F-4D97-AF65-F5344CB8AC3E}">
        <p14:creationId xmlns:p14="http://schemas.microsoft.com/office/powerpoint/2010/main" val="16964559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It belongs to the authority of the teaching office of the Church, the Magisterium, to define how Revelation will be interpreted. </a:t>
            </a:r>
            <a:endParaRPr lang="en-US" dirty="0" smtClean="0"/>
          </a:p>
          <a:p>
            <a:pPr marL="0" indent="0" hangingPunct="0">
              <a:lnSpc>
                <a:spcPct val="120000"/>
              </a:lnSpc>
              <a:buNone/>
            </a:pPr>
            <a:endParaRPr lang="en-US" dirty="0" smtClean="0"/>
          </a:p>
          <a:p>
            <a:pPr hangingPunct="0">
              <a:lnSpc>
                <a:spcPct val="120000"/>
              </a:lnSpc>
            </a:pPr>
            <a:r>
              <a:rPr lang="en-US" dirty="0" smtClean="0"/>
              <a:t>Though </a:t>
            </a:r>
            <a:r>
              <a:rPr lang="en-US" dirty="0"/>
              <a:t>individuals are encouraged to study and internalize the teachings and doctrines of Revelation, any conclusions drawn from such private study </a:t>
            </a:r>
            <a:r>
              <a:rPr lang="en-US" dirty="0" smtClean="0"/>
              <a:t>that contradict </a:t>
            </a:r>
            <a:r>
              <a:rPr lang="en-US" dirty="0"/>
              <a:t>the understanding of the Church on the interpretation of Revelation are </a:t>
            </a:r>
            <a:r>
              <a:rPr lang="en-US" i="1" dirty="0"/>
              <a:t>ipso facto</a:t>
            </a:r>
            <a:r>
              <a:rPr lang="en-US" dirty="0"/>
              <a:t> incorrect. </a:t>
            </a:r>
            <a:endParaRPr lang="en-US" dirty="0" smtClean="0"/>
          </a:p>
          <a:p>
            <a:pPr marL="0" indent="0" hangingPunct="0">
              <a:lnSpc>
                <a:spcPct val="120000"/>
              </a:lnSpc>
              <a:buNone/>
            </a:pPr>
            <a:endParaRPr lang="en-US" i="1" dirty="0" smtClean="0"/>
          </a:p>
          <a:p>
            <a:pPr hangingPunct="0">
              <a:lnSpc>
                <a:spcPct val="120000"/>
              </a:lnSpc>
            </a:pPr>
            <a:r>
              <a:rPr lang="en-US" i="1" dirty="0" smtClean="0"/>
              <a:t>“</a:t>
            </a:r>
            <a:r>
              <a:rPr lang="en-US" i="1" dirty="0"/>
              <a:t>The task of giving an authentic interpretation of the Word of God, whether in its written form or in the form of Tradition, has been entrusted to the living, teaching office of the Church alone. Its authority in this matter is exercised in the name of Jesus Christ.</a:t>
            </a:r>
            <a:r>
              <a:rPr lang="en-US" i="1" dirty="0" smtClean="0"/>
              <a:t>”</a:t>
            </a:r>
            <a:r>
              <a:rPr lang="en-US" dirty="0"/>
              <a:t> </a:t>
            </a:r>
            <a:r>
              <a:rPr lang="en-US" i="1" dirty="0" smtClean="0"/>
              <a:t>-</a:t>
            </a:r>
            <a:r>
              <a:rPr lang="en-US" dirty="0"/>
              <a:t>CCC </a:t>
            </a:r>
            <a:r>
              <a:rPr lang="en-US" dirty="0" smtClean="0"/>
              <a:t>85</a:t>
            </a:r>
            <a:endParaRPr lang="en-US" dirty="0"/>
          </a:p>
        </p:txBody>
      </p:sp>
      <p:sp>
        <p:nvSpPr>
          <p:cNvPr id="2" name="Title 1"/>
          <p:cNvSpPr>
            <a:spLocks noGrp="1"/>
          </p:cNvSpPr>
          <p:nvPr>
            <p:ph type="title"/>
          </p:nvPr>
        </p:nvSpPr>
        <p:spPr/>
        <p:txBody>
          <a:bodyPr>
            <a:normAutofit fontScale="90000"/>
          </a:bodyPr>
          <a:lstStyle/>
          <a:p>
            <a:r>
              <a:rPr lang="en-US" dirty="0"/>
              <a:t>The Church: The Authentic Interpreter of </a:t>
            </a:r>
            <a:r>
              <a:rPr lang="en-US" dirty="0" smtClean="0"/>
              <a:t>Revelation</a:t>
            </a:r>
            <a:endParaRPr lang="en-US" dirty="0"/>
          </a:p>
        </p:txBody>
      </p:sp>
    </p:spTree>
    <p:extLst>
      <p:ext uri="{BB962C8B-B14F-4D97-AF65-F5344CB8AC3E}">
        <p14:creationId xmlns:p14="http://schemas.microsoft.com/office/powerpoint/2010/main" val="31473309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hangingPunct="0"/>
            <a:r>
              <a:rPr lang="en-US" dirty="0"/>
              <a:t>Catholic teaching affirms several propositions about the Scriptures</a:t>
            </a:r>
            <a:r>
              <a:rPr lang="en-US" dirty="0" smtClean="0"/>
              <a:t>:</a:t>
            </a:r>
            <a:endParaRPr lang="en-US" dirty="0"/>
          </a:p>
          <a:p>
            <a:pPr lvl="1" hangingPunct="0"/>
            <a:r>
              <a:rPr lang="en-US" dirty="0"/>
              <a:t>God is the primary author of Sacred Scripture </a:t>
            </a:r>
          </a:p>
          <a:p>
            <a:pPr lvl="1" hangingPunct="0"/>
            <a:r>
              <a:rPr lang="en-US" dirty="0"/>
              <a:t>The books of the Bible are accepted as sacred and canonical whole and entire with all their parts. </a:t>
            </a:r>
          </a:p>
          <a:p>
            <a:pPr lvl="1" hangingPunct="0"/>
            <a:r>
              <a:rPr lang="en-US" dirty="0"/>
              <a:t>God truly inspired the human authors of the sacred books, choosing them and making full use of their natural faculties, powers and manners of speech. </a:t>
            </a:r>
          </a:p>
          <a:p>
            <a:pPr lvl="1" hangingPunct="0"/>
            <a:r>
              <a:rPr lang="en-US" dirty="0"/>
              <a:t>God had them consign to writing only what he wanted written, and no more. </a:t>
            </a:r>
          </a:p>
          <a:p>
            <a:endParaRPr lang="en-US" dirty="0"/>
          </a:p>
        </p:txBody>
      </p:sp>
      <p:sp>
        <p:nvSpPr>
          <p:cNvPr id="2" name="Title 1"/>
          <p:cNvSpPr>
            <a:spLocks noGrp="1"/>
          </p:cNvSpPr>
          <p:nvPr>
            <p:ph type="title"/>
          </p:nvPr>
        </p:nvSpPr>
        <p:spPr/>
        <p:txBody>
          <a:bodyPr/>
          <a:lstStyle/>
          <a:p>
            <a:r>
              <a:rPr lang="en-US" dirty="0" smtClean="0"/>
              <a:t>Sacred Scripture</a:t>
            </a:r>
            <a:endParaRPr lang="en-US" dirty="0"/>
          </a:p>
        </p:txBody>
      </p:sp>
    </p:spTree>
    <p:extLst>
      <p:ext uri="{BB962C8B-B14F-4D97-AF65-F5344CB8AC3E}">
        <p14:creationId xmlns:p14="http://schemas.microsoft.com/office/powerpoint/2010/main" val="376781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hangingPunct="0"/>
            <a:r>
              <a:rPr lang="en-US" dirty="0" smtClean="0"/>
              <a:t>Propositions </a:t>
            </a:r>
            <a:r>
              <a:rPr lang="en-US" dirty="0"/>
              <a:t>about the </a:t>
            </a:r>
            <a:r>
              <a:rPr lang="en-US" dirty="0" smtClean="0"/>
              <a:t>Scriptures continued:</a:t>
            </a:r>
          </a:p>
          <a:p>
            <a:pPr lvl="1" hangingPunct="0"/>
            <a:r>
              <a:rPr lang="en-US" dirty="0" smtClean="0"/>
              <a:t>The </a:t>
            </a:r>
            <a:r>
              <a:rPr lang="en-US" dirty="0"/>
              <a:t>inspired books teach the truth. “Since therefore all that the inspired authors or sacred writers affirm should be regarded as affirmed by the Holy Spirit, we must acknowledge that the books of Scripture firmly, faithfully, and without error teach that truth which </a:t>
            </a:r>
            <a:r>
              <a:rPr lang="en-US" dirty="0" smtClean="0"/>
              <a:t>God</a:t>
            </a:r>
            <a:r>
              <a:rPr lang="en-US" dirty="0"/>
              <a:t>, for the sake of our salvation, wished to see confided to the Sacred Scriptures” (</a:t>
            </a:r>
            <a:r>
              <a:rPr lang="en-US" i="1" dirty="0"/>
              <a:t>Dei</a:t>
            </a:r>
            <a:r>
              <a:rPr lang="en-US" dirty="0"/>
              <a:t> </a:t>
            </a:r>
            <a:r>
              <a:rPr lang="en-US" i="1" dirty="0"/>
              <a:t>Verbum 11</a:t>
            </a:r>
            <a:r>
              <a:rPr lang="en-US" dirty="0"/>
              <a:t>)</a:t>
            </a:r>
            <a:r>
              <a:rPr lang="en-US" i="1" dirty="0"/>
              <a:t> </a:t>
            </a:r>
            <a:endParaRPr lang="en-US" dirty="0"/>
          </a:p>
          <a:p>
            <a:pPr lvl="1" hangingPunct="0"/>
            <a:endParaRPr lang="en-US" dirty="0" smtClean="0"/>
          </a:p>
          <a:p>
            <a:pPr lvl="1" hangingPunct="0"/>
            <a:r>
              <a:rPr lang="en-US" dirty="0" smtClean="0"/>
              <a:t>The </a:t>
            </a:r>
            <a:r>
              <a:rPr lang="en-US" dirty="0"/>
              <a:t>Scriptures can only be rightly understood when read in the living tradition of the Church and when illumined by the Holy Spirit. </a:t>
            </a:r>
          </a:p>
          <a:p>
            <a:endParaRPr lang="en-US" dirty="0"/>
          </a:p>
        </p:txBody>
      </p:sp>
      <p:sp>
        <p:nvSpPr>
          <p:cNvPr id="3" name="Title 2"/>
          <p:cNvSpPr>
            <a:spLocks noGrp="1"/>
          </p:cNvSpPr>
          <p:nvPr>
            <p:ph type="title"/>
          </p:nvPr>
        </p:nvSpPr>
        <p:spPr/>
        <p:txBody>
          <a:bodyPr/>
          <a:lstStyle/>
          <a:p>
            <a:r>
              <a:rPr lang="en-US" dirty="0"/>
              <a:t>Sacred Scripture</a:t>
            </a:r>
          </a:p>
        </p:txBody>
      </p:sp>
    </p:spTree>
    <p:extLst>
      <p:ext uri="{BB962C8B-B14F-4D97-AF65-F5344CB8AC3E}">
        <p14:creationId xmlns:p14="http://schemas.microsoft.com/office/powerpoint/2010/main" val="1059861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2451</TotalTime>
  <Words>1902</Words>
  <Application>Microsoft Macintosh PowerPoint</Application>
  <PresentationFormat>On-screen Show (4:3)</PresentationFormat>
  <Paragraphs>117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Paper</vt:lpstr>
      <vt:lpstr>Divine Revelation</vt:lpstr>
      <vt:lpstr>Divine Revelation</vt:lpstr>
      <vt:lpstr>God’s Revelation</vt:lpstr>
      <vt:lpstr>St. Thomas Aquinas</vt:lpstr>
      <vt:lpstr>Deposit of Faith</vt:lpstr>
      <vt:lpstr>Public Revelation</vt:lpstr>
      <vt:lpstr>The Church: The Authentic Interpreter of Revelation</vt:lpstr>
      <vt:lpstr>Sacred Scripture</vt:lpstr>
      <vt:lpstr>Sacred Scripture</vt:lpstr>
      <vt:lpstr>Criteria for Reading and Understanding Scripture</vt:lpstr>
      <vt:lpstr>Four “senses” in which we can interpret Scripture.</vt:lpstr>
      <vt:lpstr>David and Goliath</vt:lpstr>
      <vt:lpstr>The Canon of Scripture</vt:lpstr>
      <vt:lpstr>Why are Catholic Bibles bigger?</vt:lpstr>
      <vt:lpstr>Old and New</vt:lpstr>
      <vt:lpstr>Sacred Tradition</vt:lpstr>
      <vt:lpstr>Sacred Tradition</vt:lpstr>
      <vt:lpstr>Sacred Tradition</vt:lpstr>
      <vt:lpstr>The Magisterium</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Ten Commandments</dc:title>
  <dc:creator>Home</dc:creator>
  <cp:lastModifiedBy>Ty Jackson</cp:lastModifiedBy>
  <cp:revision>57</cp:revision>
  <dcterms:created xsi:type="dcterms:W3CDTF">2011-02-21T02:48:35Z</dcterms:created>
  <dcterms:modified xsi:type="dcterms:W3CDTF">2014-07-14T01:20:53Z</dcterms:modified>
</cp:coreProperties>
</file>