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Lst>
  <p:sldSz cx="9144000" cy="6858000" type="screen4x3"/>
  <p:notesSz cx="6858000" cy="9144000"/>
  <p:defaultTextStyle>
    <a:defPPr>
      <a:defRPr lang="en-US"/>
    </a:defPPr>
    <a:lvl1pPr algn="l" rtl="0" fontAlgn="base">
      <a:spcBef>
        <a:spcPct val="0"/>
      </a:spcBef>
      <a:spcAft>
        <a:spcPct val="0"/>
      </a:spcAft>
      <a:defRPr sz="1600" kern="1200">
        <a:solidFill>
          <a:schemeClr val="tx1"/>
        </a:solidFill>
        <a:latin typeface="Tahoma" pitchFamily="34" charset="0"/>
        <a:ea typeface="+mn-ea"/>
        <a:cs typeface="Arial" charset="0"/>
      </a:defRPr>
    </a:lvl1pPr>
    <a:lvl2pPr marL="457200" algn="l" rtl="0" fontAlgn="base">
      <a:spcBef>
        <a:spcPct val="0"/>
      </a:spcBef>
      <a:spcAft>
        <a:spcPct val="0"/>
      </a:spcAft>
      <a:defRPr sz="1600" kern="1200">
        <a:solidFill>
          <a:schemeClr val="tx1"/>
        </a:solidFill>
        <a:latin typeface="Tahoma" pitchFamily="34" charset="0"/>
        <a:ea typeface="+mn-ea"/>
        <a:cs typeface="Arial" charset="0"/>
      </a:defRPr>
    </a:lvl2pPr>
    <a:lvl3pPr marL="914400" algn="l" rtl="0" fontAlgn="base">
      <a:spcBef>
        <a:spcPct val="0"/>
      </a:spcBef>
      <a:spcAft>
        <a:spcPct val="0"/>
      </a:spcAft>
      <a:defRPr sz="1600" kern="1200">
        <a:solidFill>
          <a:schemeClr val="tx1"/>
        </a:solidFill>
        <a:latin typeface="Tahoma" pitchFamily="34" charset="0"/>
        <a:ea typeface="+mn-ea"/>
        <a:cs typeface="Arial" charset="0"/>
      </a:defRPr>
    </a:lvl3pPr>
    <a:lvl4pPr marL="1371600" algn="l" rtl="0" fontAlgn="base">
      <a:spcBef>
        <a:spcPct val="0"/>
      </a:spcBef>
      <a:spcAft>
        <a:spcPct val="0"/>
      </a:spcAft>
      <a:defRPr sz="1600" kern="1200">
        <a:solidFill>
          <a:schemeClr val="tx1"/>
        </a:solidFill>
        <a:latin typeface="Tahoma" pitchFamily="34" charset="0"/>
        <a:ea typeface="+mn-ea"/>
        <a:cs typeface="Arial" charset="0"/>
      </a:defRPr>
    </a:lvl4pPr>
    <a:lvl5pPr marL="1828800" algn="l" rtl="0" fontAlgn="base">
      <a:spcBef>
        <a:spcPct val="0"/>
      </a:spcBef>
      <a:spcAft>
        <a:spcPct val="0"/>
      </a:spcAft>
      <a:defRPr sz="1600" kern="1200">
        <a:solidFill>
          <a:schemeClr val="tx1"/>
        </a:solidFill>
        <a:latin typeface="Tahoma" pitchFamily="34" charset="0"/>
        <a:ea typeface="+mn-ea"/>
        <a:cs typeface="Arial" charset="0"/>
      </a:defRPr>
    </a:lvl5pPr>
    <a:lvl6pPr marL="2286000" algn="l" defTabSz="914400" rtl="0" eaLnBrk="1" latinLnBrk="0" hangingPunct="1">
      <a:defRPr sz="1600" kern="1200">
        <a:solidFill>
          <a:schemeClr val="tx1"/>
        </a:solidFill>
        <a:latin typeface="Tahoma" pitchFamily="34" charset="0"/>
        <a:ea typeface="+mn-ea"/>
        <a:cs typeface="Arial" charset="0"/>
      </a:defRPr>
    </a:lvl6pPr>
    <a:lvl7pPr marL="2743200" algn="l" defTabSz="914400" rtl="0" eaLnBrk="1" latinLnBrk="0" hangingPunct="1">
      <a:defRPr sz="1600" kern="1200">
        <a:solidFill>
          <a:schemeClr val="tx1"/>
        </a:solidFill>
        <a:latin typeface="Tahoma" pitchFamily="34" charset="0"/>
        <a:ea typeface="+mn-ea"/>
        <a:cs typeface="Arial" charset="0"/>
      </a:defRPr>
    </a:lvl7pPr>
    <a:lvl8pPr marL="3200400" algn="l" defTabSz="914400" rtl="0" eaLnBrk="1" latinLnBrk="0" hangingPunct="1">
      <a:defRPr sz="1600" kern="1200">
        <a:solidFill>
          <a:schemeClr val="tx1"/>
        </a:solidFill>
        <a:latin typeface="Tahoma" pitchFamily="34" charset="0"/>
        <a:ea typeface="+mn-ea"/>
        <a:cs typeface="Arial" charset="0"/>
      </a:defRPr>
    </a:lvl8pPr>
    <a:lvl9pPr marL="3657600" algn="l" defTabSz="914400" rtl="0" eaLnBrk="1" latinLnBrk="0" hangingPunct="1">
      <a:defRPr sz="1600"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60" autoAdjust="0"/>
  </p:normalViewPr>
  <p:slideViewPr>
    <p:cSldViewPr>
      <p:cViewPr varScale="1">
        <p:scale>
          <a:sx n="82" d="100"/>
          <a:sy n="82" d="100"/>
        </p:scale>
        <p:origin x="-172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p:cNvPicPr>
            <a:picLocks noChangeAspect="1" noChangeArrowheads="1"/>
          </p:cNvPicPr>
          <p:nvPr userDrawn="1"/>
        </p:nvPicPr>
        <p:blipFill>
          <a:blip r:embed="rId2">
            <a:alphaModFix amt="51000"/>
            <a:extLst>
              <a:ext uri="{28A0092B-C50C-407E-A947-70E740481C1C}">
                <a14:useLocalDpi xmlns:a14="http://schemas.microsoft.com/office/drawing/2010/main" val="0"/>
              </a:ext>
            </a:extLst>
          </a:blip>
          <a:srcRect/>
          <a:stretch>
            <a:fillRect/>
          </a:stretch>
        </p:blipFill>
        <p:spPr bwMode="auto">
          <a:xfrm>
            <a:off x="987425" y="114300"/>
            <a:ext cx="7169150" cy="663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dirty="0"/>
          </a:p>
        </p:txBody>
      </p:sp>
      <p:pic>
        <p:nvPicPr>
          <p:cNvPr id="10" name="Picture 9" descr="triquetra"/>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43800" y="5391748"/>
            <a:ext cx="1371599" cy="13233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EBA02D-BB51-4B2D-8921-903F4E67B1A7}" type="slidenum">
              <a:rPr lang="en-US" smtClean="0"/>
              <a:pPr/>
              <a:t>‹#›</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06A8F-259B-4581-98AB-192DE57D3FA0}" type="slidenum">
              <a:rPr lang="en-US" smtClean="0"/>
              <a:pPr/>
              <a:t>‹#›</a:t>
            </a:fld>
            <a:endParaRPr lang="en-US"/>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06A8F-259B-4581-98AB-192DE57D3FA0}" type="slidenum">
              <a:rPr lang="en-US" smtClean="0"/>
              <a:pPr/>
              <a:t>‹#›</a:t>
            </a:fld>
            <a:endParaRPr lang="en-US"/>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06A8F-259B-4581-98AB-192DE57D3FA0}" type="slidenum">
              <a:rPr lang="en-US" smtClean="0"/>
              <a:pPr/>
              <a:t>‹#›</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06A8F-259B-4581-98AB-192DE57D3FA0}" type="slidenum">
              <a:rPr lang="en-US" smtClean="0"/>
              <a:pPr/>
              <a:t>‹#›</a:t>
            </a:fld>
            <a:endParaRPr lang="en-US"/>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1C9FD-A72D-463A-830A-82A3ED9E3E0C}" type="slidenum">
              <a:rPr lang="en-US" smtClean="0"/>
              <a:pPr/>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A577A-55CF-45D5-A9FC-C57A0AD49ECE}" type="slidenum">
              <a:rPr lang="en-US" smtClean="0"/>
              <a:pPr/>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7353300" cy="1143000"/>
          </a:xfrm>
        </p:spPr>
        <p:txBody>
          <a:bodyPr/>
          <a:lstStyle>
            <a:lvl1pPr>
              <a:defRPr sz="4400"/>
            </a:lvl1pPr>
          </a:lstStyle>
          <a:p>
            <a:r>
              <a:rPr lang="en-US" dirty="0" smtClean="0"/>
              <a:t>Click to edit Master title style</a:t>
            </a:r>
            <a:endParaRPr dirty="0"/>
          </a:p>
        </p:txBody>
      </p:sp>
      <p:sp>
        <p:nvSpPr>
          <p:cNvPr id="3" name="Content Placeholder 2"/>
          <p:cNvSpPr>
            <a:spLocks noGrp="1"/>
          </p:cNvSpPr>
          <p:nvPr>
            <p:ph idx="1"/>
          </p:nvPr>
        </p:nvSpPr>
        <p:spPr>
          <a:xfrm>
            <a:off x="571500" y="1905000"/>
            <a:ext cx="7353300" cy="4648200"/>
          </a:xfrm>
        </p:spPr>
        <p:txBody>
          <a:bodyPr/>
          <a:lstStyle>
            <a:lvl1pPr marL="457200" indent="-457200">
              <a:buFont typeface="Wingdings" charset="2"/>
              <a:buChar char="v"/>
              <a:defRPr/>
            </a:lvl1pPr>
            <a:lvl2pPr marL="914400" indent="-457200">
              <a:buFont typeface="Lucida Grande"/>
              <a:buChar char="-"/>
              <a:defRPr/>
            </a:lvl2pPr>
            <a:lvl3pPr marL="1371600" indent="-457200">
              <a:buFont typeface="Courier New"/>
              <a:buChar char="o"/>
              <a:defRPr/>
            </a:lvl3pPr>
            <a:lvl4pPr marL="1828800" indent="-457200">
              <a:buFont typeface="Courier New"/>
              <a:buChar char="o"/>
              <a:defRPr/>
            </a:lvl4pPr>
            <a:lvl5pPr marL="2286000" indent="-457200">
              <a:buFont typeface="Courier New"/>
              <a:buChar char="o"/>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6CFE7-2448-472D-B3C0-2AA31D79F950}" type="slidenum">
              <a:rPr lang="en-US" smtClean="0"/>
              <a:pPr/>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xmlns:p14="http://schemas.microsoft.com/office/powerpoint/2010/mai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xmlns:p14="http://schemas.microsoft.com/office/powerpoint/2010/mai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06A8F-259B-4581-98AB-192DE57D3FA0}" type="slidenum">
              <a:rPr lang="en-US" smtClean="0"/>
              <a:pPr/>
              <a:t>‹#›</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B6714-9231-4D03-8338-2655D1AAC365}" type="slidenum">
              <a:rPr lang="en-US" smtClean="0"/>
              <a:pPr/>
              <a:t>‹#›</a:t>
            </a:fld>
            <a:endParaRPr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DF0B94-2061-4E5C-A9D4-6BCAD5873CE1}" type="slidenum">
              <a:rPr lang="en-US" smtClean="0"/>
              <a:pPr/>
              <a:t>‹#›</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121C86-5B29-4128-9854-250C715E1853}" type="slidenum">
              <a:rPr lang="en-US" smtClean="0"/>
              <a:pPr/>
              <a:t>‹#›</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95865F-FD52-48F0-9EB4-35B33FADDEA0}" type="slidenum">
              <a:rPr lang="en-US" smtClean="0"/>
              <a:pPr/>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133046-B5A7-4E8C-87E5-F21724EBBDA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69308-9869-4220-B319-A0C3C533874D}" type="slidenum">
              <a:rPr lang="en-US" smtClean="0"/>
              <a:pPr/>
              <a:t>‹#›</a:t>
            </a:fld>
            <a:endParaRPr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3.png"/><Relationship Id="rId19"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8">
            <a:alphaModFix amt="52000"/>
            <a:extLst>
              <a:ext uri="{28A0092B-C50C-407E-A947-70E740481C1C}">
                <a14:useLocalDpi xmlns:a14="http://schemas.microsoft.com/office/drawing/2010/main" val="0"/>
              </a:ext>
            </a:extLst>
          </a:blip>
          <a:stretch>
            <a:fillRect/>
          </a:stretch>
        </p:blipFill>
        <p:spPr>
          <a:xfrm>
            <a:off x="838200" y="64654"/>
            <a:ext cx="7020397" cy="6488546"/>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AB506A8F-259B-4581-98AB-192DE57D3FA0}" type="slidenum">
              <a:rPr lang="en-US" smtClean="0"/>
              <a:pPr/>
              <a:t>‹#›</a:t>
            </a:fld>
            <a:endParaRPr lang="en-US"/>
          </a:p>
        </p:txBody>
      </p:sp>
      <p:pic>
        <p:nvPicPr>
          <p:cNvPr id="8" name="Picture 7" descr="triquetra"/>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680979" y="5334000"/>
            <a:ext cx="1447799" cy="1396899"/>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Lst>
  <p:transition xmlns:p14="http://schemas.microsoft.com/office/powerpoint/2010/main"/>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charset="2"/>
        <a:buChar char="v"/>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charset="2"/>
        <a:buChar char="v"/>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charset="2"/>
        <a:buChar char="v"/>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charset="2"/>
        <a:buChar char="v"/>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charset="2"/>
        <a:buChar char="v"/>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namsanctamcatholicam.com" TargetMode="External"/><Relationship Id="rId3" Type="http://schemas.openxmlformats.org/officeDocument/2006/relationships/hyperlink" Target="http://tyjackson.wix.com/catholic"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1524000"/>
            <a:ext cx="8001000" cy="1357967"/>
          </a:xfrm>
        </p:spPr>
        <p:txBody>
          <a:bodyPr/>
          <a:lstStyle/>
          <a:p>
            <a:r>
              <a:rPr lang="en-US" sz="6600" dirty="0"/>
              <a:t>The </a:t>
            </a:r>
            <a:r>
              <a:rPr lang="en-US" sz="6600" dirty="0" smtClean="0"/>
              <a:t>Holy </a:t>
            </a:r>
            <a:r>
              <a:rPr lang="en-US" sz="6600" dirty="0"/>
              <a:t>Trinity</a:t>
            </a:r>
          </a:p>
        </p:txBody>
      </p:sp>
      <p:sp>
        <p:nvSpPr>
          <p:cNvPr id="2051" name="Rectangle 3"/>
          <p:cNvSpPr>
            <a:spLocks noGrp="1" noChangeArrowheads="1"/>
          </p:cNvSpPr>
          <p:nvPr>
            <p:ph type="subTitle" idx="1"/>
          </p:nvPr>
        </p:nvSpPr>
        <p:spPr>
          <a:xfrm>
            <a:off x="1143000" y="3581400"/>
            <a:ext cx="6629400" cy="2057400"/>
          </a:xfrm>
        </p:spPr>
        <p:txBody>
          <a:bodyPr>
            <a:normAutofit fontScale="92500"/>
          </a:bodyPr>
          <a:lstStyle/>
          <a:p>
            <a:pPr>
              <a:lnSpc>
                <a:spcPct val="90000"/>
              </a:lnSpc>
            </a:pPr>
            <a:r>
              <a:rPr lang="en-US" sz="3600" dirty="0"/>
              <a:t>The mystery of the Holy Trinity is the central mystery of the Christian faith and of Christian life.</a:t>
            </a:r>
          </a:p>
          <a:p>
            <a:pPr>
              <a:lnSpc>
                <a:spcPct val="90000"/>
              </a:lnSpc>
            </a:pPr>
            <a:r>
              <a:rPr lang="en-US" sz="3600" dirty="0"/>
              <a:t>			</a:t>
            </a:r>
            <a:r>
              <a:rPr lang="en-US" sz="3600" dirty="0" smtClean="0"/>
              <a:t>- CCC</a:t>
            </a:r>
            <a:r>
              <a:rPr lang="en-US" sz="3600" dirty="0"/>
              <a:t>, no. 261</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Nature and </a:t>
            </a:r>
            <a:r>
              <a:rPr lang="en-US" b="1" dirty="0" smtClean="0"/>
              <a:t>Person</a:t>
            </a:r>
            <a:endParaRPr lang="en-US" dirty="0"/>
          </a:p>
        </p:txBody>
      </p:sp>
      <p:sp>
        <p:nvSpPr>
          <p:cNvPr id="3" name="Content Placeholder 2"/>
          <p:cNvSpPr>
            <a:spLocks noGrp="1"/>
          </p:cNvSpPr>
          <p:nvPr>
            <p:ph idx="1"/>
          </p:nvPr>
        </p:nvSpPr>
        <p:spPr/>
        <p:txBody>
          <a:bodyPr>
            <a:normAutofit fontScale="70000" lnSpcReduction="20000"/>
          </a:bodyPr>
          <a:lstStyle/>
          <a:p>
            <a:pPr hangingPunct="0">
              <a:lnSpc>
                <a:spcPct val="120000"/>
              </a:lnSpc>
            </a:pPr>
            <a:r>
              <a:rPr lang="en-US" dirty="0"/>
              <a:t>T</a:t>
            </a:r>
            <a:r>
              <a:rPr lang="en-US" dirty="0" smtClean="0"/>
              <a:t>he </a:t>
            </a:r>
            <a:r>
              <a:rPr lang="en-US" dirty="0"/>
              <a:t>terms “human being” and “Bob Smith” have a close relation</a:t>
            </a:r>
            <a:r>
              <a:rPr lang="en-US" dirty="0" smtClean="0"/>
              <a:t>; Bob </a:t>
            </a:r>
            <a:r>
              <a:rPr lang="en-US" dirty="0"/>
              <a:t>Smith </a:t>
            </a:r>
            <a:r>
              <a:rPr lang="en-US" i="1" dirty="0"/>
              <a:t>is</a:t>
            </a:r>
            <a:r>
              <a:rPr lang="en-US" dirty="0"/>
              <a:t> a human being, and he could not be otherwise. But to be a human being is </a:t>
            </a:r>
            <a:r>
              <a:rPr lang="en-US" i="1" dirty="0"/>
              <a:t>not</a:t>
            </a:r>
            <a:r>
              <a:rPr lang="en-US" dirty="0"/>
              <a:t> the same thing as to be Bob Smith</a:t>
            </a:r>
            <a:r>
              <a:rPr lang="en-US" dirty="0" smtClean="0"/>
              <a:t>.</a:t>
            </a:r>
            <a:endParaRPr lang="en-US" dirty="0"/>
          </a:p>
          <a:p>
            <a:pPr>
              <a:lnSpc>
                <a:spcPct val="120000"/>
              </a:lnSpc>
            </a:pPr>
            <a:r>
              <a:rPr lang="en-US" dirty="0"/>
              <a:t>If we relate this to the Trinity, we see that the nature of God (what He is) is Divinity, or </a:t>
            </a:r>
            <a:r>
              <a:rPr lang="en-US" dirty="0" smtClean="0"/>
              <a:t>the Divine </a:t>
            </a:r>
            <a:r>
              <a:rPr lang="en-US" dirty="0"/>
              <a:t>Nature.; i.e., God. God’s nature </a:t>
            </a:r>
            <a:r>
              <a:rPr lang="en-US" i="1" dirty="0"/>
              <a:t>is</a:t>
            </a:r>
            <a:r>
              <a:rPr lang="en-US" dirty="0"/>
              <a:t> God, or as He said to Moses, “I am that I am.” </a:t>
            </a:r>
            <a:endParaRPr lang="en-US" dirty="0" smtClean="0"/>
          </a:p>
          <a:p>
            <a:pPr>
              <a:lnSpc>
                <a:spcPct val="120000"/>
              </a:lnSpc>
            </a:pPr>
            <a:r>
              <a:rPr lang="en-US" dirty="0" smtClean="0"/>
              <a:t>But who God </a:t>
            </a:r>
            <a:r>
              <a:rPr lang="en-US" dirty="0"/>
              <a:t>is corresponds to the question of personhood. And in the case of God, He is three divine Persons: the Father, the Son and the Holy Spirit. </a:t>
            </a:r>
            <a:endParaRPr lang="en-US" dirty="0" smtClean="0"/>
          </a:p>
          <a:p>
            <a:pPr>
              <a:lnSpc>
                <a:spcPct val="120000"/>
              </a:lnSpc>
            </a:pPr>
            <a:r>
              <a:rPr lang="en-US" dirty="0" smtClean="0"/>
              <a:t>So</a:t>
            </a:r>
            <a:r>
              <a:rPr lang="en-US" dirty="0"/>
              <a:t>, in the Trinity</a:t>
            </a:r>
            <a:r>
              <a:rPr lang="en-US" dirty="0" smtClean="0"/>
              <a:t>:</a:t>
            </a:r>
            <a:endParaRPr lang="en-US" dirty="0"/>
          </a:p>
          <a:p>
            <a:pPr lvl="1">
              <a:lnSpc>
                <a:spcPct val="120000"/>
              </a:lnSpc>
            </a:pPr>
            <a:r>
              <a:rPr lang="en-US" u="sng" dirty="0"/>
              <a:t>Nature</a:t>
            </a:r>
            <a:r>
              <a:rPr lang="en-US" dirty="0"/>
              <a:t>: </a:t>
            </a:r>
            <a:r>
              <a:rPr lang="en-US" i="1" dirty="0"/>
              <a:t>What</a:t>
            </a:r>
            <a:r>
              <a:rPr lang="en-US" dirty="0"/>
              <a:t> is God?           God is God; He possesses a single Divine Nature</a:t>
            </a:r>
          </a:p>
          <a:p>
            <a:pPr lvl="1">
              <a:lnSpc>
                <a:spcPct val="120000"/>
              </a:lnSpc>
            </a:pPr>
            <a:r>
              <a:rPr lang="en-US" u="sng" dirty="0" smtClean="0"/>
              <a:t>Person</a:t>
            </a:r>
            <a:r>
              <a:rPr lang="en-US" i="1" dirty="0"/>
              <a:t>: Who </a:t>
            </a:r>
            <a:r>
              <a:rPr lang="en-US" dirty="0"/>
              <a:t>is God?            God is Father, Son and Holy </a:t>
            </a:r>
            <a:r>
              <a:rPr lang="en-US" dirty="0" smtClean="0"/>
              <a:t>Spirit</a:t>
            </a:r>
            <a:endParaRPr lang="en-US" dirty="0"/>
          </a:p>
        </p:txBody>
      </p:sp>
    </p:spTree>
    <p:extLst>
      <p:ext uri="{BB962C8B-B14F-4D97-AF65-F5344CB8AC3E}">
        <p14:creationId xmlns:p14="http://schemas.microsoft.com/office/powerpoint/2010/main" val="21153069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Nature and </a:t>
            </a:r>
            <a:r>
              <a:rPr lang="en-US" b="1" dirty="0" smtClean="0"/>
              <a:t>Person</a:t>
            </a:r>
            <a:endParaRPr lang="en-US" dirty="0"/>
          </a:p>
        </p:txBody>
      </p:sp>
      <p:sp>
        <p:nvSpPr>
          <p:cNvPr id="3" name="Content Placeholder 2"/>
          <p:cNvSpPr>
            <a:spLocks noGrp="1"/>
          </p:cNvSpPr>
          <p:nvPr>
            <p:ph idx="1"/>
          </p:nvPr>
        </p:nvSpPr>
        <p:spPr/>
        <p:txBody>
          <a:bodyPr>
            <a:normAutofit fontScale="62500" lnSpcReduction="20000"/>
          </a:bodyPr>
          <a:lstStyle/>
          <a:p>
            <a:pPr hangingPunct="0">
              <a:lnSpc>
                <a:spcPct val="120000"/>
              </a:lnSpc>
            </a:pPr>
            <a:r>
              <a:rPr lang="en-US" dirty="0" smtClean="0"/>
              <a:t>The classical </a:t>
            </a:r>
            <a:r>
              <a:rPr lang="en-US" dirty="0"/>
              <a:t>example of the Trinity, </a:t>
            </a:r>
            <a:r>
              <a:rPr lang="en-US" dirty="0" smtClean="0"/>
              <a:t>defines </a:t>
            </a:r>
            <a:r>
              <a:rPr lang="en-US" dirty="0"/>
              <a:t>God as Three Persons who share one Divine Nature. </a:t>
            </a:r>
            <a:endParaRPr lang="en-US" dirty="0" smtClean="0"/>
          </a:p>
          <a:p>
            <a:pPr hangingPunct="0">
              <a:lnSpc>
                <a:spcPct val="120000"/>
              </a:lnSpc>
            </a:pPr>
            <a:r>
              <a:rPr lang="en-US" dirty="0" smtClean="0"/>
              <a:t>The </a:t>
            </a:r>
            <a:r>
              <a:rPr lang="en-US" dirty="0"/>
              <a:t>questions really is not how one can be three and three can be one, but how one Being can consist of Three Persons and each Person be God whole and entire.</a:t>
            </a:r>
          </a:p>
          <a:p>
            <a:pPr>
              <a:lnSpc>
                <a:spcPct val="120000"/>
              </a:lnSpc>
            </a:pPr>
            <a:r>
              <a:rPr lang="en-US" dirty="0" smtClean="0"/>
              <a:t>In </a:t>
            </a:r>
            <a:r>
              <a:rPr lang="en-US" dirty="0"/>
              <a:t>the case of humans, three persons can certainly share one nature (Peter, Paul and Mary are three persons, and they all share a common human nature)</a:t>
            </a:r>
            <a:r>
              <a:rPr lang="en-US" dirty="0" smtClean="0"/>
              <a:t>;</a:t>
            </a:r>
          </a:p>
          <a:p>
            <a:pPr>
              <a:lnSpc>
                <a:spcPct val="120000"/>
              </a:lnSpc>
            </a:pPr>
            <a:r>
              <a:rPr lang="en-US" dirty="0"/>
              <a:t>T</a:t>
            </a:r>
            <a:r>
              <a:rPr lang="en-US" dirty="0" smtClean="0"/>
              <a:t>he </a:t>
            </a:r>
            <a:r>
              <a:rPr lang="en-US" dirty="0"/>
              <a:t>difference between humans and God is that, in the first case, the three humans who share the one nature are also three distinct beings, and no one person possesses the entirety of human nature in </a:t>
            </a:r>
            <a:r>
              <a:rPr lang="en-US" dirty="0" smtClean="0"/>
              <a:t>himself</a:t>
            </a:r>
            <a:endParaRPr lang="en-US" dirty="0"/>
          </a:p>
          <a:p>
            <a:pPr>
              <a:lnSpc>
                <a:spcPct val="120000"/>
              </a:lnSpc>
            </a:pPr>
            <a:r>
              <a:rPr lang="en-US" dirty="0"/>
              <a:t>Y</a:t>
            </a:r>
            <a:r>
              <a:rPr lang="en-US" dirty="0" smtClean="0"/>
              <a:t>et </a:t>
            </a:r>
            <a:r>
              <a:rPr lang="en-US" dirty="0"/>
              <a:t>in the case of God, the Three Divine Persons possess one common nature but nevertheless remain one Being and each Person themselves possesses the fullness of the Divine Nature</a:t>
            </a:r>
            <a:r>
              <a:rPr lang="en-US" dirty="0" smtClean="0"/>
              <a:t>.</a:t>
            </a:r>
            <a:endParaRPr lang="en-US" dirty="0"/>
          </a:p>
        </p:txBody>
      </p:sp>
    </p:spTree>
    <p:extLst>
      <p:ext uri="{BB962C8B-B14F-4D97-AF65-F5344CB8AC3E}">
        <p14:creationId xmlns:p14="http://schemas.microsoft.com/office/powerpoint/2010/main" val="866513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Nature and </a:t>
            </a:r>
            <a:r>
              <a:rPr lang="en-US" b="1" dirty="0" smtClean="0"/>
              <a:t>Person</a:t>
            </a:r>
            <a:endParaRPr lang="en-US" dirty="0"/>
          </a:p>
        </p:txBody>
      </p:sp>
      <p:sp>
        <p:nvSpPr>
          <p:cNvPr id="3" name="Content Placeholder 2"/>
          <p:cNvSpPr>
            <a:spLocks noGrp="1"/>
          </p:cNvSpPr>
          <p:nvPr>
            <p:ph idx="1"/>
          </p:nvPr>
        </p:nvSpPr>
        <p:spPr/>
        <p:txBody>
          <a:bodyPr>
            <a:normAutofit fontScale="92500"/>
          </a:bodyPr>
          <a:lstStyle/>
          <a:p>
            <a:r>
              <a:rPr lang="en-US" dirty="0" smtClean="0"/>
              <a:t>The distinct Persons in the Trinity  </a:t>
            </a:r>
            <a:r>
              <a:rPr lang="en-US" dirty="0"/>
              <a:t>do  not  “share”  the  divine  nature,  but  each  Person  is  God,  whole  and  entire.  The</a:t>
            </a:r>
          </a:p>
          <a:p>
            <a:pPr hangingPunct="0"/>
            <a:r>
              <a:rPr lang="en-US" i="1" dirty="0" smtClean="0"/>
              <a:t>“</a:t>
            </a:r>
            <a:r>
              <a:rPr lang="en-US" i="1" dirty="0"/>
              <a:t>The Trinity is One. We do not confess three Gods, but one God in three persons, the “consubstantial Trinity.” The divine persons do not share the one divinity among themselves but each of them is God whole and entire: “The Father is that which the Son is, the Son is that which the Father is, the Father and the Son that which the Holy Spirit is, i.e., but nature one God.” In the words of the Fourth Lateran Council (1215): “Each of the persons is that supreme reality, viz. the divine substance, essence or nature</a:t>
            </a:r>
            <a:r>
              <a:rPr lang="en-US" dirty="0"/>
              <a:t>.”</a:t>
            </a:r>
            <a:r>
              <a:rPr lang="en-US" i="1" dirty="0"/>
              <a:t> </a:t>
            </a:r>
            <a:r>
              <a:rPr lang="en-US" dirty="0"/>
              <a:t>(CCC</a:t>
            </a:r>
            <a:r>
              <a:rPr lang="en-US" i="1" dirty="0"/>
              <a:t> </a:t>
            </a:r>
            <a:r>
              <a:rPr lang="en-US" dirty="0"/>
              <a:t>253)</a:t>
            </a:r>
          </a:p>
          <a:p>
            <a:endParaRPr lang="en-US" dirty="0"/>
          </a:p>
        </p:txBody>
      </p:sp>
    </p:spTree>
    <p:extLst>
      <p:ext uri="{BB962C8B-B14F-4D97-AF65-F5344CB8AC3E}">
        <p14:creationId xmlns:p14="http://schemas.microsoft.com/office/powerpoint/2010/main" val="22869465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Nature of God</a:t>
            </a:r>
            <a:endParaRPr lang="en-US" dirty="0"/>
          </a:p>
        </p:txBody>
      </p:sp>
      <p:sp>
        <p:nvSpPr>
          <p:cNvPr id="3" name="Content Placeholder 2"/>
          <p:cNvSpPr>
            <a:spLocks noGrp="1"/>
          </p:cNvSpPr>
          <p:nvPr>
            <p:ph idx="1"/>
          </p:nvPr>
        </p:nvSpPr>
        <p:spPr/>
        <p:txBody>
          <a:bodyPr>
            <a:normAutofit/>
          </a:bodyPr>
          <a:lstStyle/>
          <a:p>
            <a:pPr hangingPunct="0"/>
            <a:r>
              <a:rPr lang="en-US" dirty="0"/>
              <a:t>Nature is what something </a:t>
            </a:r>
            <a:r>
              <a:rPr lang="en-US" i="1" dirty="0"/>
              <a:t>is</a:t>
            </a:r>
            <a:r>
              <a:rPr lang="en-US" dirty="0"/>
              <a:t>. Thus, when we come to speak of the nature of God, we are attempting to say just what, exactly, God is</a:t>
            </a:r>
            <a:r>
              <a:rPr lang="en-US" dirty="0" smtClean="0"/>
              <a:t>.</a:t>
            </a:r>
            <a:endParaRPr lang="en-US" dirty="0"/>
          </a:p>
          <a:p>
            <a:pPr hangingPunct="0"/>
            <a:r>
              <a:rPr lang="en-US" dirty="0"/>
              <a:t>It is very difficult to say with precision what the nature or essence of God consists of, since He is absolutely unique and by definition beyond our ability to fully comprehend by reason alone</a:t>
            </a:r>
            <a:r>
              <a:rPr lang="en-US" dirty="0" smtClean="0"/>
              <a:t>.</a:t>
            </a:r>
            <a:endParaRPr lang="en-US" dirty="0"/>
          </a:p>
          <a:p>
            <a:r>
              <a:rPr lang="en-US" dirty="0"/>
              <a:t>Nevertheless, Christian Tradition has affirmed several things about God’s </a:t>
            </a:r>
            <a:r>
              <a:rPr lang="en-US" dirty="0" smtClean="0"/>
              <a:t>nature</a:t>
            </a:r>
            <a:endParaRPr lang="en-US" dirty="0"/>
          </a:p>
          <a:p>
            <a:endParaRPr lang="en-US" dirty="0"/>
          </a:p>
        </p:txBody>
      </p:sp>
    </p:spTree>
    <p:extLst>
      <p:ext uri="{BB962C8B-B14F-4D97-AF65-F5344CB8AC3E}">
        <p14:creationId xmlns:p14="http://schemas.microsoft.com/office/powerpoint/2010/main" val="20233170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Nature of </a:t>
            </a:r>
            <a:r>
              <a:rPr lang="en-US" b="1" dirty="0" smtClean="0"/>
              <a:t>God</a:t>
            </a:r>
            <a:endParaRPr lang="en-US" dirty="0"/>
          </a:p>
        </p:txBody>
      </p:sp>
      <p:sp>
        <p:nvSpPr>
          <p:cNvPr id="3" name="Content Placeholder 2"/>
          <p:cNvSpPr>
            <a:spLocks noGrp="1"/>
          </p:cNvSpPr>
          <p:nvPr>
            <p:ph idx="1"/>
          </p:nvPr>
        </p:nvSpPr>
        <p:spPr/>
        <p:txBody>
          <a:bodyPr>
            <a:normAutofit fontScale="70000" lnSpcReduction="20000"/>
          </a:bodyPr>
          <a:lstStyle/>
          <a:p>
            <a:pPr hangingPunct="0">
              <a:lnSpc>
                <a:spcPct val="120000"/>
              </a:lnSpc>
            </a:pPr>
            <a:r>
              <a:rPr lang="en-US" b="1" u="sng" dirty="0"/>
              <a:t>Simplicity/Unity</a:t>
            </a:r>
            <a:r>
              <a:rPr lang="en-US" dirty="0"/>
              <a:t>: God is not made up of any composite parts; His nature is utterly and</a:t>
            </a:r>
            <a:r>
              <a:rPr lang="en-US" b="1" dirty="0"/>
              <a:t> </a:t>
            </a:r>
            <a:r>
              <a:rPr lang="en-US" dirty="0"/>
              <a:t>completely simple. God has no Body. This also refers to understanding His attributes, which are all one in His essence; thus, His justice is not different than His mercy, etc. </a:t>
            </a:r>
            <a:r>
              <a:rPr lang="en-US" dirty="0" err="1" smtClean="0"/>
              <a:t>TheThree</a:t>
            </a:r>
            <a:r>
              <a:rPr lang="en-US" dirty="0" smtClean="0"/>
              <a:t> </a:t>
            </a:r>
            <a:r>
              <a:rPr lang="en-US" dirty="0"/>
              <a:t>Persons of the Trinity do not constitute different “parts” that added together </a:t>
            </a:r>
            <a:r>
              <a:rPr lang="en-US" dirty="0" smtClean="0"/>
              <a:t>make God </a:t>
            </a:r>
            <a:r>
              <a:rPr lang="en-US" dirty="0"/>
              <a:t>as a sum</a:t>
            </a:r>
            <a:r>
              <a:rPr lang="en-US" dirty="0" smtClean="0"/>
              <a:t>.</a:t>
            </a:r>
            <a:r>
              <a:rPr lang="en-US" dirty="0"/>
              <a:t> </a:t>
            </a:r>
          </a:p>
          <a:p>
            <a:pPr hangingPunct="0">
              <a:lnSpc>
                <a:spcPct val="120000"/>
              </a:lnSpc>
            </a:pPr>
            <a:r>
              <a:rPr lang="en-US" b="1" u="sng" dirty="0"/>
              <a:t>Goodness</a:t>
            </a:r>
            <a:r>
              <a:rPr lang="en-US" dirty="0"/>
              <a:t>: God is pre-eminently good, and is Himself the source of all goodness and is</a:t>
            </a:r>
            <a:r>
              <a:rPr lang="en-US" b="1" dirty="0"/>
              <a:t> </a:t>
            </a:r>
            <a:r>
              <a:rPr lang="en-US" dirty="0"/>
              <a:t>everything that is desirable. </a:t>
            </a:r>
            <a:r>
              <a:rPr lang="en-US" dirty="0" smtClean="0"/>
              <a:t>All </a:t>
            </a:r>
            <a:r>
              <a:rPr lang="en-US" dirty="0"/>
              <a:t>other things are good and desirable only insofar as they partake in His goodness</a:t>
            </a:r>
            <a:r>
              <a:rPr lang="en-US" dirty="0" smtClean="0"/>
              <a:t>.</a:t>
            </a:r>
            <a:endParaRPr lang="en-US" dirty="0"/>
          </a:p>
          <a:p>
            <a:pPr hangingPunct="0">
              <a:lnSpc>
                <a:spcPct val="120000"/>
              </a:lnSpc>
            </a:pPr>
            <a:r>
              <a:rPr lang="en-US" b="1" u="sng" dirty="0"/>
              <a:t>Perfection</a:t>
            </a:r>
            <a:r>
              <a:rPr lang="en-US" dirty="0"/>
              <a:t>: God Himself is the perfection of all virtue and every desirable attribute and is</a:t>
            </a:r>
            <a:r>
              <a:rPr lang="en-US" b="1" dirty="0"/>
              <a:t> </a:t>
            </a:r>
            <a:r>
              <a:rPr lang="en-US" dirty="0"/>
              <a:t>at the same time the source of perfection in creatures as well. A creature is perfect to the degree that it is like God. There is no imperfection in </a:t>
            </a:r>
            <a:r>
              <a:rPr lang="en-US" dirty="0" smtClean="0"/>
              <a:t>God.</a:t>
            </a:r>
            <a:endParaRPr lang="en-US" dirty="0"/>
          </a:p>
        </p:txBody>
      </p:sp>
    </p:spTree>
    <p:extLst>
      <p:ext uri="{BB962C8B-B14F-4D97-AF65-F5344CB8AC3E}">
        <p14:creationId xmlns:p14="http://schemas.microsoft.com/office/powerpoint/2010/main" val="40863198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Nature of </a:t>
            </a:r>
            <a:r>
              <a:rPr lang="en-US" b="1" dirty="0" smtClean="0"/>
              <a:t>God</a:t>
            </a:r>
            <a:endParaRPr lang="en-US" dirty="0"/>
          </a:p>
        </p:txBody>
      </p:sp>
      <p:sp>
        <p:nvSpPr>
          <p:cNvPr id="3" name="Content Placeholder 2"/>
          <p:cNvSpPr>
            <a:spLocks noGrp="1"/>
          </p:cNvSpPr>
          <p:nvPr>
            <p:ph idx="1"/>
          </p:nvPr>
        </p:nvSpPr>
        <p:spPr/>
        <p:txBody>
          <a:bodyPr>
            <a:normAutofit fontScale="62500" lnSpcReduction="20000"/>
          </a:bodyPr>
          <a:lstStyle/>
          <a:p>
            <a:pPr hangingPunct="0">
              <a:lnSpc>
                <a:spcPct val="120000"/>
              </a:lnSpc>
            </a:pPr>
            <a:r>
              <a:rPr lang="en-US" b="1" u="sng" dirty="0"/>
              <a:t>Infinity</a:t>
            </a:r>
            <a:r>
              <a:rPr lang="en-US" dirty="0"/>
              <a:t>: God is not bounded by anything, neither in His ability to act (omnipotence), nor</a:t>
            </a:r>
            <a:r>
              <a:rPr lang="en-US" b="1" dirty="0"/>
              <a:t> </a:t>
            </a:r>
            <a:r>
              <a:rPr lang="en-US" dirty="0"/>
              <a:t>His ability to be present at each and every place and time in His creation (omnipresence) nor His ability to have perfect knowledge of all things (omniscience). </a:t>
            </a:r>
            <a:endParaRPr lang="en-US" dirty="0" smtClean="0"/>
          </a:p>
          <a:p>
            <a:pPr lvl="1" hangingPunct="0">
              <a:lnSpc>
                <a:spcPct val="120000"/>
              </a:lnSpc>
            </a:pPr>
            <a:r>
              <a:rPr lang="en-US" dirty="0" smtClean="0"/>
              <a:t>It </a:t>
            </a:r>
            <a:r>
              <a:rPr lang="en-US" dirty="0"/>
              <a:t>should be noted that the fact that God “cannot” lie or commit evil does </a:t>
            </a:r>
            <a:r>
              <a:rPr lang="en-US" dirty="0" smtClean="0"/>
              <a:t>not bound </a:t>
            </a:r>
            <a:r>
              <a:rPr lang="en-US" dirty="0"/>
              <a:t>God. To lie or commit sin is to reduce oneself, to fall away from Being and Goodness towards non-being and imperfection. It is precisely because God is infinite and perfect that He cannot sin, for to do so would be to bind Him by introducing a negation into His being. We thus recall the fundamental truth that sin and evil are negations to being and add nothing to it ontologically</a:t>
            </a:r>
            <a:r>
              <a:rPr lang="en-US" dirty="0" smtClean="0"/>
              <a:t>.</a:t>
            </a:r>
            <a:endParaRPr lang="en-US" dirty="0"/>
          </a:p>
          <a:p>
            <a:pPr hangingPunct="0">
              <a:lnSpc>
                <a:spcPct val="120000"/>
              </a:lnSpc>
            </a:pPr>
            <a:r>
              <a:rPr lang="en-US" b="1" u="sng" dirty="0"/>
              <a:t>Immutability</a:t>
            </a:r>
            <a:r>
              <a:rPr lang="en-US" dirty="0"/>
              <a:t>: Because God is perfect and is utterly simple, He needs no movement of</a:t>
            </a:r>
            <a:r>
              <a:rPr lang="en-US" b="1" dirty="0"/>
              <a:t> </a:t>
            </a:r>
            <a:r>
              <a:rPr lang="en-US" dirty="0"/>
              <a:t>change to improve His happiness or obtain anything He lacks. Therefore His essence is changeless and immutable. </a:t>
            </a:r>
            <a:endParaRPr lang="en-US" dirty="0" smtClean="0"/>
          </a:p>
          <a:p>
            <a:pPr lvl="1" hangingPunct="0">
              <a:lnSpc>
                <a:spcPct val="120000"/>
              </a:lnSpc>
            </a:pPr>
            <a:r>
              <a:rPr lang="en-US" dirty="0" smtClean="0"/>
              <a:t>Note </a:t>
            </a:r>
            <a:r>
              <a:rPr lang="en-US" dirty="0"/>
              <a:t>this does not mean that God cannot feel or experience emotion, but it does mean that He is not moved or changed in His nature or affected by anything external to Himself</a:t>
            </a:r>
            <a:r>
              <a:rPr lang="en-US" dirty="0" smtClean="0"/>
              <a:t>.</a:t>
            </a:r>
            <a:endParaRPr lang="en-US" dirty="0"/>
          </a:p>
        </p:txBody>
      </p:sp>
    </p:spTree>
    <p:extLst>
      <p:ext uri="{BB962C8B-B14F-4D97-AF65-F5344CB8AC3E}">
        <p14:creationId xmlns:p14="http://schemas.microsoft.com/office/powerpoint/2010/main" val="17111597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Nature of God</a:t>
            </a:r>
            <a:endParaRPr lang="en-US" dirty="0"/>
          </a:p>
        </p:txBody>
      </p:sp>
      <p:sp>
        <p:nvSpPr>
          <p:cNvPr id="3" name="Content Placeholder 2"/>
          <p:cNvSpPr>
            <a:spLocks noGrp="1"/>
          </p:cNvSpPr>
          <p:nvPr>
            <p:ph idx="1"/>
          </p:nvPr>
        </p:nvSpPr>
        <p:spPr/>
        <p:txBody>
          <a:bodyPr>
            <a:normAutofit fontScale="77500" lnSpcReduction="20000"/>
          </a:bodyPr>
          <a:lstStyle/>
          <a:p>
            <a:pPr>
              <a:lnSpc>
                <a:spcPct val="120000"/>
              </a:lnSpc>
            </a:pPr>
            <a:r>
              <a:rPr lang="en-US" b="1" u="sng" dirty="0"/>
              <a:t>Eternity</a:t>
            </a:r>
            <a:r>
              <a:rPr lang="en-US" dirty="0"/>
              <a:t>: God has no beginning and no end. He is not bound by time, which is related to</a:t>
            </a:r>
            <a:r>
              <a:rPr lang="en-US" b="1" dirty="0"/>
              <a:t> </a:t>
            </a:r>
            <a:r>
              <a:rPr lang="en-US" dirty="0"/>
              <a:t>His infinitude. God Himself is the source of time; God has always existed and will always exist</a:t>
            </a:r>
            <a:r>
              <a:rPr lang="en-US" dirty="0" smtClean="0"/>
              <a:t>.</a:t>
            </a:r>
            <a:endParaRPr lang="en-US" b="1" u="sng" dirty="0" smtClean="0"/>
          </a:p>
          <a:p>
            <a:pPr>
              <a:lnSpc>
                <a:spcPct val="120000"/>
              </a:lnSpc>
            </a:pPr>
            <a:r>
              <a:rPr lang="en-US" b="1" u="sng" dirty="0" smtClean="0"/>
              <a:t>Existence</a:t>
            </a:r>
            <a:r>
              <a:rPr lang="en-US" dirty="0"/>
              <a:t>: Finally, the Scholastic theologians (most notably St. Thomas Aquinas)</a:t>
            </a:r>
            <a:r>
              <a:rPr lang="en-US" b="1" dirty="0"/>
              <a:t> </a:t>
            </a:r>
            <a:r>
              <a:rPr lang="en-US" dirty="0"/>
              <a:t>identified God’s nature with the act of existence itself. </a:t>
            </a:r>
            <a:endParaRPr lang="en-US" dirty="0" smtClean="0"/>
          </a:p>
          <a:p>
            <a:pPr lvl="1">
              <a:lnSpc>
                <a:spcPct val="120000"/>
              </a:lnSpc>
            </a:pPr>
            <a:r>
              <a:rPr lang="en-US" dirty="0" smtClean="0"/>
              <a:t>In </a:t>
            </a:r>
            <a:r>
              <a:rPr lang="en-US" dirty="0"/>
              <a:t>all other things, essence and existence are distinct; my essence (what I am) is distinct from my act of existing; to be human is not the same thing as to exist. I am a human </a:t>
            </a:r>
            <a:r>
              <a:rPr lang="en-US" i="1" dirty="0"/>
              <a:t>who</a:t>
            </a:r>
            <a:r>
              <a:rPr lang="en-US" dirty="0"/>
              <a:t> exists. </a:t>
            </a:r>
            <a:endParaRPr lang="en-US" dirty="0" smtClean="0"/>
          </a:p>
          <a:p>
            <a:pPr lvl="1">
              <a:lnSpc>
                <a:spcPct val="120000"/>
              </a:lnSpc>
            </a:pPr>
            <a:r>
              <a:rPr lang="en-US" dirty="0" smtClean="0"/>
              <a:t>Yet </a:t>
            </a:r>
            <a:r>
              <a:rPr lang="en-US" dirty="0"/>
              <a:t>in God, posited St. Thomas, the very act of existing </a:t>
            </a:r>
            <a:r>
              <a:rPr lang="en-US" i="1" dirty="0"/>
              <a:t>is</a:t>
            </a:r>
            <a:r>
              <a:rPr lang="en-US" dirty="0"/>
              <a:t> His essence; God is a being whose very nature is to exist. This gives a rich, philosophical meaning to God’s reference of Himself as “I am that I am” in Exodus 3:14. Thus, in God, there is no real distinction between essence and existence</a:t>
            </a:r>
            <a:r>
              <a:rPr lang="en-US" dirty="0" smtClean="0"/>
              <a:t>.</a:t>
            </a:r>
            <a:endParaRPr lang="en-US" dirty="0"/>
          </a:p>
        </p:txBody>
      </p:sp>
    </p:spTree>
    <p:extLst>
      <p:ext uri="{BB962C8B-B14F-4D97-AF65-F5344CB8AC3E}">
        <p14:creationId xmlns:p14="http://schemas.microsoft.com/office/powerpoint/2010/main" val="5040685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Distinction and Relativity</a:t>
            </a:r>
            <a:r>
              <a:rPr lang="en-US" dirty="0"/>
              <a:t> </a:t>
            </a:r>
          </a:p>
        </p:txBody>
      </p:sp>
      <p:sp>
        <p:nvSpPr>
          <p:cNvPr id="3" name="Content Placeholder 2"/>
          <p:cNvSpPr>
            <a:spLocks noGrp="1"/>
          </p:cNvSpPr>
          <p:nvPr>
            <p:ph idx="1"/>
          </p:nvPr>
        </p:nvSpPr>
        <p:spPr/>
        <p:txBody>
          <a:bodyPr>
            <a:normAutofit fontScale="77500" lnSpcReduction="20000"/>
          </a:bodyPr>
          <a:lstStyle/>
          <a:p>
            <a:pPr hangingPunct="0">
              <a:lnSpc>
                <a:spcPct val="120000"/>
              </a:lnSpc>
            </a:pPr>
            <a:r>
              <a:rPr lang="en-US" dirty="0"/>
              <a:t>Despite the absolute oneness of the Godhead, the Persons of the Trinity are nevertheless truly distinct. </a:t>
            </a:r>
            <a:endParaRPr lang="en-US" dirty="0" smtClean="0"/>
          </a:p>
          <a:p>
            <a:pPr hangingPunct="0">
              <a:lnSpc>
                <a:spcPct val="120000"/>
              </a:lnSpc>
            </a:pPr>
            <a:r>
              <a:rPr lang="en-US" dirty="0" smtClean="0"/>
              <a:t>Father</a:t>
            </a:r>
            <a:r>
              <a:rPr lang="en-US" dirty="0"/>
              <a:t>, Son and Holy Spirit are not just three ways of talking about the same thing, nor are they three different manifestations of God – they are truly distinct from one another. </a:t>
            </a:r>
            <a:endParaRPr lang="en-US" dirty="0" smtClean="0"/>
          </a:p>
          <a:p>
            <a:pPr hangingPunct="0">
              <a:lnSpc>
                <a:spcPct val="120000"/>
              </a:lnSpc>
            </a:pPr>
            <a:r>
              <a:rPr lang="en-US" dirty="0" smtClean="0"/>
              <a:t>God </a:t>
            </a:r>
            <a:r>
              <a:rPr lang="en-US" dirty="0"/>
              <a:t>is one, but He is not solitary. The true distinctions between the Persons reside in their relations to one another, their relativity. </a:t>
            </a:r>
            <a:endParaRPr lang="en-US" dirty="0" smtClean="0"/>
          </a:p>
          <a:p>
            <a:pPr hangingPunct="0">
              <a:lnSpc>
                <a:spcPct val="120000"/>
              </a:lnSpc>
            </a:pPr>
            <a:r>
              <a:rPr lang="en-US" dirty="0" smtClean="0"/>
              <a:t>The </a:t>
            </a:r>
            <a:r>
              <a:rPr lang="en-US" dirty="0"/>
              <a:t>eleventh Council of Toledo (c. 675) formulated the teaching this way</a:t>
            </a:r>
            <a:r>
              <a:rPr lang="en-US" dirty="0" smtClean="0"/>
              <a:t>:</a:t>
            </a:r>
            <a:endParaRPr lang="en-US" dirty="0"/>
          </a:p>
          <a:p>
            <a:pPr lvl="1">
              <a:lnSpc>
                <a:spcPct val="120000"/>
              </a:lnSpc>
            </a:pPr>
            <a:r>
              <a:rPr lang="en-US" i="1" dirty="0"/>
              <a:t>“In the relational names of the Persons the Father is related to the Son, the Son to </a:t>
            </a:r>
            <a:r>
              <a:rPr lang="en-US" i="1" dirty="0" err="1" smtClean="0"/>
              <a:t>theFather</a:t>
            </a:r>
            <a:r>
              <a:rPr lang="en-US" i="1" dirty="0"/>
              <a:t>, and the Holy Spirit to both. While they are called three persons in view of their relations, we believe in one nature or substance.</a:t>
            </a:r>
            <a:r>
              <a:rPr lang="en-US" i="1" dirty="0" smtClean="0"/>
              <a:t>”</a:t>
            </a:r>
            <a:endParaRPr lang="en-US" dirty="0"/>
          </a:p>
        </p:txBody>
      </p:sp>
    </p:spTree>
    <p:extLst>
      <p:ext uri="{BB962C8B-B14F-4D97-AF65-F5344CB8AC3E}">
        <p14:creationId xmlns:p14="http://schemas.microsoft.com/office/powerpoint/2010/main" val="41712386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Distinction and </a:t>
            </a:r>
            <a:r>
              <a:rPr lang="en-US" b="1" dirty="0" smtClean="0"/>
              <a:t>Relativity</a:t>
            </a:r>
            <a:endParaRPr lang="en-US" dirty="0"/>
          </a:p>
        </p:txBody>
      </p:sp>
      <p:sp>
        <p:nvSpPr>
          <p:cNvPr id="3" name="Content Placeholder 2"/>
          <p:cNvSpPr>
            <a:spLocks noGrp="1"/>
          </p:cNvSpPr>
          <p:nvPr>
            <p:ph idx="1"/>
          </p:nvPr>
        </p:nvSpPr>
        <p:spPr/>
        <p:txBody>
          <a:bodyPr>
            <a:normAutofit fontScale="92500"/>
          </a:bodyPr>
          <a:lstStyle/>
          <a:p>
            <a:r>
              <a:rPr lang="en-US" dirty="0"/>
              <a:t>The Father is the foundational principle of the Trinity. </a:t>
            </a:r>
            <a:endParaRPr lang="en-US" dirty="0" smtClean="0"/>
          </a:p>
          <a:p>
            <a:r>
              <a:rPr lang="en-US" dirty="0" smtClean="0"/>
              <a:t>From </a:t>
            </a:r>
            <a:r>
              <a:rPr lang="en-US" dirty="0"/>
              <a:t>the Father the Son is begotten, and the Son stands in relation to the Father as generated to generator. </a:t>
            </a:r>
            <a:endParaRPr lang="en-US" dirty="0" smtClean="0"/>
          </a:p>
          <a:p>
            <a:r>
              <a:rPr lang="en-US" dirty="0" smtClean="0"/>
              <a:t>The </a:t>
            </a:r>
            <a:r>
              <a:rPr lang="en-US" dirty="0"/>
              <a:t>Spirit is not begotten but proceeds (or is “</a:t>
            </a:r>
            <a:r>
              <a:rPr lang="en-US" dirty="0" err="1"/>
              <a:t>spirated</a:t>
            </a:r>
            <a:r>
              <a:rPr lang="en-US" dirty="0"/>
              <a:t>”) from both the Father and the Son. </a:t>
            </a:r>
            <a:endParaRPr lang="en-US" dirty="0" smtClean="0"/>
          </a:p>
          <a:p>
            <a:r>
              <a:rPr lang="en-US" dirty="0" smtClean="0"/>
              <a:t>The </a:t>
            </a:r>
            <a:r>
              <a:rPr lang="en-US" dirty="0"/>
              <a:t>distinction between the Son being begotten and the procession of the Spirit is to preserve the truth that the Son and the Spirit come from the Father in different ways; the Son alone in said to be “begotten” while the Spirit’s procession is called </a:t>
            </a:r>
            <a:r>
              <a:rPr lang="en-US" dirty="0" err="1"/>
              <a:t>spiration</a:t>
            </a:r>
            <a:r>
              <a:rPr lang="en-US" dirty="0" smtClean="0"/>
              <a:t>.</a:t>
            </a:r>
            <a:endParaRPr lang="en-US" dirty="0"/>
          </a:p>
        </p:txBody>
      </p:sp>
    </p:spTree>
    <p:extLst>
      <p:ext uri="{BB962C8B-B14F-4D97-AF65-F5344CB8AC3E}">
        <p14:creationId xmlns:p14="http://schemas.microsoft.com/office/powerpoint/2010/main" val="24579296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Mutual </a:t>
            </a:r>
            <a:r>
              <a:rPr lang="en-US" b="1" dirty="0" smtClean="0"/>
              <a:t>Indwelling</a:t>
            </a:r>
            <a:endParaRPr lang="en-US" dirty="0"/>
          </a:p>
        </p:txBody>
      </p:sp>
      <p:sp>
        <p:nvSpPr>
          <p:cNvPr id="3" name="Content Placeholder 2"/>
          <p:cNvSpPr>
            <a:spLocks noGrp="1"/>
          </p:cNvSpPr>
          <p:nvPr>
            <p:ph idx="1"/>
          </p:nvPr>
        </p:nvSpPr>
        <p:spPr/>
        <p:txBody>
          <a:bodyPr>
            <a:normAutofit lnSpcReduction="10000"/>
          </a:bodyPr>
          <a:lstStyle/>
          <a:p>
            <a:r>
              <a:rPr lang="en-US" dirty="0"/>
              <a:t>The unity and distinction of the Three Persons is resolved in their </a:t>
            </a:r>
            <a:r>
              <a:rPr lang="en-US" u="sng" dirty="0"/>
              <a:t>mutual indwelling.</a:t>
            </a:r>
            <a:r>
              <a:rPr lang="en-US" dirty="0"/>
              <a:t> </a:t>
            </a:r>
            <a:endParaRPr lang="en-US" dirty="0" smtClean="0"/>
          </a:p>
          <a:p>
            <a:r>
              <a:rPr lang="en-US" dirty="0" smtClean="0"/>
              <a:t>The </a:t>
            </a:r>
            <a:r>
              <a:rPr lang="en-US" dirty="0"/>
              <a:t>three Persons of the Trinity mutually indwell each other in such a way that they are each with and in the other in the fullest possible sense. </a:t>
            </a:r>
            <a:endParaRPr lang="en-US" dirty="0" smtClean="0"/>
          </a:p>
          <a:p>
            <a:pPr lvl="1"/>
            <a:r>
              <a:rPr lang="en-US" dirty="0" smtClean="0"/>
              <a:t>In </a:t>
            </a:r>
            <a:r>
              <a:rPr lang="en-US" dirty="0"/>
              <a:t>John 1, the Word is “with God” and at the same time “is God.” </a:t>
            </a:r>
            <a:endParaRPr lang="en-US" dirty="0" smtClean="0"/>
          </a:p>
          <a:p>
            <a:r>
              <a:rPr lang="en-US" dirty="0" smtClean="0"/>
              <a:t>The </a:t>
            </a:r>
            <a:r>
              <a:rPr lang="en-US" dirty="0"/>
              <a:t>persons of the Trinity "reciprocally contain one another, so that one permanently envelopes and is permanently enveloped by, the other whom he yet envelops". (Hilary of Poitiers, </a:t>
            </a:r>
            <a:r>
              <a:rPr lang="en-US" i="1" dirty="0"/>
              <a:t>Concerning the Trinity</a:t>
            </a:r>
            <a:r>
              <a:rPr lang="en-US" dirty="0"/>
              <a:t> 3:1</a:t>
            </a:r>
            <a:r>
              <a:rPr lang="en-US" dirty="0" smtClean="0"/>
              <a:t>)</a:t>
            </a:r>
            <a:endParaRPr lang="en-US" dirty="0"/>
          </a:p>
        </p:txBody>
      </p:sp>
    </p:spTree>
    <p:extLst>
      <p:ext uri="{BB962C8B-B14F-4D97-AF65-F5344CB8AC3E}">
        <p14:creationId xmlns:p14="http://schemas.microsoft.com/office/powerpoint/2010/main" val="36531922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en-US" b="1" dirty="0"/>
              <a:t>The Central Mystery of the Christian Faith</a:t>
            </a:r>
            <a:endParaRPr lang="en-US" dirty="0"/>
          </a:p>
        </p:txBody>
      </p:sp>
      <p:sp>
        <p:nvSpPr>
          <p:cNvPr id="5123" name="Rectangle 3"/>
          <p:cNvSpPr>
            <a:spLocks noGrp="1" noChangeArrowheads="1"/>
          </p:cNvSpPr>
          <p:nvPr>
            <p:ph idx="1"/>
          </p:nvPr>
        </p:nvSpPr>
        <p:spPr/>
        <p:txBody>
          <a:bodyPr>
            <a:normAutofit fontScale="92500" lnSpcReduction="20000"/>
          </a:bodyPr>
          <a:lstStyle/>
          <a:p>
            <a:pPr>
              <a:lnSpc>
                <a:spcPct val="120000"/>
              </a:lnSpc>
            </a:pPr>
            <a:r>
              <a:rPr lang="en-US" dirty="0"/>
              <a:t>The Holy Trinity is the central mystery of the Christian faith, the truth from which all other truths proceed. </a:t>
            </a:r>
            <a:endParaRPr lang="en-US" dirty="0" smtClean="0"/>
          </a:p>
          <a:p>
            <a:pPr>
              <a:lnSpc>
                <a:spcPct val="120000"/>
              </a:lnSpc>
            </a:pPr>
            <a:r>
              <a:rPr lang="en-US" dirty="0" smtClean="0"/>
              <a:t>The </a:t>
            </a:r>
            <a:r>
              <a:rPr lang="en-US" dirty="0"/>
              <a:t>sending of the Son of God by the Father for the redemption of mankind and the indwelling of the Spirit in individual Christians (and in the Church corporately) are not understandable apart from the truth that God is One Divine Being existing in Three </a:t>
            </a:r>
            <a:r>
              <a:rPr lang="en-US" dirty="0" smtClean="0"/>
              <a:t>Persons. </a:t>
            </a:r>
            <a:endParaRPr lang="en-US" dirty="0"/>
          </a:p>
          <a:p>
            <a:pPr>
              <a:lnSpc>
                <a:spcPct val="120000"/>
              </a:lnSpc>
            </a:pPr>
            <a:r>
              <a:rPr lang="en-US" dirty="0" smtClean="0"/>
              <a:t>This </a:t>
            </a:r>
            <a:r>
              <a:rPr lang="en-US" dirty="0"/>
              <a:t>truth, then, is the fundamental revelation of the New Covenant, the highest doctrine in the hierarchy of revealed truth and the basic, distinctive characteristic of traditional, historic Christianity</a:t>
            </a:r>
            <a:r>
              <a:rPr lang="en-US" dirty="0" smtClean="0"/>
              <a:t>.</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Ontological and </a:t>
            </a:r>
            <a:r>
              <a:rPr lang="en-US" b="1" dirty="0" smtClean="0"/>
              <a:t>Economic</a:t>
            </a:r>
            <a:endParaRPr lang="en-US" dirty="0"/>
          </a:p>
        </p:txBody>
      </p:sp>
      <p:sp>
        <p:nvSpPr>
          <p:cNvPr id="3" name="Content Placeholder 2"/>
          <p:cNvSpPr>
            <a:spLocks noGrp="1"/>
          </p:cNvSpPr>
          <p:nvPr>
            <p:ph idx="1"/>
          </p:nvPr>
        </p:nvSpPr>
        <p:spPr/>
        <p:txBody>
          <a:bodyPr>
            <a:normAutofit fontScale="85000" lnSpcReduction="10000"/>
          </a:bodyPr>
          <a:lstStyle/>
          <a:p>
            <a:pPr hangingPunct="0">
              <a:lnSpc>
                <a:spcPct val="120000"/>
              </a:lnSpc>
            </a:pPr>
            <a:r>
              <a:rPr lang="en-US" dirty="0" smtClean="0"/>
              <a:t>The </a:t>
            </a:r>
            <a:r>
              <a:rPr lang="en-US" dirty="0"/>
              <a:t>term “ontological Trinity” refers to the interior life of the Trinity—the reciprocal relationships of Father, Son, and Spirit to each other without reference to God's relationship with creation. It is God as He exists in Himself</a:t>
            </a:r>
            <a:r>
              <a:rPr lang="en-US" dirty="0" smtClean="0"/>
              <a:t>.</a:t>
            </a:r>
            <a:endParaRPr lang="en-US" dirty="0"/>
          </a:p>
          <a:p>
            <a:pPr hangingPunct="0">
              <a:lnSpc>
                <a:spcPct val="120000"/>
              </a:lnSpc>
            </a:pPr>
            <a:r>
              <a:rPr lang="en-US" dirty="0"/>
              <a:t>The “economic Trinity”, on the other hand, refers to the acts of the Persons of the Trinity in their relationship to the economy of Creation</a:t>
            </a:r>
            <a:r>
              <a:rPr lang="en-US" dirty="0" smtClean="0"/>
              <a:t>.</a:t>
            </a:r>
          </a:p>
          <a:p>
            <a:pPr lvl="1" hangingPunct="0">
              <a:lnSpc>
                <a:spcPct val="120000"/>
              </a:lnSpc>
            </a:pPr>
            <a:r>
              <a:rPr lang="en-US" dirty="0" smtClean="0"/>
              <a:t> </a:t>
            </a:r>
            <a:r>
              <a:rPr lang="en-US" dirty="0"/>
              <a:t>The creation of the world, sending of the prophets, coming of the Messiah with His atoning death, the sending of the Spirit and establishment of the historical Church are all predicated of the economic Trinity, as is the acts of God in the lives of the individual members of the Church</a:t>
            </a:r>
            <a:r>
              <a:rPr lang="en-US" dirty="0" smtClean="0"/>
              <a:t>.</a:t>
            </a:r>
            <a:endParaRPr lang="en-US" dirty="0"/>
          </a:p>
        </p:txBody>
      </p:sp>
    </p:spTree>
    <p:extLst>
      <p:ext uri="{BB962C8B-B14F-4D97-AF65-F5344CB8AC3E}">
        <p14:creationId xmlns:p14="http://schemas.microsoft.com/office/powerpoint/2010/main" val="464253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Appropriation and Trinitarian </a:t>
            </a:r>
            <a:r>
              <a:rPr lang="en-US" b="1" dirty="0" smtClean="0"/>
              <a:t>Works</a:t>
            </a:r>
            <a:endParaRPr lang="en-US" dirty="0"/>
          </a:p>
        </p:txBody>
      </p:sp>
      <p:sp>
        <p:nvSpPr>
          <p:cNvPr id="3" name="Content Placeholder 2"/>
          <p:cNvSpPr>
            <a:spLocks noGrp="1"/>
          </p:cNvSpPr>
          <p:nvPr>
            <p:ph idx="1"/>
          </p:nvPr>
        </p:nvSpPr>
        <p:spPr/>
        <p:txBody>
          <a:bodyPr>
            <a:normAutofit fontScale="92500"/>
          </a:bodyPr>
          <a:lstStyle/>
          <a:p>
            <a:r>
              <a:rPr lang="en-US" dirty="0"/>
              <a:t>In theology, the term </a:t>
            </a:r>
            <a:r>
              <a:rPr lang="en-US" i="1" dirty="0"/>
              <a:t>appropriation</a:t>
            </a:r>
            <a:r>
              <a:rPr lang="en-US" dirty="0"/>
              <a:t> is used in speaking of the different Persons of the Trinity. </a:t>
            </a:r>
            <a:endParaRPr lang="en-US" dirty="0" smtClean="0"/>
          </a:p>
          <a:p>
            <a:r>
              <a:rPr lang="en-US" dirty="0" smtClean="0"/>
              <a:t>It </a:t>
            </a:r>
            <a:r>
              <a:rPr lang="en-US" dirty="0"/>
              <a:t>consists in attributing certain names, qualities, or operations to one of the Persons, not, however, to the exclusion of the others, but in preference to the others. </a:t>
            </a:r>
            <a:endParaRPr lang="en-US" dirty="0" smtClean="0"/>
          </a:p>
          <a:p>
            <a:r>
              <a:rPr lang="en-US" dirty="0" smtClean="0"/>
              <a:t>The </a:t>
            </a:r>
            <a:r>
              <a:rPr lang="en-US" dirty="0"/>
              <a:t>qualities and names thus appropriated belong essentially to all the Persons; yet, according to our understanding of the data of revelation and our theological concepts, we consider some of these characteristics or names as belonging to one Person rather than to another, or as determining more clearly this particular Person</a:t>
            </a:r>
            <a:r>
              <a:rPr lang="en-US" dirty="0" smtClean="0"/>
              <a:t>.</a:t>
            </a:r>
            <a:endParaRPr lang="en-US" dirty="0"/>
          </a:p>
        </p:txBody>
      </p:sp>
    </p:spTree>
    <p:extLst>
      <p:ext uri="{BB962C8B-B14F-4D97-AF65-F5344CB8AC3E}">
        <p14:creationId xmlns:p14="http://schemas.microsoft.com/office/powerpoint/2010/main" val="1173576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Appropriation and Trinitarian </a:t>
            </a:r>
            <a:r>
              <a:rPr lang="en-US" b="1" dirty="0" smtClean="0"/>
              <a:t>Works</a:t>
            </a:r>
            <a:endParaRPr lang="en-US" dirty="0"/>
          </a:p>
        </p:txBody>
      </p:sp>
      <p:sp>
        <p:nvSpPr>
          <p:cNvPr id="3" name="Content Placeholder 2"/>
          <p:cNvSpPr>
            <a:spLocks noGrp="1"/>
          </p:cNvSpPr>
          <p:nvPr>
            <p:ph idx="1"/>
          </p:nvPr>
        </p:nvSpPr>
        <p:spPr/>
        <p:txBody>
          <a:bodyPr>
            <a:normAutofit fontScale="85000" lnSpcReduction="20000"/>
          </a:bodyPr>
          <a:lstStyle/>
          <a:p>
            <a:pPr>
              <a:lnSpc>
                <a:spcPct val="120000"/>
              </a:lnSpc>
            </a:pPr>
            <a:r>
              <a:rPr lang="en-US" dirty="0"/>
              <a:t>For example, causality is typically attributed to the Father, the organization of secondary causes to the Son, and the preservation and final consummation of things to the Spirit; yet, in an absolute sense, each Person of the Trinity is responsible for each. </a:t>
            </a:r>
            <a:endParaRPr lang="en-US" dirty="0" smtClean="0"/>
          </a:p>
          <a:p>
            <a:pPr>
              <a:lnSpc>
                <a:spcPct val="120000"/>
              </a:lnSpc>
            </a:pPr>
            <a:r>
              <a:rPr lang="en-US" dirty="0" smtClean="0"/>
              <a:t>This </a:t>
            </a:r>
            <a:r>
              <a:rPr lang="en-US" dirty="0"/>
              <a:t>is true of the Names for the Three Persons as well; “God” typically refers to the Father, “Lord” to the Son, and “Spirit” to the Holy Spirit, even though each Person of the Trinity if God, Lord and </a:t>
            </a:r>
            <a:r>
              <a:rPr lang="en-US" dirty="0" smtClean="0"/>
              <a:t>Spirit.</a:t>
            </a:r>
            <a:endParaRPr lang="en-US" baseline="30000" dirty="0"/>
          </a:p>
          <a:p>
            <a:pPr>
              <a:lnSpc>
                <a:spcPct val="120000"/>
              </a:lnSpc>
            </a:pPr>
            <a:r>
              <a:rPr lang="en-US" dirty="0" smtClean="0"/>
              <a:t>The </a:t>
            </a:r>
            <a:r>
              <a:rPr lang="en-US" dirty="0"/>
              <a:t>term “the Almighty” is usually spoken with reference to the Father, but in fact each of the Persons is rightfully said to be Almighty.</a:t>
            </a:r>
          </a:p>
          <a:p>
            <a:pPr>
              <a:lnSpc>
                <a:spcPct val="120000"/>
              </a:lnSpc>
            </a:pPr>
            <a:endParaRPr lang="en-US" dirty="0"/>
          </a:p>
        </p:txBody>
      </p:sp>
    </p:spTree>
    <p:extLst>
      <p:ext uri="{BB962C8B-B14F-4D97-AF65-F5344CB8AC3E}">
        <p14:creationId xmlns:p14="http://schemas.microsoft.com/office/powerpoint/2010/main" val="26253386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Appropriation and Trinitarian Works</a:t>
            </a:r>
            <a:endParaRPr lang="en-US" dirty="0"/>
          </a:p>
        </p:txBody>
      </p:sp>
      <p:sp>
        <p:nvSpPr>
          <p:cNvPr id="3" name="Content Placeholder 2"/>
          <p:cNvSpPr>
            <a:spLocks noGrp="1"/>
          </p:cNvSpPr>
          <p:nvPr>
            <p:ph idx="1"/>
          </p:nvPr>
        </p:nvSpPr>
        <p:spPr/>
        <p:txBody>
          <a:bodyPr>
            <a:normAutofit/>
          </a:bodyPr>
          <a:lstStyle/>
          <a:p>
            <a:pPr>
              <a:lnSpc>
                <a:spcPct val="110000"/>
              </a:lnSpc>
            </a:pPr>
            <a:r>
              <a:rPr lang="en-US" dirty="0"/>
              <a:t>The terms we use in appropriating certain traits to the Persons are not arbitrary; they are taken from the data of </a:t>
            </a:r>
            <a:r>
              <a:rPr lang="en-US" dirty="0" smtClean="0"/>
              <a:t>Scripture </a:t>
            </a:r>
          </a:p>
          <a:p>
            <a:pPr lvl="1">
              <a:lnSpc>
                <a:spcPct val="110000"/>
              </a:lnSpc>
            </a:pPr>
            <a:r>
              <a:rPr lang="en-US" dirty="0" smtClean="0"/>
              <a:t>“When </a:t>
            </a:r>
            <a:r>
              <a:rPr lang="en-US" dirty="0"/>
              <a:t>you send your Spirit, they are created” (Ps. 104:29-30); </a:t>
            </a:r>
            <a:endParaRPr lang="en-US" dirty="0" smtClean="0"/>
          </a:p>
          <a:p>
            <a:pPr>
              <a:lnSpc>
                <a:spcPct val="110000"/>
              </a:lnSpc>
            </a:pPr>
            <a:r>
              <a:rPr lang="en-US" dirty="0"/>
              <a:t>W</a:t>
            </a:r>
            <a:r>
              <a:rPr lang="en-US" dirty="0" smtClean="0"/>
              <a:t>e </a:t>
            </a:r>
            <a:r>
              <a:rPr lang="en-US" dirty="0"/>
              <a:t>know that the preservation of Creation is a work of all Three Persons of the Holy </a:t>
            </a:r>
            <a:r>
              <a:rPr lang="en-US" dirty="0" smtClean="0"/>
              <a:t>Trinity not just the Holy Spirit. </a:t>
            </a:r>
            <a:r>
              <a:rPr lang="en-US" dirty="0"/>
              <a:t>Therefore, the various ways we speak of the Persons are informed by Divine Revelation</a:t>
            </a:r>
            <a:r>
              <a:rPr lang="en-US" dirty="0" smtClean="0"/>
              <a:t>.</a:t>
            </a:r>
            <a:endParaRPr lang="en-US" dirty="0"/>
          </a:p>
        </p:txBody>
      </p:sp>
    </p:spTree>
    <p:extLst>
      <p:ext uri="{BB962C8B-B14F-4D97-AF65-F5344CB8AC3E}">
        <p14:creationId xmlns:p14="http://schemas.microsoft.com/office/powerpoint/2010/main" val="38695161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Appropriation and Trinitarian Works</a:t>
            </a:r>
            <a:endParaRPr lang="en-US" dirty="0"/>
          </a:p>
        </p:txBody>
      </p:sp>
      <p:sp>
        <p:nvSpPr>
          <p:cNvPr id="3" name="Content Placeholder 2"/>
          <p:cNvSpPr>
            <a:spLocks noGrp="1"/>
          </p:cNvSpPr>
          <p:nvPr>
            <p:ph idx="1"/>
          </p:nvPr>
        </p:nvSpPr>
        <p:spPr/>
        <p:txBody>
          <a:bodyPr>
            <a:normAutofit fontScale="92500" lnSpcReduction="20000"/>
          </a:bodyPr>
          <a:lstStyle/>
          <a:p>
            <a:pPr hangingPunct="0">
              <a:lnSpc>
                <a:spcPct val="120000"/>
              </a:lnSpc>
            </a:pPr>
            <a:r>
              <a:rPr lang="en-US" dirty="0"/>
              <a:t>While we can use the language of appropriation to speak of the attributes of God, we can also use it to discuss His works. </a:t>
            </a:r>
            <a:endParaRPr lang="en-US" dirty="0" smtClean="0"/>
          </a:p>
          <a:p>
            <a:pPr hangingPunct="0">
              <a:lnSpc>
                <a:spcPct val="120000"/>
              </a:lnSpc>
            </a:pPr>
            <a:r>
              <a:rPr lang="en-US" dirty="0" smtClean="0"/>
              <a:t>For </a:t>
            </a:r>
            <a:r>
              <a:rPr lang="en-US" dirty="0"/>
              <a:t>example, </a:t>
            </a:r>
            <a:endParaRPr lang="en-US" dirty="0" smtClean="0"/>
          </a:p>
          <a:p>
            <a:pPr lvl="1" hangingPunct="0">
              <a:lnSpc>
                <a:spcPct val="120000"/>
              </a:lnSpc>
            </a:pPr>
            <a:r>
              <a:rPr lang="en-US" dirty="0" smtClean="0"/>
              <a:t>God </a:t>
            </a:r>
            <a:r>
              <a:rPr lang="en-US" dirty="0"/>
              <a:t>the Father is often associated with the creation of the world, </a:t>
            </a:r>
            <a:endParaRPr lang="en-US" dirty="0" smtClean="0"/>
          </a:p>
          <a:p>
            <a:pPr lvl="1" hangingPunct="0">
              <a:lnSpc>
                <a:spcPct val="120000"/>
              </a:lnSpc>
            </a:pPr>
            <a:r>
              <a:rPr lang="en-US" dirty="0" smtClean="0"/>
              <a:t>God </a:t>
            </a:r>
            <a:r>
              <a:rPr lang="en-US" dirty="0"/>
              <a:t>the Son with its </a:t>
            </a:r>
            <a:r>
              <a:rPr lang="en-US" dirty="0" smtClean="0"/>
              <a:t>redemption</a:t>
            </a:r>
            <a:endParaRPr lang="en-US" dirty="0"/>
          </a:p>
          <a:p>
            <a:pPr lvl="1" hangingPunct="0">
              <a:lnSpc>
                <a:spcPct val="120000"/>
              </a:lnSpc>
            </a:pPr>
            <a:r>
              <a:rPr lang="en-US" dirty="0" smtClean="0"/>
              <a:t>and </a:t>
            </a:r>
            <a:r>
              <a:rPr lang="en-US" dirty="0"/>
              <a:t>God the Spirit with the sanctification of God’s </a:t>
            </a:r>
            <a:r>
              <a:rPr lang="en-US" dirty="0" smtClean="0"/>
              <a:t>people</a:t>
            </a:r>
          </a:p>
          <a:p>
            <a:pPr hangingPunct="0">
              <a:lnSpc>
                <a:spcPct val="120000"/>
              </a:lnSpc>
            </a:pPr>
            <a:r>
              <a:rPr lang="en-US" dirty="0" smtClean="0"/>
              <a:t>By way </a:t>
            </a:r>
            <a:r>
              <a:rPr lang="en-US" dirty="0"/>
              <a:t>of analogy grounded in the words of Scripture, we appropriate certain actions to certain Persons even though these works of the Trinity are done in common.</a:t>
            </a:r>
          </a:p>
        </p:txBody>
      </p:sp>
    </p:spTree>
    <p:extLst>
      <p:ext uri="{BB962C8B-B14F-4D97-AF65-F5344CB8AC3E}">
        <p14:creationId xmlns:p14="http://schemas.microsoft.com/office/powerpoint/2010/main" val="5705139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Trinitarian Missions</a:t>
            </a:r>
            <a:endParaRPr lang="en-US" dirty="0"/>
          </a:p>
        </p:txBody>
      </p:sp>
      <p:sp>
        <p:nvSpPr>
          <p:cNvPr id="3" name="Content Placeholder 2"/>
          <p:cNvSpPr>
            <a:spLocks noGrp="1"/>
          </p:cNvSpPr>
          <p:nvPr>
            <p:ph idx="1"/>
          </p:nvPr>
        </p:nvSpPr>
        <p:spPr/>
        <p:txBody>
          <a:bodyPr>
            <a:normAutofit fontScale="77500" lnSpcReduction="20000"/>
          </a:bodyPr>
          <a:lstStyle/>
          <a:p>
            <a:pPr hangingPunct="0">
              <a:lnSpc>
                <a:spcPct val="110000"/>
              </a:lnSpc>
            </a:pPr>
            <a:r>
              <a:rPr lang="en-US" dirty="0"/>
              <a:t>That being said, there are certain special acts of God that are proper to each of the Three Persons in a unique sense. </a:t>
            </a:r>
            <a:endParaRPr lang="en-US" dirty="0" smtClean="0"/>
          </a:p>
          <a:p>
            <a:pPr hangingPunct="0">
              <a:lnSpc>
                <a:spcPct val="110000"/>
              </a:lnSpc>
            </a:pPr>
            <a:r>
              <a:rPr lang="en-US" dirty="0" smtClean="0"/>
              <a:t>These </a:t>
            </a:r>
            <a:r>
              <a:rPr lang="en-US" dirty="0"/>
              <a:t>are not done in common by the Trinity but can be said only of one Person in particular. </a:t>
            </a:r>
            <a:endParaRPr lang="en-US" dirty="0" smtClean="0"/>
          </a:p>
          <a:p>
            <a:pPr hangingPunct="0">
              <a:lnSpc>
                <a:spcPct val="110000"/>
              </a:lnSpc>
            </a:pPr>
            <a:r>
              <a:rPr lang="en-US" dirty="0" smtClean="0"/>
              <a:t>These </a:t>
            </a:r>
            <a:r>
              <a:rPr lang="en-US" dirty="0"/>
              <a:t>special acts are referred to as the </a:t>
            </a:r>
            <a:r>
              <a:rPr lang="en-US" i="1" dirty="0"/>
              <a:t>Trinitarian missions</a:t>
            </a:r>
            <a:r>
              <a:rPr lang="en-US" dirty="0"/>
              <a:t> and are distinguished by their uniqueness and their central role in the economy of salvation</a:t>
            </a:r>
            <a:r>
              <a:rPr lang="en-US" dirty="0" smtClean="0"/>
              <a:t>.</a:t>
            </a:r>
            <a:endParaRPr lang="en-US" dirty="0"/>
          </a:p>
          <a:p>
            <a:pPr hangingPunct="0">
              <a:lnSpc>
                <a:spcPct val="110000"/>
              </a:lnSpc>
            </a:pPr>
            <a:r>
              <a:rPr lang="en-US" dirty="0"/>
              <a:t>The mission of the Father in the economy of salvation is the sending of the Son. </a:t>
            </a:r>
            <a:endParaRPr lang="en-US" dirty="0" smtClean="0"/>
          </a:p>
          <a:p>
            <a:pPr hangingPunct="0">
              <a:lnSpc>
                <a:spcPct val="110000"/>
              </a:lnSpc>
            </a:pPr>
            <a:r>
              <a:rPr lang="en-US" dirty="0" smtClean="0"/>
              <a:t>The </a:t>
            </a:r>
            <a:r>
              <a:rPr lang="en-US" dirty="0"/>
              <a:t>Spirit did not send the Son, nor does the Son send Himself. This mission is only properly spoken of with reference to the Father alone.</a:t>
            </a:r>
          </a:p>
          <a:p>
            <a:pPr>
              <a:lnSpc>
                <a:spcPct val="110000"/>
              </a:lnSpc>
            </a:pPr>
            <a:endParaRPr lang="en-US" dirty="0"/>
          </a:p>
        </p:txBody>
      </p:sp>
    </p:spTree>
    <p:extLst>
      <p:ext uri="{BB962C8B-B14F-4D97-AF65-F5344CB8AC3E}">
        <p14:creationId xmlns:p14="http://schemas.microsoft.com/office/powerpoint/2010/main" val="7583202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Trinitarian Missions</a:t>
            </a:r>
            <a:endParaRPr lang="en-US" dirty="0"/>
          </a:p>
        </p:txBody>
      </p:sp>
      <p:sp>
        <p:nvSpPr>
          <p:cNvPr id="3" name="Content Placeholder 2"/>
          <p:cNvSpPr>
            <a:spLocks noGrp="1"/>
          </p:cNvSpPr>
          <p:nvPr>
            <p:ph idx="1"/>
          </p:nvPr>
        </p:nvSpPr>
        <p:spPr/>
        <p:txBody>
          <a:bodyPr>
            <a:normAutofit fontScale="70000" lnSpcReduction="20000"/>
          </a:bodyPr>
          <a:lstStyle/>
          <a:p>
            <a:pPr hangingPunct="0">
              <a:lnSpc>
                <a:spcPct val="120000"/>
              </a:lnSpc>
            </a:pPr>
            <a:r>
              <a:rPr lang="en-US" dirty="0"/>
              <a:t>The Son’s mission is to be begotten of the Father and Incarnate as a true Man on this earth. </a:t>
            </a:r>
            <a:endParaRPr lang="en-US" dirty="0" smtClean="0"/>
          </a:p>
          <a:p>
            <a:pPr hangingPunct="0">
              <a:lnSpc>
                <a:spcPct val="120000"/>
              </a:lnSpc>
            </a:pPr>
            <a:r>
              <a:rPr lang="en-US" dirty="0" smtClean="0"/>
              <a:t>Only </a:t>
            </a:r>
            <a:r>
              <a:rPr lang="en-US" dirty="0"/>
              <a:t>the Son was Incarnate; the Father was not Incarnate, nor the Spirit, but the Son alone</a:t>
            </a:r>
            <a:r>
              <a:rPr lang="en-US" dirty="0" smtClean="0"/>
              <a:t>.</a:t>
            </a:r>
            <a:endParaRPr lang="en-US" dirty="0"/>
          </a:p>
          <a:p>
            <a:pPr hangingPunct="0">
              <a:lnSpc>
                <a:spcPct val="120000"/>
              </a:lnSpc>
            </a:pPr>
            <a:r>
              <a:rPr lang="en-US" dirty="0"/>
              <a:t>The Spirit proceeds from the Father and the Son and is sent to the Church, in such a way that He is the soul of the Church, as popes Leo XIII and Pius XII taught. </a:t>
            </a:r>
            <a:endParaRPr lang="en-US" dirty="0" smtClean="0"/>
          </a:p>
          <a:p>
            <a:pPr hangingPunct="0">
              <a:lnSpc>
                <a:spcPct val="120000"/>
              </a:lnSpc>
            </a:pPr>
            <a:r>
              <a:rPr lang="en-US" dirty="0" smtClean="0"/>
              <a:t>Only </a:t>
            </a:r>
            <a:r>
              <a:rPr lang="en-US" dirty="0"/>
              <a:t>the Spirit was sent to the Church in such as to be its soul of the Church; neither the Father nor the Son was sent to the Church or is the soul of the Church</a:t>
            </a:r>
            <a:r>
              <a:rPr lang="en-US" dirty="0" smtClean="0"/>
              <a:t>.</a:t>
            </a:r>
            <a:endParaRPr lang="en-US" dirty="0"/>
          </a:p>
          <a:p>
            <a:pPr>
              <a:lnSpc>
                <a:spcPct val="120000"/>
              </a:lnSpc>
            </a:pPr>
            <a:r>
              <a:rPr lang="en-US" dirty="0"/>
              <a:t>These special missions of the Trinitarian Persons all pertain to the economy of salvation, the plan of God for the redemption of mankind </a:t>
            </a:r>
          </a:p>
        </p:txBody>
      </p:sp>
    </p:spTree>
    <p:extLst>
      <p:ext uri="{BB962C8B-B14F-4D97-AF65-F5344CB8AC3E}">
        <p14:creationId xmlns:p14="http://schemas.microsoft.com/office/powerpoint/2010/main" val="38105311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Generation and </a:t>
            </a:r>
            <a:r>
              <a:rPr lang="en-US" b="1" dirty="0" smtClean="0"/>
              <a:t>Procession</a:t>
            </a:r>
            <a:endParaRPr lang="en-US" dirty="0"/>
          </a:p>
        </p:txBody>
      </p:sp>
      <p:sp>
        <p:nvSpPr>
          <p:cNvPr id="3" name="Content Placeholder 2"/>
          <p:cNvSpPr>
            <a:spLocks noGrp="1"/>
          </p:cNvSpPr>
          <p:nvPr>
            <p:ph idx="1"/>
          </p:nvPr>
        </p:nvSpPr>
        <p:spPr/>
        <p:txBody>
          <a:bodyPr>
            <a:normAutofit fontScale="70000" lnSpcReduction="20000"/>
          </a:bodyPr>
          <a:lstStyle/>
          <a:p>
            <a:pPr hangingPunct="0">
              <a:lnSpc>
                <a:spcPct val="120000"/>
              </a:lnSpc>
            </a:pPr>
            <a:r>
              <a:rPr lang="en-US" dirty="0"/>
              <a:t>The Trinitarian missions are related to the processions of the Persons within the Godhead. There are two processions within the Trinity (by procession is meant the origin of one from another). </a:t>
            </a:r>
            <a:endParaRPr lang="en-US" dirty="0" smtClean="0"/>
          </a:p>
          <a:p>
            <a:pPr lvl="1" hangingPunct="0">
              <a:lnSpc>
                <a:spcPct val="120000"/>
              </a:lnSpc>
            </a:pPr>
            <a:r>
              <a:rPr lang="en-US" dirty="0" smtClean="0"/>
              <a:t>These </a:t>
            </a:r>
            <a:r>
              <a:rPr lang="en-US" dirty="0"/>
              <a:t>two processions are the begetting of the Son by the Father </a:t>
            </a:r>
            <a:endParaRPr lang="en-US" dirty="0" smtClean="0"/>
          </a:p>
          <a:p>
            <a:pPr lvl="1" hangingPunct="0">
              <a:lnSpc>
                <a:spcPct val="120000"/>
              </a:lnSpc>
            </a:pPr>
            <a:r>
              <a:rPr lang="en-US" dirty="0" smtClean="0"/>
              <a:t>and </a:t>
            </a:r>
            <a:r>
              <a:rPr lang="en-US" dirty="0"/>
              <a:t>the procession or “</a:t>
            </a:r>
            <a:r>
              <a:rPr lang="en-US" dirty="0" err="1"/>
              <a:t>spiration</a:t>
            </a:r>
            <a:r>
              <a:rPr lang="en-US" dirty="0"/>
              <a:t>” of the Holy Spirit from the Father and the Son. </a:t>
            </a:r>
            <a:endParaRPr lang="en-US" dirty="0" smtClean="0"/>
          </a:p>
          <a:p>
            <a:pPr hangingPunct="0">
              <a:lnSpc>
                <a:spcPct val="120000"/>
              </a:lnSpc>
            </a:pPr>
            <a:r>
              <a:rPr lang="en-US" dirty="0" smtClean="0"/>
              <a:t>Because </a:t>
            </a:r>
            <a:r>
              <a:rPr lang="en-US" dirty="0"/>
              <a:t>we are referring to processions within the Trinity, we are referring to the </a:t>
            </a:r>
            <a:r>
              <a:rPr lang="en-US" i="1" dirty="0"/>
              <a:t>theological</a:t>
            </a:r>
            <a:r>
              <a:rPr lang="en-US" dirty="0"/>
              <a:t> or </a:t>
            </a:r>
            <a:r>
              <a:rPr lang="en-US" i="1" dirty="0"/>
              <a:t>ontological</a:t>
            </a:r>
            <a:r>
              <a:rPr lang="en-US" dirty="0"/>
              <a:t> Trinity, whose processions are internal and eternal – that is, though the Son is begotten of the Father and the Spirit proceeds from the Father and the Son, these movements are eternal and do not suggest </a:t>
            </a:r>
            <a:r>
              <a:rPr lang="en-US" dirty="0" smtClean="0"/>
              <a:t>that the </a:t>
            </a:r>
            <a:r>
              <a:rPr lang="en-US" dirty="0"/>
              <a:t>Father is prior to the Son or the Spirit in time, although it does suggest that the Father is the foundational or generating principle within the Trinity. This is why the Father is never said to be begotten</a:t>
            </a:r>
            <a:r>
              <a:rPr lang="en-US" dirty="0" smtClean="0"/>
              <a:t>.</a:t>
            </a:r>
            <a:endParaRPr lang="en-US" dirty="0"/>
          </a:p>
        </p:txBody>
      </p:sp>
    </p:spTree>
    <p:extLst>
      <p:ext uri="{BB962C8B-B14F-4D97-AF65-F5344CB8AC3E}">
        <p14:creationId xmlns:p14="http://schemas.microsoft.com/office/powerpoint/2010/main" val="2860531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Expressing the Trinity by Analogy</a:t>
            </a:r>
            <a:endParaRPr lang="en-US" dirty="0"/>
          </a:p>
        </p:txBody>
      </p:sp>
      <p:sp>
        <p:nvSpPr>
          <p:cNvPr id="3" name="Content Placeholder 2"/>
          <p:cNvSpPr>
            <a:spLocks noGrp="1"/>
          </p:cNvSpPr>
          <p:nvPr>
            <p:ph idx="1"/>
          </p:nvPr>
        </p:nvSpPr>
        <p:spPr/>
        <p:txBody>
          <a:bodyPr/>
          <a:lstStyle/>
          <a:p>
            <a:r>
              <a:rPr lang="en-US" dirty="0"/>
              <a:t>T</a:t>
            </a:r>
            <a:r>
              <a:rPr lang="en-US" dirty="0" smtClean="0"/>
              <a:t>he </a:t>
            </a:r>
            <a:r>
              <a:rPr lang="en-US" dirty="0"/>
              <a:t>doctrine of the Trinity is a mystery, which in theological vocabulary means a teaching that, while truly logical and coherent, nevertheless is beyond the pale of our reason to comprehend fully. </a:t>
            </a:r>
            <a:endParaRPr lang="en-US" dirty="0" smtClean="0"/>
          </a:p>
          <a:p>
            <a:r>
              <a:rPr lang="en-US" dirty="0" smtClean="0"/>
              <a:t>The </a:t>
            </a:r>
            <a:r>
              <a:rPr lang="en-US" dirty="0"/>
              <a:t>doctrine of the Trinity does not contradict reason, but it does go far beyond it. </a:t>
            </a:r>
            <a:endParaRPr lang="en-US" dirty="0" smtClean="0"/>
          </a:p>
          <a:p>
            <a:r>
              <a:rPr lang="en-US" dirty="0" smtClean="0"/>
              <a:t>No </a:t>
            </a:r>
            <a:r>
              <a:rPr lang="en-US" dirty="0"/>
              <a:t>matter how much we have studied it, prayed about it, or spoke of it, there is still a veil of darkness over it that can only be penetrated by faith.</a:t>
            </a:r>
          </a:p>
          <a:p>
            <a:endParaRPr lang="en-US" dirty="0"/>
          </a:p>
        </p:txBody>
      </p:sp>
    </p:spTree>
    <p:extLst>
      <p:ext uri="{BB962C8B-B14F-4D97-AF65-F5344CB8AC3E}">
        <p14:creationId xmlns:p14="http://schemas.microsoft.com/office/powerpoint/2010/main" val="37947278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Expressing the Trinity by Analogy</a:t>
            </a:r>
            <a:endParaRPr lang="en-US" dirty="0"/>
          </a:p>
        </p:txBody>
      </p:sp>
      <p:sp>
        <p:nvSpPr>
          <p:cNvPr id="3" name="Content Placeholder 2"/>
          <p:cNvSpPr>
            <a:spLocks noGrp="1"/>
          </p:cNvSpPr>
          <p:nvPr>
            <p:ph idx="1"/>
          </p:nvPr>
        </p:nvSpPr>
        <p:spPr/>
        <p:txBody>
          <a:bodyPr>
            <a:normAutofit fontScale="70000" lnSpcReduction="20000"/>
          </a:bodyPr>
          <a:lstStyle/>
          <a:p>
            <a:pPr>
              <a:lnSpc>
                <a:spcPct val="120000"/>
              </a:lnSpc>
            </a:pPr>
            <a:r>
              <a:rPr lang="en-US" dirty="0"/>
              <a:t>Because </a:t>
            </a:r>
            <a:r>
              <a:rPr lang="en-US" dirty="0" smtClean="0"/>
              <a:t>the Trinity is a mystery, </a:t>
            </a:r>
            <a:r>
              <a:rPr lang="en-US" dirty="0"/>
              <a:t>Christian saints and theologians have frequently resorted to analogy to describe the Trinity. </a:t>
            </a:r>
            <a:endParaRPr lang="en-US" dirty="0" smtClean="0"/>
          </a:p>
          <a:p>
            <a:pPr>
              <a:lnSpc>
                <a:spcPct val="120000"/>
              </a:lnSpc>
            </a:pPr>
            <a:r>
              <a:rPr lang="en-US" dirty="0" smtClean="0"/>
              <a:t>The </a:t>
            </a:r>
            <a:r>
              <a:rPr lang="en-US" dirty="0"/>
              <a:t>most famous analogy was that attributed to St. Patrick, who likened the three leaves of a shamrock to the Three Persons of the Trinity; as the leaves of the shamrock, are distinct while remaining one, so are the Persons three while remaining one Being. </a:t>
            </a:r>
            <a:endParaRPr lang="en-US" dirty="0" smtClean="0"/>
          </a:p>
          <a:p>
            <a:pPr>
              <a:lnSpc>
                <a:spcPct val="120000"/>
              </a:lnSpc>
            </a:pPr>
            <a:r>
              <a:rPr lang="en-US" dirty="0" smtClean="0"/>
              <a:t>St</a:t>
            </a:r>
            <a:r>
              <a:rPr lang="en-US" dirty="0"/>
              <a:t>. Augustine, who in the work </a:t>
            </a:r>
            <a:r>
              <a:rPr lang="en-US" i="1" dirty="0"/>
              <a:t>De </a:t>
            </a:r>
            <a:r>
              <a:rPr lang="en-US" i="1" dirty="0" err="1"/>
              <a:t>Trinitate</a:t>
            </a:r>
            <a:r>
              <a:rPr lang="en-US" dirty="0"/>
              <a:t> attempted to understand the Trinity by looking at the operations of the human soul, which is made in God’s image. </a:t>
            </a:r>
            <a:endParaRPr lang="en-US" dirty="0" smtClean="0"/>
          </a:p>
          <a:p>
            <a:pPr lvl="1">
              <a:lnSpc>
                <a:spcPct val="120000"/>
              </a:lnSpc>
            </a:pPr>
            <a:r>
              <a:rPr lang="en-US" dirty="0" smtClean="0"/>
              <a:t>Augustine likened </a:t>
            </a:r>
            <a:r>
              <a:rPr lang="en-US" dirty="0"/>
              <a:t>the Father, the Son and the Holy Spirit to the faculties of Will, Memory and Understanding in a human being – while each faculty is logically distinct, they act as one and are united to one another in such a substantial way that they each depend upon the other. </a:t>
            </a:r>
            <a:endParaRPr lang="en-US" dirty="0" smtClean="0"/>
          </a:p>
        </p:txBody>
      </p:sp>
    </p:spTree>
    <p:extLst>
      <p:ext uri="{BB962C8B-B14F-4D97-AF65-F5344CB8AC3E}">
        <p14:creationId xmlns:p14="http://schemas.microsoft.com/office/powerpoint/2010/main" val="39563155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Mystery</a:t>
            </a:r>
            <a:endParaRPr lang="en-US" dirty="0"/>
          </a:p>
        </p:txBody>
      </p:sp>
      <p:sp>
        <p:nvSpPr>
          <p:cNvPr id="3" name="Content Placeholder 2"/>
          <p:cNvSpPr>
            <a:spLocks noGrp="1"/>
          </p:cNvSpPr>
          <p:nvPr>
            <p:ph idx="1"/>
          </p:nvPr>
        </p:nvSpPr>
        <p:spPr/>
        <p:txBody>
          <a:bodyPr>
            <a:normAutofit fontScale="85000" lnSpcReduction="10000"/>
          </a:bodyPr>
          <a:lstStyle/>
          <a:p>
            <a:pPr>
              <a:lnSpc>
                <a:spcPct val="110000"/>
              </a:lnSpc>
            </a:pPr>
            <a:r>
              <a:rPr lang="en-US" dirty="0"/>
              <a:t>In theology, the Trinity is said to be a </a:t>
            </a:r>
            <a:r>
              <a:rPr lang="en-US" i="1" dirty="0"/>
              <a:t>mystery</a:t>
            </a:r>
            <a:r>
              <a:rPr lang="en-US" dirty="0"/>
              <a:t>. </a:t>
            </a:r>
            <a:endParaRPr lang="en-US" dirty="0" smtClean="0"/>
          </a:p>
          <a:p>
            <a:pPr>
              <a:lnSpc>
                <a:spcPct val="110000"/>
              </a:lnSpc>
            </a:pPr>
            <a:r>
              <a:rPr lang="en-US" dirty="0" smtClean="0"/>
              <a:t>According </a:t>
            </a:r>
            <a:r>
              <a:rPr lang="en-US" dirty="0"/>
              <a:t>to the First Vatican Council, a mystery is a truth which we are not merely incapable of discovering apart from Divine Revelation, but which, even when revealed, remains "hidden by the veil of faith and enveloped, so to speak, by a kind of darkness" (Dogmatic Constitution on the Catholic Faith, 4). </a:t>
            </a:r>
          </a:p>
          <a:p>
            <a:pPr>
              <a:lnSpc>
                <a:spcPct val="110000"/>
              </a:lnSpc>
            </a:pPr>
            <a:r>
              <a:rPr lang="en-US" dirty="0" smtClean="0"/>
              <a:t>It </a:t>
            </a:r>
            <a:r>
              <a:rPr lang="en-US" dirty="0"/>
              <a:t>does not contradict reason, but goes beyond it. Thus, even though the mystery of the Trinity may be rational and coherent, it cannot fully be grasped by our understanding; part of it will always remain mysterious. </a:t>
            </a:r>
            <a:r>
              <a:rPr lang="en-US" dirty="0" smtClean="0"/>
              <a:t>... </a:t>
            </a:r>
            <a:r>
              <a:rPr lang="en-US" dirty="0"/>
              <a:t>(CCC 261).</a:t>
            </a:r>
          </a:p>
          <a:p>
            <a:pPr>
              <a:lnSpc>
                <a:spcPct val="110000"/>
              </a:lnSpc>
            </a:pPr>
            <a:endParaRPr lang="en-US" dirty="0"/>
          </a:p>
        </p:txBody>
      </p:sp>
    </p:spTree>
    <p:extLst>
      <p:ext uri="{BB962C8B-B14F-4D97-AF65-F5344CB8AC3E}">
        <p14:creationId xmlns:p14="http://schemas.microsoft.com/office/powerpoint/2010/main" val="18559940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Expressing the Trinity by </a:t>
            </a:r>
            <a:r>
              <a:rPr lang="en-US" b="1" dirty="0" smtClean="0"/>
              <a:t>Analogy</a:t>
            </a:r>
            <a:endParaRPr lang="en-US" dirty="0"/>
          </a:p>
        </p:txBody>
      </p:sp>
      <p:sp>
        <p:nvSpPr>
          <p:cNvPr id="3" name="Content Placeholder 2"/>
          <p:cNvSpPr>
            <a:spLocks noGrp="1"/>
          </p:cNvSpPr>
          <p:nvPr>
            <p:ph idx="1"/>
          </p:nvPr>
        </p:nvSpPr>
        <p:spPr/>
        <p:txBody>
          <a:bodyPr>
            <a:normAutofit fontScale="85000" lnSpcReduction="20000"/>
          </a:bodyPr>
          <a:lstStyle/>
          <a:p>
            <a:pPr hangingPunct="0">
              <a:lnSpc>
                <a:spcPct val="120000"/>
              </a:lnSpc>
            </a:pPr>
            <a:r>
              <a:rPr lang="en-US" dirty="0"/>
              <a:t>Following upon the biblical teaching that “God is love” (1 John 4:8), some have posited the experience of human love as the best analogy. </a:t>
            </a:r>
            <a:endParaRPr lang="en-US" dirty="0" smtClean="0"/>
          </a:p>
          <a:p>
            <a:pPr lvl="1" hangingPunct="0">
              <a:lnSpc>
                <a:spcPct val="120000"/>
              </a:lnSpc>
            </a:pPr>
            <a:r>
              <a:rPr lang="en-US" dirty="0" smtClean="0"/>
              <a:t>Love </a:t>
            </a:r>
            <a:r>
              <a:rPr lang="en-US" dirty="0"/>
              <a:t>requires a lover (Father) a beloved (Son) and the love shared between the two (Holy Spirit). </a:t>
            </a:r>
            <a:endParaRPr lang="en-US" dirty="0" smtClean="0"/>
          </a:p>
          <a:p>
            <a:pPr hangingPunct="0">
              <a:lnSpc>
                <a:spcPct val="120000"/>
              </a:lnSpc>
            </a:pPr>
            <a:r>
              <a:rPr lang="en-US" dirty="0" smtClean="0"/>
              <a:t>Others </a:t>
            </a:r>
            <a:r>
              <a:rPr lang="en-US" dirty="0"/>
              <a:t>have used the example of fire, which consists of a flame, which generates both heat and light; yet though the heat and light proceed from the flame, the three occur together as one phenomenon</a:t>
            </a:r>
            <a:r>
              <a:rPr lang="en-US" dirty="0" smtClean="0"/>
              <a:t>.</a:t>
            </a:r>
            <a:endParaRPr lang="en-US" dirty="0"/>
          </a:p>
          <a:p>
            <a:pPr hangingPunct="0">
              <a:lnSpc>
                <a:spcPct val="120000"/>
              </a:lnSpc>
            </a:pPr>
            <a:r>
              <a:rPr lang="en-US" dirty="0"/>
              <a:t>Ultimately, though the analogies are helpful, we must remember that they are only approximations, and no analogy of the Trinity is completely perfect</a:t>
            </a:r>
            <a:r>
              <a:rPr lang="en-US" dirty="0" smtClean="0"/>
              <a:t>.</a:t>
            </a:r>
            <a:endParaRPr lang="en-US" dirty="0"/>
          </a:p>
        </p:txBody>
      </p:sp>
    </p:spTree>
    <p:extLst>
      <p:ext uri="{BB962C8B-B14F-4D97-AF65-F5344CB8AC3E}">
        <p14:creationId xmlns:p14="http://schemas.microsoft.com/office/powerpoint/2010/main" val="42744569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Humility before the </a:t>
            </a:r>
            <a:r>
              <a:rPr lang="en-US" b="1" dirty="0" smtClean="0"/>
              <a:t>Mystery</a:t>
            </a:r>
            <a:endParaRPr lang="en-US" dirty="0"/>
          </a:p>
        </p:txBody>
      </p:sp>
      <p:sp>
        <p:nvSpPr>
          <p:cNvPr id="3" name="Content Placeholder 2"/>
          <p:cNvSpPr>
            <a:spLocks noGrp="1"/>
          </p:cNvSpPr>
          <p:nvPr>
            <p:ph idx="1"/>
          </p:nvPr>
        </p:nvSpPr>
        <p:spPr/>
        <p:txBody>
          <a:bodyPr>
            <a:normAutofit fontScale="62500" lnSpcReduction="20000"/>
          </a:bodyPr>
          <a:lstStyle/>
          <a:p>
            <a:pPr hangingPunct="0">
              <a:lnSpc>
                <a:spcPct val="120000"/>
              </a:lnSpc>
            </a:pPr>
            <a:r>
              <a:rPr lang="en-US" dirty="0"/>
              <a:t>Ultimately, because the doctrine of the Trinity concerns itself with the very internal life of God, it is incomprehensible to the human intellect. </a:t>
            </a:r>
            <a:endParaRPr lang="en-US" dirty="0" smtClean="0"/>
          </a:p>
          <a:p>
            <a:pPr hangingPunct="0">
              <a:lnSpc>
                <a:spcPct val="120000"/>
              </a:lnSpc>
            </a:pPr>
            <a:r>
              <a:rPr lang="en-US" dirty="0" smtClean="0"/>
              <a:t>We </a:t>
            </a:r>
            <a:r>
              <a:rPr lang="en-US" dirty="0"/>
              <a:t>will spend eternity immersed in the life of </a:t>
            </a:r>
            <a:r>
              <a:rPr lang="en-US" dirty="0" smtClean="0"/>
              <a:t>the Trinity </a:t>
            </a:r>
            <a:r>
              <a:rPr lang="en-US" dirty="0"/>
              <a:t>and in contemplation of God’s majesty and still not come close to exhausting the richness of this mystery </a:t>
            </a:r>
            <a:endParaRPr lang="en-US" dirty="0" smtClean="0"/>
          </a:p>
          <a:p>
            <a:pPr hangingPunct="0">
              <a:lnSpc>
                <a:spcPct val="120000"/>
              </a:lnSpc>
            </a:pPr>
            <a:r>
              <a:rPr lang="en-US" dirty="0"/>
              <a:t>Nevertheless, the fact that we can never fully comprehend the mystery does not mean that we cannot understand it or say anything positively certain about it. </a:t>
            </a:r>
            <a:endParaRPr lang="en-US" dirty="0" smtClean="0"/>
          </a:p>
          <a:p>
            <a:pPr hangingPunct="0">
              <a:lnSpc>
                <a:spcPct val="120000"/>
              </a:lnSpc>
            </a:pPr>
            <a:r>
              <a:rPr lang="en-US" dirty="0" smtClean="0"/>
              <a:t>Christ </a:t>
            </a:r>
            <a:r>
              <a:rPr lang="en-US" dirty="0"/>
              <a:t>and the Scriptures do give us certain teachings that the Church has always affirmed, understanding that though we can never fully penetrate the depths of this mystery, God nevertheless wills us to know Who He is and that He is Triune. </a:t>
            </a:r>
            <a:endParaRPr lang="en-US" dirty="0" smtClean="0"/>
          </a:p>
          <a:p>
            <a:pPr hangingPunct="0">
              <a:lnSpc>
                <a:spcPct val="120000"/>
              </a:lnSpc>
            </a:pPr>
            <a:r>
              <a:rPr lang="en-US" dirty="0" smtClean="0"/>
              <a:t>Before </a:t>
            </a:r>
            <a:r>
              <a:rPr lang="en-US" dirty="0"/>
              <a:t>this mystery we bow in humility, accepting humbly what God has passed on to us without arrogantly claiming to be able to exhaust its content</a:t>
            </a:r>
            <a:r>
              <a:rPr lang="en-US" dirty="0" smtClean="0"/>
              <a:t>.</a:t>
            </a:r>
            <a:endParaRPr lang="en-US" dirty="0"/>
          </a:p>
        </p:txBody>
      </p:sp>
    </p:spTree>
    <p:extLst>
      <p:ext uri="{BB962C8B-B14F-4D97-AF65-F5344CB8AC3E}">
        <p14:creationId xmlns:p14="http://schemas.microsoft.com/office/powerpoint/2010/main" val="14976435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a:spLocks noGrp="1"/>
          </p:cNvSpPr>
          <p:nvPr>
            <p:ph sz="half" idx="1"/>
          </p:nvPr>
        </p:nvSpPr>
        <p:spPr>
          <a:xfrm>
            <a:off x="723900" y="2244979"/>
            <a:ext cx="7707406" cy="1316453"/>
          </a:xfrm>
        </p:spPr>
        <p:txBody>
          <a:bodyPr/>
          <a:lstStyle/>
          <a:p>
            <a:pPr marL="0" indent="0">
              <a:buNone/>
            </a:pPr>
            <a:r>
              <a:rPr lang="en-US" i="1" dirty="0"/>
              <a:t>Lesson content courtesy of </a:t>
            </a:r>
            <a:r>
              <a:rPr lang="en-US" u="sng" dirty="0">
                <a:hlinkClick r:id="rId2"/>
              </a:rPr>
              <a:t>www.unamsanctamcatholicam.com</a:t>
            </a:r>
            <a:endParaRPr lang="en-US" dirty="0"/>
          </a:p>
        </p:txBody>
      </p:sp>
      <p:sp>
        <p:nvSpPr>
          <p:cNvPr id="5" name="Content Placeholder 5"/>
          <p:cNvSpPr txBox="1">
            <a:spLocks/>
          </p:cNvSpPr>
          <p:nvPr/>
        </p:nvSpPr>
        <p:spPr>
          <a:xfrm>
            <a:off x="723900" y="3914170"/>
            <a:ext cx="7707406" cy="886018"/>
          </a:xfrm>
          <a:prstGeom prst="rect">
            <a:avLst/>
          </a:prstGeom>
        </p:spPr>
        <p:txBody>
          <a:bodyPr/>
          <a:lstStyle>
            <a:lvl1pPr marL="457200" indent="-457200" algn="l" defTabSz="914400" rtl="0" eaLnBrk="1" latinLnBrk="0" hangingPunct="1">
              <a:spcBef>
                <a:spcPts val="0"/>
              </a:spcBef>
              <a:spcAft>
                <a:spcPts val="2000"/>
              </a:spcAft>
              <a:buFont typeface="Wingdings" charset="2"/>
              <a:buChar char="v"/>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charset="2"/>
              <a:buChar char="v"/>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charset="2"/>
              <a:buChar char="v"/>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charset="2"/>
              <a:buChar char="v"/>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charset="2"/>
              <a:buChar char="v"/>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a:lstStyle>
          <a:p>
            <a:pPr marL="0" indent="0">
              <a:buFont typeface="Wingdings" charset="2"/>
              <a:buNone/>
            </a:pPr>
            <a:r>
              <a:rPr lang="en-US" i="1" smtClean="0"/>
              <a:t>Power Points prepared by </a:t>
            </a:r>
            <a:r>
              <a:rPr lang="en-US" smtClean="0">
                <a:hlinkClick r:id="rId3"/>
              </a:rPr>
              <a:t>Catholic Presentations</a:t>
            </a:r>
            <a:endParaRPr lang="en-US" dirty="0"/>
          </a:p>
        </p:txBody>
      </p:sp>
    </p:spTree>
    <p:extLst>
      <p:ext uri="{BB962C8B-B14F-4D97-AF65-F5344CB8AC3E}">
        <p14:creationId xmlns:p14="http://schemas.microsoft.com/office/powerpoint/2010/main" val="491399254"/>
      </p:ext>
    </p:extLst>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Mystery</a:t>
            </a:r>
            <a:endParaRPr lang="en-US" dirty="0"/>
          </a:p>
        </p:txBody>
      </p:sp>
      <p:sp>
        <p:nvSpPr>
          <p:cNvPr id="3" name="Content Placeholder 2"/>
          <p:cNvSpPr>
            <a:spLocks noGrp="1"/>
          </p:cNvSpPr>
          <p:nvPr>
            <p:ph idx="1"/>
          </p:nvPr>
        </p:nvSpPr>
        <p:spPr/>
        <p:txBody>
          <a:bodyPr>
            <a:normAutofit fontScale="85000" lnSpcReduction="20000"/>
          </a:bodyPr>
          <a:lstStyle/>
          <a:p>
            <a:pPr hangingPunct="0">
              <a:lnSpc>
                <a:spcPct val="120000"/>
              </a:lnSpc>
            </a:pPr>
            <a:r>
              <a:rPr lang="en-US" dirty="0"/>
              <a:t>Nevertheless, we can use analogies and figures to help us understand this mystery. </a:t>
            </a:r>
            <a:endParaRPr lang="en-US" dirty="0" smtClean="0"/>
          </a:p>
          <a:p>
            <a:pPr lvl="1" hangingPunct="0">
              <a:lnSpc>
                <a:spcPct val="120000"/>
              </a:lnSpc>
            </a:pPr>
            <a:r>
              <a:rPr lang="en-US" dirty="0" smtClean="0"/>
              <a:t>However</a:t>
            </a:r>
            <a:r>
              <a:rPr lang="en-US" dirty="0"/>
              <a:t>, even if certain analogies help us to better understand what God is, we have to remember the teaching of the Fourth Lateran Council, that “between creator and creature there can be noted no similarity so great that a greater dissimilarity cannot be seen between them” (</a:t>
            </a:r>
            <a:r>
              <a:rPr lang="en-US" i="1" dirty="0"/>
              <a:t>Constitutions</a:t>
            </a:r>
            <a:r>
              <a:rPr lang="en-US" dirty="0"/>
              <a:t> of Lateran IV, 2). </a:t>
            </a:r>
            <a:endParaRPr lang="en-US" dirty="0" smtClean="0"/>
          </a:p>
          <a:p>
            <a:pPr lvl="1" hangingPunct="0">
              <a:lnSpc>
                <a:spcPct val="120000"/>
              </a:lnSpc>
            </a:pPr>
            <a:r>
              <a:rPr lang="en-US" dirty="0" smtClean="0"/>
              <a:t>Ultimately</a:t>
            </a:r>
            <a:r>
              <a:rPr lang="en-US" dirty="0"/>
              <a:t>, because God is utterly unique, any analogy we invent to describe Him will fall far short of His reality</a:t>
            </a:r>
            <a:r>
              <a:rPr lang="en-US" dirty="0" smtClean="0"/>
              <a:t>.</a:t>
            </a:r>
            <a:endParaRPr lang="en-US" dirty="0"/>
          </a:p>
          <a:p>
            <a:pPr hangingPunct="0">
              <a:lnSpc>
                <a:spcPct val="120000"/>
              </a:lnSpc>
            </a:pPr>
            <a:r>
              <a:rPr lang="en-US" dirty="0"/>
              <a:t>Thus, humility is always needed when speaking of the Trinity, for we speak of the very life and being of God Himself.</a:t>
            </a:r>
          </a:p>
          <a:p>
            <a:pPr>
              <a:lnSpc>
                <a:spcPct val="120000"/>
              </a:lnSpc>
            </a:pPr>
            <a:endParaRPr lang="en-US" dirty="0"/>
          </a:p>
        </p:txBody>
      </p:sp>
    </p:spTree>
    <p:extLst>
      <p:ext uri="{BB962C8B-B14F-4D97-AF65-F5344CB8AC3E}">
        <p14:creationId xmlns:p14="http://schemas.microsoft.com/office/powerpoint/2010/main" val="28927558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 </a:t>
            </a:r>
            <a:r>
              <a:rPr lang="en-US" b="1" dirty="0" smtClean="0"/>
              <a:t>Scripture</a:t>
            </a:r>
            <a:endParaRPr lang="en-US" dirty="0"/>
          </a:p>
        </p:txBody>
      </p:sp>
      <p:sp>
        <p:nvSpPr>
          <p:cNvPr id="3" name="Content Placeholder 2"/>
          <p:cNvSpPr>
            <a:spLocks noGrp="1"/>
          </p:cNvSpPr>
          <p:nvPr>
            <p:ph idx="1"/>
          </p:nvPr>
        </p:nvSpPr>
        <p:spPr/>
        <p:txBody>
          <a:bodyPr>
            <a:normAutofit/>
          </a:bodyPr>
          <a:lstStyle/>
          <a:p>
            <a:pPr hangingPunct="0"/>
            <a:r>
              <a:rPr lang="en-US" dirty="0"/>
              <a:t>The Trinity is not formally defined or explained in Scripture; however, Christians have always seen the Trinity taught implicitly in several biblical passages. </a:t>
            </a:r>
            <a:endParaRPr lang="en-US" dirty="0" smtClean="0"/>
          </a:p>
          <a:p>
            <a:pPr hangingPunct="0"/>
            <a:r>
              <a:rPr lang="en-US" dirty="0" smtClean="0"/>
              <a:t>For </a:t>
            </a:r>
            <a:r>
              <a:rPr lang="en-US" dirty="0"/>
              <a:t>example, John 1:1, in which it states: “In the beginning was the Word, and the Word was with God, and the Word was God.” </a:t>
            </a:r>
            <a:endParaRPr lang="en-US" dirty="0" smtClean="0"/>
          </a:p>
          <a:p>
            <a:pPr lvl="1" hangingPunct="0"/>
            <a:r>
              <a:rPr lang="en-US" dirty="0" smtClean="0"/>
              <a:t>This </a:t>
            </a:r>
            <a:r>
              <a:rPr lang="en-US" dirty="0"/>
              <a:t>passage clearly states that the Word of God, while being God Himself, is also “with God.” Many other passages have been brought forward that support the </a:t>
            </a:r>
            <a:r>
              <a:rPr lang="en-US" dirty="0" smtClean="0"/>
              <a:t>Church’s</a:t>
            </a:r>
            <a:endParaRPr lang="en-US" dirty="0"/>
          </a:p>
        </p:txBody>
      </p:sp>
    </p:spTree>
    <p:extLst>
      <p:ext uri="{BB962C8B-B14F-4D97-AF65-F5344CB8AC3E}">
        <p14:creationId xmlns:p14="http://schemas.microsoft.com/office/powerpoint/2010/main" val="4524448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 Scripture</a:t>
            </a:r>
            <a:endParaRPr lang="en-US" dirty="0"/>
          </a:p>
        </p:txBody>
      </p:sp>
      <p:sp>
        <p:nvSpPr>
          <p:cNvPr id="3" name="Content Placeholder 2"/>
          <p:cNvSpPr>
            <a:spLocks noGrp="1"/>
          </p:cNvSpPr>
          <p:nvPr>
            <p:ph idx="4294967295"/>
          </p:nvPr>
        </p:nvSpPr>
        <p:spPr>
          <a:xfrm>
            <a:off x="5181600" y="1828800"/>
            <a:ext cx="3543300" cy="4648200"/>
          </a:xfrm>
        </p:spPr>
        <p:txBody>
          <a:bodyPr>
            <a:normAutofit fontScale="85000" lnSpcReduction="20000"/>
          </a:bodyPr>
          <a:lstStyle/>
          <a:p>
            <a:r>
              <a:rPr lang="en-US" dirty="0" smtClean="0"/>
              <a:t>Matt</a:t>
            </a:r>
            <a:r>
              <a:rPr lang="en-US" dirty="0"/>
              <a:t>. 28:</a:t>
            </a:r>
            <a:r>
              <a:rPr lang="en-US" dirty="0" smtClean="0"/>
              <a:t>19</a:t>
            </a:r>
            <a:endParaRPr lang="en-US" dirty="0"/>
          </a:p>
          <a:p>
            <a:r>
              <a:rPr lang="en-US" dirty="0" smtClean="0"/>
              <a:t>Luke </a:t>
            </a:r>
            <a:r>
              <a:rPr lang="en-US" dirty="0"/>
              <a:t>3:22</a:t>
            </a:r>
          </a:p>
          <a:p>
            <a:r>
              <a:rPr lang="en-US" dirty="0" smtClean="0"/>
              <a:t>John </a:t>
            </a:r>
            <a:r>
              <a:rPr lang="en-US" dirty="0"/>
              <a:t>8:58</a:t>
            </a:r>
          </a:p>
          <a:p>
            <a:r>
              <a:rPr lang="en-US" dirty="0" smtClean="0"/>
              <a:t>John </a:t>
            </a:r>
            <a:r>
              <a:rPr lang="en-US" dirty="0"/>
              <a:t>10:33</a:t>
            </a:r>
          </a:p>
          <a:p>
            <a:r>
              <a:rPr lang="en-US" dirty="0" smtClean="0"/>
              <a:t>2 Cor</a:t>
            </a:r>
            <a:r>
              <a:rPr lang="en-US" dirty="0"/>
              <a:t>. 13:14</a:t>
            </a:r>
          </a:p>
          <a:p>
            <a:r>
              <a:rPr lang="en-US" dirty="0" err="1" smtClean="0"/>
              <a:t>Eph</a:t>
            </a:r>
            <a:r>
              <a:rPr lang="en-US" dirty="0"/>
              <a:t>, 4:4-6</a:t>
            </a:r>
          </a:p>
          <a:p>
            <a:r>
              <a:rPr lang="en-US" dirty="0" err="1" smtClean="0"/>
              <a:t>Php</a:t>
            </a:r>
            <a:r>
              <a:rPr lang="en-US" dirty="0"/>
              <a:t>. 2:1-2</a:t>
            </a:r>
          </a:p>
          <a:p>
            <a:r>
              <a:rPr lang="en-US" dirty="0" err="1" smtClean="0"/>
              <a:t>Php</a:t>
            </a:r>
            <a:r>
              <a:rPr lang="en-US" dirty="0"/>
              <a:t>. 2:9-11</a:t>
            </a:r>
          </a:p>
          <a:p>
            <a:r>
              <a:rPr lang="en-US" dirty="0" smtClean="0"/>
              <a:t>1 </a:t>
            </a:r>
            <a:r>
              <a:rPr lang="en-US" dirty="0"/>
              <a:t>John 5:7</a:t>
            </a:r>
          </a:p>
          <a:p>
            <a:endParaRPr lang="en-US" dirty="0"/>
          </a:p>
        </p:txBody>
      </p:sp>
      <p:sp>
        <p:nvSpPr>
          <p:cNvPr id="4" name="Content Placeholder 2"/>
          <p:cNvSpPr txBox="1">
            <a:spLocks/>
          </p:cNvSpPr>
          <p:nvPr/>
        </p:nvSpPr>
        <p:spPr>
          <a:xfrm>
            <a:off x="1676400" y="1752600"/>
            <a:ext cx="3543300" cy="4648200"/>
          </a:xfrm>
          <a:prstGeom prst="rect">
            <a:avLst/>
          </a:prstGeom>
        </p:spPr>
        <p:txBody>
          <a:bodyPr vert="horz" lIns="91440" tIns="45720" rIns="91440" bIns="45720" rtlCol="0">
            <a:normAutofit fontScale="92500" lnSpcReduction="20000"/>
          </a:bodyPr>
          <a:lstStyle>
            <a:lvl1pPr marL="457200" indent="-457200" algn="l" defTabSz="914400" rtl="0" eaLnBrk="1" latinLnBrk="0" hangingPunct="1">
              <a:spcBef>
                <a:spcPts val="0"/>
              </a:spcBef>
              <a:spcAft>
                <a:spcPts val="2000"/>
              </a:spcAft>
              <a:buFont typeface="Wingdings" charset="2"/>
              <a:buChar char="v"/>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Lucida Grande"/>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Courier New"/>
              <a:buChar char="o"/>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Courier New"/>
              <a:buChar char="o"/>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Courier New"/>
              <a:buChar char="o"/>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a:lstStyle>
          <a:p>
            <a:r>
              <a:rPr lang="en-US" dirty="0" smtClean="0"/>
              <a:t>Gen. 1:26</a:t>
            </a:r>
          </a:p>
          <a:p>
            <a:r>
              <a:rPr lang="en-US" dirty="0" smtClean="0"/>
              <a:t>Gen. 16:7-13	</a:t>
            </a:r>
          </a:p>
          <a:p>
            <a:r>
              <a:rPr lang="en-US" dirty="0" smtClean="0"/>
              <a:t>Ex. 3:2-14</a:t>
            </a:r>
          </a:p>
          <a:p>
            <a:r>
              <a:rPr lang="en-US" dirty="0" smtClean="0"/>
              <a:t>Ps. 2:7</a:t>
            </a:r>
          </a:p>
          <a:p>
            <a:r>
              <a:rPr lang="en-US" dirty="0" smtClean="0"/>
              <a:t>Ps. 110</a:t>
            </a:r>
          </a:p>
          <a:p>
            <a:r>
              <a:rPr lang="en-US" dirty="0" smtClean="0"/>
              <a:t>Prov. 8</a:t>
            </a:r>
          </a:p>
          <a:p>
            <a:r>
              <a:rPr lang="en-US" dirty="0" smtClean="0"/>
              <a:t>Wis. 7-8</a:t>
            </a:r>
          </a:p>
          <a:p>
            <a:r>
              <a:rPr lang="en-US" dirty="0" smtClean="0"/>
              <a:t>Isa. 11:2</a:t>
            </a:r>
          </a:p>
          <a:p>
            <a:r>
              <a:rPr lang="en-US" dirty="0" err="1" smtClean="0"/>
              <a:t>Ezk</a:t>
            </a:r>
            <a:r>
              <a:rPr lang="en-US" dirty="0" smtClean="0"/>
              <a:t>. 11:5</a:t>
            </a:r>
            <a:endParaRPr lang="en-US" dirty="0"/>
          </a:p>
        </p:txBody>
      </p:sp>
    </p:spTree>
    <p:extLst>
      <p:ext uri="{BB962C8B-B14F-4D97-AF65-F5344CB8AC3E}">
        <p14:creationId xmlns:p14="http://schemas.microsoft.com/office/powerpoint/2010/main" val="17780283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Dogmatic Definitions</a:t>
            </a:r>
            <a:r>
              <a:rPr lang="en-US" dirty="0"/>
              <a:t> </a:t>
            </a:r>
          </a:p>
        </p:txBody>
      </p:sp>
      <p:sp>
        <p:nvSpPr>
          <p:cNvPr id="3" name="Content Placeholder 2"/>
          <p:cNvSpPr>
            <a:spLocks noGrp="1"/>
          </p:cNvSpPr>
          <p:nvPr>
            <p:ph idx="1"/>
          </p:nvPr>
        </p:nvSpPr>
        <p:spPr/>
        <p:txBody>
          <a:bodyPr>
            <a:normAutofit fontScale="85000" lnSpcReduction="10000"/>
          </a:bodyPr>
          <a:lstStyle/>
          <a:p>
            <a:pPr hangingPunct="0">
              <a:lnSpc>
                <a:spcPct val="120000"/>
              </a:lnSpc>
            </a:pPr>
            <a:r>
              <a:rPr lang="en-US" dirty="0"/>
              <a:t>From the most ancient days of Christianity, Trinitarian faith was expressed in the Apostles’ Creed; </a:t>
            </a:r>
            <a:endParaRPr lang="en-US" dirty="0" smtClean="0"/>
          </a:p>
          <a:p>
            <a:pPr lvl="1" hangingPunct="0">
              <a:lnSpc>
                <a:spcPct val="120000"/>
              </a:lnSpc>
            </a:pPr>
            <a:r>
              <a:rPr lang="en-US" dirty="0" smtClean="0"/>
              <a:t>the </a:t>
            </a:r>
            <a:r>
              <a:rPr lang="en-US" i="1" dirty="0" err="1" smtClean="0"/>
              <a:t>Didache</a:t>
            </a:r>
            <a:r>
              <a:rPr lang="en-US" dirty="0" smtClean="0"/>
              <a:t>(</a:t>
            </a:r>
            <a:r>
              <a:rPr lang="en-US" dirty="0"/>
              <a:t>c. 70 AD) says baptism was administered “in the name of the Father, and of the Son, and of the Holy Spirit.</a:t>
            </a:r>
            <a:r>
              <a:rPr lang="en-US" dirty="0" smtClean="0"/>
              <a:t>”</a:t>
            </a:r>
            <a:endParaRPr lang="en-US" dirty="0"/>
          </a:p>
          <a:p>
            <a:pPr hangingPunct="0">
              <a:lnSpc>
                <a:spcPct val="120000"/>
              </a:lnSpc>
            </a:pPr>
            <a:r>
              <a:rPr lang="en-US" dirty="0"/>
              <a:t>The most famous definition was at the Council of Nicaea (325), whose definition was meant as explaining the equality of the Father with the Son. </a:t>
            </a:r>
            <a:endParaRPr lang="en-US" dirty="0" smtClean="0"/>
          </a:p>
          <a:p>
            <a:pPr lvl="1" hangingPunct="0">
              <a:lnSpc>
                <a:spcPct val="120000"/>
              </a:lnSpc>
            </a:pPr>
            <a:r>
              <a:rPr lang="en-US" dirty="0" smtClean="0"/>
              <a:t>The </a:t>
            </a:r>
            <a:r>
              <a:rPr lang="en-US" dirty="0"/>
              <a:t>Nicene Creed, which we recite at Sunday Masses, states that the Son is “the only Son of God, eternally begotten of the Father, God from God, light from light, true God from true God, begotten, not made, consubstantial with </a:t>
            </a:r>
            <a:r>
              <a:rPr lang="en-US" dirty="0" smtClean="0"/>
              <a:t>the</a:t>
            </a:r>
            <a:r>
              <a:rPr lang="en-US" dirty="0"/>
              <a:t> </a:t>
            </a:r>
            <a:r>
              <a:rPr lang="en-US" dirty="0" smtClean="0"/>
              <a:t>Father</a:t>
            </a:r>
            <a:r>
              <a:rPr lang="en-US" dirty="0"/>
              <a:t>.</a:t>
            </a:r>
            <a:r>
              <a:rPr lang="en-US" dirty="0" smtClean="0"/>
              <a:t>”</a:t>
            </a:r>
            <a:endParaRPr lang="en-US" dirty="0"/>
          </a:p>
        </p:txBody>
      </p:sp>
    </p:spTree>
    <p:extLst>
      <p:ext uri="{BB962C8B-B14F-4D97-AF65-F5344CB8AC3E}">
        <p14:creationId xmlns:p14="http://schemas.microsoft.com/office/powerpoint/2010/main" val="28017829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Dogmatic Definitions</a:t>
            </a:r>
            <a:r>
              <a:rPr lang="en-US" dirty="0"/>
              <a:t> </a:t>
            </a:r>
          </a:p>
        </p:txBody>
      </p:sp>
      <p:sp>
        <p:nvSpPr>
          <p:cNvPr id="3" name="Content Placeholder 2"/>
          <p:cNvSpPr>
            <a:spLocks noGrp="1"/>
          </p:cNvSpPr>
          <p:nvPr>
            <p:ph idx="1"/>
          </p:nvPr>
        </p:nvSpPr>
        <p:spPr/>
        <p:txBody>
          <a:bodyPr>
            <a:normAutofit fontScale="70000" lnSpcReduction="20000"/>
          </a:bodyPr>
          <a:lstStyle/>
          <a:p>
            <a:pPr>
              <a:lnSpc>
                <a:spcPct val="120000"/>
              </a:lnSpc>
            </a:pPr>
            <a:r>
              <a:rPr lang="en-US" dirty="0"/>
              <a:t>The Nicene definition was restated at the Council of Constantinople (381) and further defined at the subsequent regional councils at Toledo in the 5</a:t>
            </a:r>
            <a:r>
              <a:rPr lang="en-US" baseline="30000" dirty="0"/>
              <a:t>th</a:t>
            </a:r>
            <a:r>
              <a:rPr lang="en-US" dirty="0"/>
              <a:t>-7</a:t>
            </a:r>
            <a:r>
              <a:rPr lang="en-US" baseline="30000" dirty="0"/>
              <a:t>th</a:t>
            </a:r>
            <a:r>
              <a:rPr lang="en-US" dirty="0"/>
              <a:t> centuries, which were aimed at defining the orthodox Faith against the Arians, who denied the equality of the Father with the Son.</a:t>
            </a:r>
          </a:p>
          <a:p>
            <a:pPr hangingPunct="0">
              <a:lnSpc>
                <a:spcPct val="120000"/>
              </a:lnSpc>
            </a:pPr>
            <a:r>
              <a:rPr lang="en-US" dirty="0" smtClean="0"/>
              <a:t>The </a:t>
            </a:r>
            <a:r>
              <a:rPr lang="en-US" i="1" dirty="0"/>
              <a:t>Catechism of the Catholic</a:t>
            </a:r>
            <a:r>
              <a:rPr lang="en-US" dirty="0"/>
              <a:t> </a:t>
            </a:r>
            <a:r>
              <a:rPr lang="en-US" i="1" dirty="0"/>
              <a:t>Church’s </a:t>
            </a:r>
            <a:r>
              <a:rPr lang="en-US" dirty="0"/>
              <a:t>teaching on the Trinity can be found in paragraphs 232-267. It states that</a:t>
            </a:r>
            <a:r>
              <a:rPr lang="en-US" dirty="0" smtClean="0"/>
              <a:t>:</a:t>
            </a:r>
            <a:endParaRPr lang="en-US" dirty="0"/>
          </a:p>
          <a:p>
            <a:pPr lvl="1" hangingPunct="0">
              <a:lnSpc>
                <a:spcPct val="120000"/>
              </a:lnSpc>
            </a:pPr>
            <a:r>
              <a:rPr lang="en-US" dirty="0"/>
              <a:t>“</a:t>
            </a:r>
            <a:r>
              <a:rPr lang="en-US" i="1" dirty="0"/>
              <a:t>The mystery of the Most Holy Trinity is the central mystery of Christian faith and life. It</a:t>
            </a:r>
            <a:r>
              <a:rPr lang="en-US" dirty="0"/>
              <a:t> </a:t>
            </a:r>
            <a:r>
              <a:rPr lang="en-US" i="1" dirty="0"/>
              <a:t>is the mystery of God in himself. It is therefore the source of all the other mysteries of faith, the light that enlightens them. It is the most fundamental and essential teaching in the "hierarchy of the truths of faith". The whole history of salvation is identical with the history of the way and the means by which the one true God, Father, Son and Holy Spirit, reveals himself to men "and reconciles and unites with himself those who turn away from sin</a:t>
            </a:r>
            <a:r>
              <a:rPr lang="en-US" dirty="0"/>
              <a:t>" (234)</a:t>
            </a:r>
            <a:r>
              <a:rPr lang="en-US" dirty="0" smtClean="0"/>
              <a:t>.</a:t>
            </a:r>
            <a:endParaRPr lang="en-US" dirty="0"/>
          </a:p>
        </p:txBody>
      </p:sp>
    </p:spTree>
    <p:extLst>
      <p:ext uri="{BB962C8B-B14F-4D97-AF65-F5344CB8AC3E}">
        <p14:creationId xmlns:p14="http://schemas.microsoft.com/office/powerpoint/2010/main" val="10413363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Nature and </a:t>
            </a:r>
            <a:r>
              <a:rPr lang="en-US" b="1" dirty="0" smtClean="0"/>
              <a:t>Person</a:t>
            </a:r>
            <a:endParaRPr lang="en-US" dirty="0"/>
          </a:p>
        </p:txBody>
      </p:sp>
      <p:sp>
        <p:nvSpPr>
          <p:cNvPr id="3" name="Content Placeholder 2"/>
          <p:cNvSpPr>
            <a:spLocks noGrp="1"/>
          </p:cNvSpPr>
          <p:nvPr>
            <p:ph idx="1"/>
          </p:nvPr>
        </p:nvSpPr>
        <p:spPr/>
        <p:txBody>
          <a:bodyPr>
            <a:normAutofit fontScale="85000" lnSpcReduction="20000"/>
          </a:bodyPr>
          <a:lstStyle/>
          <a:p>
            <a:pPr hangingPunct="0">
              <a:lnSpc>
                <a:spcPct val="110000"/>
              </a:lnSpc>
            </a:pPr>
            <a:r>
              <a:rPr lang="en-US" dirty="0"/>
              <a:t>A helpful distinction to make when evaluating the doctrine of the Trinity is to understand the difference between </a:t>
            </a:r>
            <a:r>
              <a:rPr lang="en-US" i="1" dirty="0"/>
              <a:t>nature</a:t>
            </a:r>
            <a:r>
              <a:rPr lang="en-US" dirty="0"/>
              <a:t> and </a:t>
            </a:r>
            <a:r>
              <a:rPr lang="en-US" i="1" dirty="0"/>
              <a:t>person</a:t>
            </a:r>
            <a:r>
              <a:rPr lang="en-US" dirty="0"/>
              <a:t>. </a:t>
            </a:r>
            <a:endParaRPr lang="en-US" dirty="0" smtClean="0"/>
          </a:p>
          <a:p>
            <a:pPr lvl="1" hangingPunct="0">
              <a:lnSpc>
                <a:spcPct val="110000"/>
              </a:lnSpc>
            </a:pPr>
            <a:r>
              <a:rPr lang="en-US" dirty="0" smtClean="0"/>
              <a:t>The </a:t>
            </a:r>
            <a:r>
              <a:rPr lang="en-US" dirty="0"/>
              <a:t>nature of something corresponds to the </a:t>
            </a:r>
            <a:r>
              <a:rPr lang="en-US" dirty="0" smtClean="0"/>
              <a:t>questions</a:t>
            </a:r>
            <a:r>
              <a:rPr lang="en-US" dirty="0"/>
              <a:t> </a:t>
            </a:r>
            <a:r>
              <a:rPr lang="en-US" dirty="0" smtClean="0"/>
              <a:t>“</a:t>
            </a:r>
            <a:r>
              <a:rPr lang="en-US" dirty="0"/>
              <a:t>What is it?” </a:t>
            </a:r>
            <a:endParaRPr lang="en-US" dirty="0" smtClean="0"/>
          </a:p>
          <a:p>
            <a:pPr lvl="1" hangingPunct="0">
              <a:lnSpc>
                <a:spcPct val="110000"/>
              </a:lnSpc>
            </a:pPr>
            <a:r>
              <a:rPr lang="en-US" dirty="0" smtClean="0"/>
              <a:t>Person</a:t>
            </a:r>
            <a:r>
              <a:rPr lang="en-US" dirty="0"/>
              <a:t>, on the other hand, answers the question, “Who is it?</a:t>
            </a:r>
            <a:r>
              <a:rPr lang="en-US" dirty="0" smtClean="0"/>
              <a:t>”</a:t>
            </a:r>
          </a:p>
          <a:p>
            <a:pPr hangingPunct="0">
              <a:lnSpc>
                <a:spcPct val="110000"/>
              </a:lnSpc>
            </a:pPr>
            <a:r>
              <a:rPr lang="en-US" dirty="0" smtClean="0"/>
              <a:t>In </a:t>
            </a:r>
            <a:r>
              <a:rPr lang="en-US" dirty="0"/>
              <a:t>the world, everything has a nature, that is, it </a:t>
            </a:r>
            <a:r>
              <a:rPr lang="en-US" i="1" dirty="0"/>
              <a:t>is</a:t>
            </a:r>
            <a:r>
              <a:rPr lang="en-US" dirty="0"/>
              <a:t> something, though only rational creatures also have personhood. </a:t>
            </a:r>
            <a:endParaRPr lang="en-US" dirty="0" smtClean="0"/>
          </a:p>
          <a:p>
            <a:pPr hangingPunct="0">
              <a:lnSpc>
                <a:spcPct val="110000"/>
              </a:lnSpc>
            </a:pPr>
            <a:r>
              <a:rPr lang="en-US" dirty="0" smtClean="0"/>
              <a:t>So</a:t>
            </a:r>
            <a:r>
              <a:rPr lang="en-US" dirty="0"/>
              <a:t>, in the example of a human person:</a:t>
            </a:r>
          </a:p>
          <a:p>
            <a:pPr lvl="1">
              <a:lnSpc>
                <a:spcPct val="110000"/>
              </a:lnSpc>
            </a:pPr>
            <a:r>
              <a:rPr lang="en-US" u="sng" dirty="0" smtClean="0"/>
              <a:t>Nature</a:t>
            </a:r>
            <a:r>
              <a:rPr lang="en-US" u="sng" dirty="0"/>
              <a:t>:</a:t>
            </a:r>
            <a:r>
              <a:rPr lang="en-US" dirty="0"/>
              <a:t> </a:t>
            </a:r>
            <a:r>
              <a:rPr lang="en-US" i="1" dirty="0"/>
              <a:t>What</a:t>
            </a:r>
            <a:r>
              <a:rPr lang="en-US" dirty="0"/>
              <a:t> Are You?         I am a human being</a:t>
            </a:r>
            <a:r>
              <a:rPr lang="en-US" dirty="0" smtClean="0"/>
              <a:t>.</a:t>
            </a:r>
            <a:endParaRPr lang="en-US" dirty="0"/>
          </a:p>
          <a:p>
            <a:pPr lvl="1">
              <a:lnSpc>
                <a:spcPct val="110000"/>
              </a:lnSpc>
            </a:pPr>
            <a:r>
              <a:rPr lang="en-US" u="sng" dirty="0"/>
              <a:t>Person</a:t>
            </a:r>
            <a:r>
              <a:rPr lang="en-US" dirty="0"/>
              <a:t>: </a:t>
            </a:r>
            <a:r>
              <a:rPr lang="en-US" i="1" dirty="0"/>
              <a:t>Who</a:t>
            </a:r>
            <a:r>
              <a:rPr lang="en-US" dirty="0"/>
              <a:t> Are You?          I am Bob Smith</a:t>
            </a:r>
            <a:r>
              <a:rPr lang="en-US" dirty="0" smtClean="0"/>
              <a:t>.</a:t>
            </a:r>
            <a:endParaRPr lang="en-US" dirty="0"/>
          </a:p>
        </p:txBody>
      </p:sp>
    </p:spTree>
    <p:extLst>
      <p:ext uri="{BB962C8B-B14F-4D97-AF65-F5344CB8AC3E}">
        <p14:creationId xmlns:p14="http://schemas.microsoft.com/office/powerpoint/2010/main" val="11979448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6874</TotalTime>
  <Words>3960</Words>
  <Application>Microsoft Macintosh PowerPoint</Application>
  <PresentationFormat>On-screen Show (4:3)</PresentationFormat>
  <Paragraphs>168</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Travelogue</vt:lpstr>
      <vt:lpstr>The Holy Trinity</vt:lpstr>
      <vt:lpstr>The Central Mystery of the Christian Faith</vt:lpstr>
      <vt:lpstr>Mystery</vt:lpstr>
      <vt:lpstr>Mystery</vt:lpstr>
      <vt:lpstr>In Scripture</vt:lpstr>
      <vt:lpstr>In Scripture</vt:lpstr>
      <vt:lpstr>Dogmatic Definitions </vt:lpstr>
      <vt:lpstr>Dogmatic Definitions </vt:lpstr>
      <vt:lpstr>Nature and Person</vt:lpstr>
      <vt:lpstr>Nature and Person</vt:lpstr>
      <vt:lpstr>Nature and Person</vt:lpstr>
      <vt:lpstr>Nature and Person</vt:lpstr>
      <vt:lpstr>The Nature of God</vt:lpstr>
      <vt:lpstr>The Nature of God</vt:lpstr>
      <vt:lpstr>The Nature of God</vt:lpstr>
      <vt:lpstr>The Nature of God</vt:lpstr>
      <vt:lpstr>Distinction and Relativity </vt:lpstr>
      <vt:lpstr>Distinction and Relativity</vt:lpstr>
      <vt:lpstr>Mutual Indwelling</vt:lpstr>
      <vt:lpstr>Ontological and Economic</vt:lpstr>
      <vt:lpstr>Appropriation and Trinitarian Works</vt:lpstr>
      <vt:lpstr>Appropriation and Trinitarian Works</vt:lpstr>
      <vt:lpstr>Appropriation and Trinitarian Works</vt:lpstr>
      <vt:lpstr>Appropriation and Trinitarian Works</vt:lpstr>
      <vt:lpstr>Trinitarian Missions</vt:lpstr>
      <vt:lpstr>Trinitarian Missions</vt:lpstr>
      <vt:lpstr>Generation and Procession</vt:lpstr>
      <vt:lpstr>Expressing the Trinity by Analogy</vt:lpstr>
      <vt:lpstr>Expressing the Trinity by Analogy</vt:lpstr>
      <vt:lpstr>Expressing the Trinity by Analogy</vt:lpstr>
      <vt:lpstr>Humility before the Mystery</vt:lpstr>
      <vt:lpstr>PowerPoint Presentation</vt:lpstr>
    </vt:vector>
  </TitlesOfParts>
  <Company>Merck &amp; Co.,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Blessed Trinity</dc:title>
  <dc:creator>Merck</dc:creator>
  <cp:lastModifiedBy>Ty Jackson</cp:lastModifiedBy>
  <cp:revision>77</cp:revision>
  <dcterms:created xsi:type="dcterms:W3CDTF">2009-08-17T02:01:25Z</dcterms:created>
  <dcterms:modified xsi:type="dcterms:W3CDTF">2014-07-14T01:20:04Z</dcterms:modified>
</cp:coreProperties>
</file>