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6" r:id="rId21"/>
    <p:sldId id="274" r:id="rId22"/>
    <p:sldId id="275"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21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jpeg"/><Relationship Id="rId1" Type="http://schemas.openxmlformats.org/officeDocument/2006/relationships/tags" Target="../tags/tag3.xml"/><Relationship Id="rId2"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4" Type="http://schemas.openxmlformats.org/officeDocument/2006/relationships/image" Target="../media/image4.jpeg"/><Relationship Id="rId1" Type="http://schemas.openxmlformats.org/officeDocument/2006/relationships/tags" Target="../tags/tag7.xml"/><Relationship Id="rId2" Type="http://schemas.openxmlformats.org/officeDocument/2006/relationships/tags" Target="../tags/tag8.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smtClean="0"/>
              <a:t>Click to edit Master title style</a:t>
            </a:r>
          </a:p>
        </p:txBody>
      </p:sp>
      <p:sp>
        <p:nvSpPr>
          <p:cNvPr id="7680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smtClean="0"/>
              <a:t>Click to edit Master subtitle style</a:t>
            </a:r>
          </a:p>
        </p:txBody>
      </p:sp>
      <p:sp>
        <p:nvSpPr>
          <p:cNvPr id="76804" name="Rectangle 4"/>
          <p:cNvSpPr>
            <a:spLocks noGrp="1" noChangeArrowheads="1"/>
          </p:cNvSpPr>
          <p:nvPr>
            <p:ph type="dt" sz="half" idx="2"/>
          </p:nvPr>
        </p:nvSpPr>
        <p:spPr/>
        <p:txBody>
          <a:bodyPr/>
          <a:lstStyle>
            <a:lvl1pPr>
              <a:buClrTx/>
              <a:defRPr/>
            </a:lvl1pPr>
          </a:lstStyle>
          <a:p>
            <a:fld id="{A27C0191-FAD4-4B76-9729-BEE95794639D}" type="datetimeFigureOut">
              <a:rPr lang="en-US" smtClean="0"/>
              <a:t>7/13/14</a:t>
            </a:fld>
            <a:endParaRPr lang="en-US"/>
          </a:p>
        </p:txBody>
      </p:sp>
      <p:sp>
        <p:nvSpPr>
          <p:cNvPr id="76805" name="Rectangle 5"/>
          <p:cNvSpPr>
            <a:spLocks noGrp="1" noChangeArrowheads="1"/>
          </p:cNvSpPr>
          <p:nvPr>
            <p:ph type="ftr" sz="quarter" idx="3"/>
          </p:nvPr>
        </p:nvSpPr>
        <p:spPr/>
        <p:txBody>
          <a:bodyPr/>
          <a:lstStyle>
            <a:lvl1pPr>
              <a:buClrTx/>
              <a:defRPr/>
            </a:lvl1pPr>
          </a:lstStyle>
          <a:p>
            <a:endParaRPr lang="en-US"/>
          </a:p>
        </p:txBody>
      </p:sp>
      <p:sp>
        <p:nvSpPr>
          <p:cNvPr id="76806" name="Rectangle 6"/>
          <p:cNvSpPr>
            <a:spLocks noGrp="1" noChangeArrowheads="1"/>
          </p:cNvSpPr>
          <p:nvPr>
            <p:ph type="sldNum" sz="quarter" idx="4"/>
          </p:nvPr>
        </p:nvSpPr>
        <p:spPr/>
        <p:txBody>
          <a:bodyPr/>
          <a:lstStyle>
            <a:lvl1pPr>
              <a:buClrTx/>
              <a:defRPr/>
            </a:lvl1pPr>
          </a:lstStyle>
          <a:p>
            <a:fld id="{1F690D2E-3F54-42B4-9578-1A20196A8D64}" type="slidenum">
              <a:rPr lang="en-US" smtClean="0"/>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28694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1008515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noProof="0" smtClean="0"/>
              <a:t>Click to edit Master title style</a:t>
            </a:r>
          </a:p>
        </p:txBody>
      </p:sp>
      <p:sp>
        <p:nvSpPr>
          <p:cNvPr id="7885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noProof="0" smtClean="0"/>
              <a:t>Click to edit Master subtitle style</a:t>
            </a:r>
          </a:p>
        </p:txBody>
      </p:sp>
      <p:sp>
        <p:nvSpPr>
          <p:cNvPr id="78852" name="Rectangle 4"/>
          <p:cNvSpPr>
            <a:spLocks noGrp="1" noChangeArrowheads="1"/>
          </p:cNvSpPr>
          <p:nvPr>
            <p:ph type="dt" sz="half" idx="2"/>
          </p:nvPr>
        </p:nvSpPr>
        <p:spPr/>
        <p:txBody>
          <a:bodyPr/>
          <a:lstStyle>
            <a:lvl1pPr>
              <a:buClrTx/>
              <a:defRPr/>
            </a:lvl1pPr>
          </a:lstStyle>
          <a:p>
            <a:fld id="{A27C0191-FAD4-4B76-9729-BEE95794639D}" type="datetimeFigureOut">
              <a:rPr lang="en-US" smtClean="0"/>
              <a:t>7/13/14</a:t>
            </a:fld>
            <a:endParaRPr lang="en-US"/>
          </a:p>
        </p:txBody>
      </p:sp>
      <p:sp>
        <p:nvSpPr>
          <p:cNvPr id="78853" name="Rectangle 5"/>
          <p:cNvSpPr>
            <a:spLocks noGrp="1" noChangeArrowheads="1"/>
          </p:cNvSpPr>
          <p:nvPr>
            <p:ph type="ftr" sz="quarter" idx="3"/>
          </p:nvPr>
        </p:nvSpPr>
        <p:spPr/>
        <p:txBody>
          <a:bodyPr/>
          <a:lstStyle>
            <a:lvl1pPr>
              <a:buClrTx/>
              <a:defRPr/>
            </a:lvl1pPr>
          </a:lstStyle>
          <a:p>
            <a:endParaRPr lang="en-US"/>
          </a:p>
        </p:txBody>
      </p:sp>
      <p:sp>
        <p:nvSpPr>
          <p:cNvPr id="78854" name="Rectangle 6"/>
          <p:cNvSpPr>
            <a:spLocks noGrp="1" noChangeArrowheads="1"/>
          </p:cNvSpPr>
          <p:nvPr>
            <p:ph type="sldNum" sz="quarter" idx="4"/>
          </p:nvPr>
        </p:nvSpPr>
        <p:spPr/>
        <p:txBody>
          <a:bodyPr/>
          <a:lstStyle>
            <a:lvl1pPr>
              <a:buClrTx/>
              <a:defRPr/>
            </a:lvl1pPr>
          </a:lstStyle>
          <a:p>
            <a:fld id="{1F690D2E-3F54-42B4-9578-1A20196A8D64}"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3813689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1844326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2760290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5158465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775437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36627637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581902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3112989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31888047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38669335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4252724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819619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93488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1767795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360943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2084771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2641364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27C0191-FAD4-4B76-9729-BEE95794639D}" type="datetimeFigureOut">
              <a:rPr lang="en-US" smtClean="0"/>
              <a:t>7/13/14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690D2E-3F54-42B4-9578-1A20196A8D64}" type="slidenum">
              <a:rPr lang="en-US" smtClean="0"/>
              <a:t>‹#›</a:t>
            </a:fld>
            <a:endParaRPr lang="en-US"/>
          </a:p>
        </p:txBody>
      </p:sp>
    </p:spTree>
    <p:extLst>
      <p:ext uri="{BB962C8B-B14F-4D97-AF65-F5344CB8AC3E}">
        <p14:creationId xmlns:p14="http://schemas.microsoft.com/office/powerpoint/2010/main" val="3661308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tags" Target="../tags/tag1.xml"/><Relationship Id="rId14" Type="http://schemas.openxmlformats.org/officeDocument/2006/relationships/tags" Target="../tags/tag2.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tags" Target="../tags/tag5.xml"/><Relationship Id="rId14" Type="http://schemas.openxmlformats.org/officeDocument/2006/relationships/tags" Target="../tags/tag6.xml"/><Relationship Id="rId15"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75779"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578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buClr>
                <a:schemeClr val="tx1"/>
              </a:buClr>
              <a:defRPr sz="1400">
                <a:cs typeface="+mn-cs"/>
              </a:defRPr>
            </a:lvl1pPr>
          </a:lstStyle>
          <a:p>
            <a:fld id="{A27C0191-FAD4-4B76-9729-BEE95794639D}" type="datetimeFigureOut">
              <a:rPr lang="en-US" smtClean="0"/>
              <a:t>7/13/14</a:t>
            </a:fld>
            <a:endParaRPr lang="en-US"/>
          </a:p>
        </p:txBody>
      </p:sp>
      <p:sp>
        <p:nvSpPr>
          <p:cNvPr id="7578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buClr>
                <a:schemeClr val="tx1"/>
              </a:buClr>
              <a:defRPr sz="1400">
                <a:cs typeface="+mn-cs"/>
              </a:defRPr>
            </a:lvl1pPr>
          </a:lstStyle>
          <a:p>
            <a:endParaRPr lang="en-US"/>
          </a:p>
        </p:txBody>
      </p:sp>
      <p:sp>
        <p:nvSpPr>
          <p:cNvPr id="7578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buClr>
                <a:schemeClr val="tx1"/>
              </a:buClr>
              <a:defRPr sz="1400">
                <a:cs typeface="+mn-cs"/>
              </a:defRPr>
            </a:lvl1pPr>
          </a:lstStyle>
          <a:p>
            <a:fld id="{1F690D2E-3F54-42B4-9578-1A20196A8D64}"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fade">
                                      <p:cBhvr>
                                        <p:cTn id="7" dur="500"/>
                                        <p:tgtEl>
                                          <p:spTgt spid="757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5779">
                                            <p:txEl>
                                              <p:pRg st="1" end="1"/>
                                            </p:txEl>
                                          </p:spTgt>
                                        </p:tgtEl>
                                        <p:attrNameLst>
                                          <p:attrName>style.visibility</p:attrName>
                                        </p:attrNameLst>
                                      </p:cBhvr>
                                      <p:to>
                                        <p:strVal val="visible"/>
                                      </p:to>
                                    </p:set>
                                    <p:animEffect transition="in" filter="fade">
                                      <p:cBhvr>
                                        <p:cTn id="12" dur="500"/>
                                        <p:tgtEl>
                                          <p:spTgt spid="75779">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5779">
                                            <p:txEl>
                                              <p:pRg st="2" end="2"/>
                                            </p:txEl>
                                          </p:spTgt>
                                        </p:tgtEl>
                                        <p:attrNameLst>
                                          <p:attrName>style.visibility</p:attrName>
                                        </p:attrNameLst>
                                      </p:cBhvr>
                                      <p:to>
                                        <p:strVal val="visible"/>
                                      </p:to>
                                    </p:set>
                                    <p:animEffect transition="in" filter="fade">
                                      <p:cBhvr>
                                        <p:cTn id="15" dur="500"/>
                                        <p:tgtEl>
                                          <p:spTgt spid="75779">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5779">
                                            <p:txEl>
                                              <p:pRg st="3" end="3"/>
                                            </p:txEl>
                                          </p:spTgt>
                                        </p:tgtEl>
                                        <p:attrNameLst>
                                          <p:attrName>style.visibility</p:attrName>
                                        </p:attrNameLst>
                                      </p:cBhvr>
                                      <p:to>
                                        <p:strVal val="visible"/>
                                      </p:to>
                                    </p:set>
                                    <p:animEffect transition="in" filter="fade">
                                      <p:cBhvr>
                                        <p:cTn id="18" dur="500"/>
                                        <p:tgtEl>
                                          <p:spTgt spid="75779">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5779">
                                            <p:txEl>
                                              <p:pRg st="4" end="4"/>
                                            </p:txEl>
                                          </p:spTgt>
                                        </p:tgtEl>
                                        <p:attrNameLst>
                                          <p:attrName>style.visibility</p:attrName>
                                        </p:attrNameLst>
                                      </p:cBhvr>
                                      <p:to>
                                        <p:strVal val="visible"/>
                                      </p:to>
                                    </p:set>
                                    <p:animEffect transition="in" filter="fade">
                                      <p:cBhvr>
                                        <p:cTn id="21" dur="500"/>
                                        <p:tgtEl>
                                          <p:spTgt spid="757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uiExpand="1"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75779"/>
                        </p:tgtEl>
                        <p:attrNameLst>
                          <p:attrName>style.visibility</p:attrName>
                        </p:attrNameLst>
                      </p:cBhvr>
                      <p:to>
                        <p:strVal val="visible"/>
                      </p:to>
                    </p:set>
                    <p:animEffect transition="in" filter="fade">
                      <p:cBhvr>
                        <p:cTn dur="500"/>
                        <p:tgtEl>
                          <p:spTgt spid="75779"/>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75779"/>
                        </p:tgtEl>
                        <p:attrNameLst>
                          <p:attrName>style.visibility</p:attrName>
                        </p:attrNameLst>
                      </p:cBhvr>
                      <p:to>
                        <p:strVal val="visible"/>
                      </p:to>
                    </p:set>
                    <p:animEffect transition="in" filter="fade">
                      <p:cBhvr>
                        <p:cTn dur="500"/>
                        <p:tgtEl>
                          <p:spTgt spid="75779"/>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75779"/>
                        </p:tgtEl>
                        <p:attrNameLst>
                          <p:attrName>style.visibility</p:attrName>
                        </p:attrNameLst>
                      </p:cBhvr>
                      <p:to>
                        <p:strVal val="visible"/>
                      </p:to>
                    </p:set>
                    <p:animEffect transition="in" filter="fade">
                      <p:cBhvr>
                        <p:cTn dur="500"/>
                        <p:tgtEl>
                          <p:spTgt spid="75779"/>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75779"/>
                        </p:tgtEl>
                        <p:attrNameLst>
                          <p:attrName>style.visibility</p:attrName>
                        </p:attrNameLst>
                      </p:cBhvr>
                      <p:to>
                        <p:strVal val="visible"/>
                      </p:to>
                    </p:set>
                    <p:animEffect transition="in" filter="fade">
                      <p:cBhvr>
                        <p:cTn dur="500"/>
                        <p:tgtEl>
                          <p:spTgt spid="75779"/>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75779"/>
                        </p:tgtEl>
                        <p:attrNameLst>
                          <p:attrName>style.visibility</p:attrName>
                        </p:attrNameLst>
                      </p:cBhvr>
                      <p:to>
                        <p:strVal val="visible"/>
                      </p:to>
                    </p:set>
                    <p:animEffect transition="in" filter="fade">
                      <p:cBhvr>
                        <p:cTn dur="500"/>
                        <p:tgtEl>
                          <p:spTgt spid="75779"/>
                        </p:tgtEl>
                      </p:cBhvr>
                    </p:animEffect>
                  </p:childTnLst>
                </p:cTn>
              </p:par>
            </p:tnLst>
          </p:tmpl>
        </p:tmplLst>
      </p:bldP>
    </p:bldLst>
  </p:timing>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778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78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buClr>
                <a:schemeClr val="tx1"/>
              </a:buClr>
              <a:defRPr sz="1400">
                <a:cs typeface="+mn-cs"/>
              </a:defRPr>
            </a:lvl1pPr>
          </a:lstStyle>
          <a:p>
            <a:fld id="{A27C0191-FAD4-4B76-9729-BEE95794639D}" type="datetimeFigureOut">
              <a:rPr lang="en-US" smtClean="0"/>
              <a:t>7/13/14</a:t>
            </a:fld>
            <a:endParaRPr lang="en-US"/>
          </a:p>
        </p:txBody>
      </p:sp>
      <p:sp>
        <p:nvSpPr>
          <p:cNvPr id="778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buClr>
                <a:schemeClr val="tx1"/>
              </a:buClr>
              <a:defRPr sz="1400">
                <a:cs typeface="+mn-cs"/>
              </a:defRPr>
            </a:lvl1pPr>
          </a:lstStyle>
          <a:p>
            <a:endParaRPr lang="en-US"/>
          </a:p>
        </p:txBody>
      </p:sp>
      <p:sp>
        <p:nvSpPr>
          <p:cNvPr id="778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buClr>
                <a:schemeClr val="tx1"/>
              </a:buClr>
              <a:defRPr sz="1400">
                <a:cs typeface="+mn-cs"/>
              </a:defRPr>
            </a:lvl1pPr>
          </a:lstStyle>
          <a:p>
            <a:fld id="{1F690D2E-3F54-42B4-9578-1A20196A8D64}" type="slidenum">
              <a:rPr lang="en-US" smtClean="0"/>
              <a:t>‹#›</a:t>
            </a:fld>
            <a:endParaRPr lang="en-US"/>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fade">
                                      <p:cBhvr>
                                        <p:cTn id="7" dur="500"/>
                                        <p:tgtEl>
                                          <p:spTgt spid="77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7827">
                                            <p:txEl>
                                              <p:pRg st="1" end="1"/>
                                            </p:txEl>
                                          </p:spTgt>
                                        </p:tgtEl>
                                        <p:attrNameLst>
                                          <p:attrName>style.visibility</p:attrName>
                                        </p:attrNameLst>
                                      </p:cBhvr>
                                      <p:to>
                                        <p:strVal val="visible"/>
                                      </p:to>
                                    </p:set>
                                    <p:animEffect transition="in" filter="fade">
                                      <p:cBhvr>
                                        <p:cTn id="12" dur="500"/>
                                        <p:tgtEl>
                                          <p:spTgt spid="7782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7827">
                                            <p:txEl>
                                              <p:pRg st="2" end="2"/>
                                            </p:txEl>
                                          </p:spTgt>
                                        </p:tgtEl>
                                        <p:attrNameLst>
                                          <p:attrName>style.visibility</p:attrName>
                                        </p:attrNameLst>
                                      </p:cBhvr>
                                      <p:to>
                                        <p:strVal val="visible"/>
                                      </p:to>
                                    </p:set>
                                    <p:animEffect transition="in" filter="fade">
                                      <p:cBhvr>
                                        <p:cTn id="15" dur="500"/>
                                        <p:tgtEl>
                                          <p:spTgt spid="7782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7827">
                                            <p:txEl>
                                              <p:pRg st="3" end="3"/>
                                            </p:txEl>
                                          </p:spTgt>
                                        </p:tgtEl>
                                        <p:attrNameLst>
                                          <p:attrName>style.visibility</p:attrName>
                                        </p:attrNameLst>
                                      </p:cBhvr>
                                      <p:to>
                                        <p:strVal val="visible"/>
                                      </p:to>
                                    </p:set>
                                    <p:animEffect transition="in" filter="fade">
                                      <p:cBhvr>
                                        <p:cTn id="18" dur="500"/>
                                        <p:tgtEl>
                                          <p:spTgt spid="77827">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7827">
                                            <p:txEl>
                                              <p:pRg st="4" end="4"/>
                                            </p:txEl>
                                          </p:spTgt>
                                        </p:tgtEl>
                                        <p:attrNameLst>
                                          <p:attrName>style.visibility</p:attrName>
                                        </p:attrNameLst>
                                      </p:cBhvr>
                                      <p:to>
                                        <p:strVal val="visible"/>
                                      </p:to>
                                    </p:set>
                                    <p:animEffect transition="in" filter="fade">
                                      <p:cBhvr>
                                        <p:cTn id="21" dur="500"/>
                                        <p:tgtEl>
                                          <p:spTgt spid="778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uiExpand="1" build="p">
        <p:tmplLst>
          <p:tmpl lvl="1">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77827"/>
                        </p:tgtEl>
                        <p:attrNameLst>
                          <p:attrName>style.visibility</p:attrName>
                        </p:attrNameLst>
                      </p:cBhvr>
                      <p:to>
                        <p:strVal val="visible"/>
                      </p:to>
                    </p:set>
                    <p:animEffect transition="in" filter="fade">
                      <p:cBhvr>
                        <p:cTn dur="500"/>
                        <p:tgtEl>
                          <p:spTgt spid="77827"/>
                        </p:tgtEl>
                      </p:cBhvr>
                    </p:animEffect>
                  </p:childTnLst>
                </p:cTn>
              </p:par>
            </p:tnLst>
          </p:tmpl>
          <p:tmpl lvl="2">
            <p:tnLst>
              <p:par>
                <p:cTn xmlns:p14="http://schemas.microsoft.com/office/powerpoint/2010/main" presetID="10" presetClass="entr" presetSubtype="0" fill="hold" nodeType="clickEffect">
                  <p:stCondLst>
                    <p:cond delay="0"/>
                  </p:stCondLst>
                  <p:childTnLst>
                    <p:set>
                      <p:cBhvr>
                        <p:cTn dur="1" fill="hold">
                          <p:stCondLst>
                            <p:cond delay="0"/>
                          </p:stCondLst>
                        </p:cTn>
                        <p:tgtEl>
                          <p:spTgt spid="77827"/>
                        </p:tgtEl>
                        <p:attrNameLst>
                          <p:attrName>style.visibility</p:attrName>
                        </p:attrNameLst>
                      </p:cBhvr>
                      <p:to>
                        <p:strVal val="visible"/>
                      </p:to>
                    </p:set>
                    <p:animEffect transition="in" filter="fade">
                      <p:cBhvr>
                        <p:cTn dur="500"/>
                        <p:tgtEl>
                          <p:spTgt spid="77827"/>
                        </p:tgtEl>
                      </p:cBhvr>
                    </p:animEffect>
                  </p:childTnLst>
                </p:cTn>
              </p:par>
            </p:tnLst>
          </p:tmpl>
          <p:tmpl lvl="3">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77827"/>
                        </p:tgtEl>
                        <p:attrNameLst>
                          <p:attrName>style.visibility</p:attrName>
                        </p:attrNameLst>
                      </p:cBhvr>
                      <p:to>
                        <p:strVal val="visible"/>
                      </p:to>
                    </p:set>
                    <p:animEffect transition="in" filter="fade">
                      <p:cBhvr>
                        <p:cTn dur="500"/>
                        <p:tgtEl>
                          <p:spTgt spid="77827"/>
                        </p:tgtEl>
                      </p:cBhvr>
                    </p:animEffect>
                  </p:childTnLst>
                </p:cTn>
              </p:par>
            </p:tnLst>
          </p:tmpl>
          <p:tmpl lvl="4">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77827"/>
                        </p:tgtEl>
                        <p:attrNameLst>
                          <p:attrName>style.visibility</p:attrName>
                        </p:attrNameLst>
                      </p:cBhvr>
                      <p:to>
                        <p:strVal val="visible"/>
                      </p:to>
                    </p:set>
                    <p:animEffect transition="in" filter="fade">
                      <p:cBhvr>
                        <p:cTn dur="500"/>
                        <p:tgtEl>
                          <p:spTgt spid="77827"/>
                        </p:tgtEl>
                      </p:cBhvr>
                    </p:animEffect>
                  </p:childTnLst>
                </p:cTn>
              </p:par>
            </p:tnLst>
          </p:tmpl>
          <p:tmpl lvl="5">
            <p:tnLst>
              <p:par>
                <p:cTn xmlns:p14="http://schemas.microsoft.com/office/powerpoint/2010/main" presetID="10" presetClass="entr" presetSubtype="0" fill="hold" nodeType="withEffect">
                  <p:stCondLst>
                    <p:cond delay="0"/>
                  </p:stCondLst>
                  <p:childTnLst>
                    <p:set>
                      <p:cBhvr>
                        <p:cTn dur="1" fill="hold">
                          <p:stCondLst>
                            <p:cond delay="0"/>
                          </p:stCondLst>
                        </p:cTn>
                        <p:tgtEl>
                          <p:spTgt spid="77827"/>
                        </p:tgtEl>
                        <p:attrNameLst>
                          <p:attrName>style.visibility</p:attrName>
                        </p:attrNameLst>
                      </p:cBhvr>
                      <p:to>
                        <p:strVal val="visible"/>
                      </p:to>
                    </p:set>
                    <p:animEffect transition="in" filter="fade">
                      <p:cBhvr>
                        <p:cTn dur="500"/>
                        <p:tgtEl>
                          <p:spTgt spid="77827"/>
                        </p:tgtEl>
                      </p:cBhvr>
                    </p:animEffect>
                  </p:childTnLst>
                </p:cTn>
              </p:par>
            </p:tnLst>
          </p:tmpl>
        </p:tmplLst>
      </p:bldP>
    </p:bldLst>
  </p:timing>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ea typeface="ＭＳ Ｐゴシック"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hyperlink" Target="http://www.unamsanctamcatholicam.com" TargetMode="External"/><Relationship Id="rId3" Type="http://schemas.openxmlformats.org/officeDocument/2006/relationships/hyperlink" Target="http://tyjackson.wix.com/catholi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2133600"/>
            <a:ext cx="4800600" cy="1470025"/>
          </a:xfrm>
        </p:spPr>
        <p:txBody>
          <a:bodyPr/>
          <a:lstStyle/>
          <a:p>
            <a:pPr algn="ctr"/>
            <a:r>
              <a:rPr lang="en-US" dirty="0"/>
              <a:t>Creation, the F</a:t>
            </a:r>
            <a:r>
              <a:rPr lang="en-US" dirty="0" smtClean="0"/>
              <a:t>all</a:t>
            </a:r>
            <a:r>
              <a:rPr lang="en-US" dirty="0"/>
              <a:t>, </a:t>
            </a:r>
            <a:r>
              <a:rPr lang="en-US" dirty="0" smtClean="0"/>
              <a:t>Angels </a:t>
            </a:r>
            <a:r>
              <a:rPr lang="en-US" dirty="0"/>
              <a:t>&amp; </a:t>
            </a:r>
            <a:r>
              <a:rPr lang="en-US" dirty="0" smtClean="0"/>
              <a:t>Demons</a:t>
            </a:r>
            <a:endParaRPr lang="en-US" dirty="0"/>
          </a:p>
        </p:txBody>
      </p:sp>
      <p:sp>
        <p:nvSpPr>
          <p:cNvPr id="3" name="Subtitle 2"/>
          <p:cNvSpPr>
            <a:spLocks noGrp="1"/>
          </p:cNvSpPr>
          <p:nvPr>
            <p:ph type="subTitle" idx="1"/>
          </p:nvPr>
        </p:nvSpPr>
        <p:spPr>
          <a:xfrm>
            <a:off x="3124200" y="3886200"/>
            <a:ext cx="4765675" cy="1752600"/>
          </a:xfrm>
        </p:spPr>
        <p:txBody>
          <a:bodyPr>
            <a:normAutofit fontScale="92500" lnSpcReduction="10000"/>
          </a:bodyPr>
          <a:lstStyle/>
          <a:p>
            <a:pPr hangingPunct="0"/>
            <a:r>
              <a:rPr lang="en-US" dirty="0"/>
              <a:t>“Look at the heaven and the earth and see everything that is in them, and recognize that God did not make them out of things that existed.”</a:t>
            </a:r>
          </a:p>
          <a:p>
            <a:r>
              <a:rPr lang="en-US" dirty="0"/>
              <a:t> </a:t>
            </a:r>
            <a:r>
              <a:rPr lang="en-US" dirty="0" smtClean="0"/>
              <a:t>- </a:t>
            </a:r>
            <a:r>
              <a:rPr lang="en-US" dirty="0"/>
              <a:t>2 Macc. 7:28</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Angels</a:t>
            </a:r>
            <a:endParaRPr lang="en-US" dirty="0"/>
          </a:p>
        </p:txBody>
      </p:sp>
      <p:sp>
        <p:nvSpPr>
          <p:cNvPr id="3" name="Content Placeholder 2"/>
          <p:cNvSpPr>
            <a:spLocks noGrp="1"/>
          </p:cNvSpPr>
          <p:nvPr>
            <p:ph idx="1"/>
          </p:nvPr>
        </p:nvSpPr>
        <p:spPr/>
        <p:txBody>
          <a:bodyPr>
            <a:normAutofit fontScale="92500"/>
          </a:bodyPr>
          <a:lstStyle/>
          <a:p>
            <a:pPr hangingPunct="0">
              <a:lnSpc>
                <a:spcPct val="110000"/>
              </a:lnSpc>
            </a:pPr>
            <a:r>
              <a:rPr lang="en-US" dirty="0"/>
              <a:t>Tradition distinguishes nine different grades or “choirs” of angels: seraphim, cherubim, thrones, principalities, powers, strengths, dominations, archangels and angels. </a:t>
            </a:r>
            <a:endParaRPr lang="en-US" dirty="0" smtClean="0"/>
          </a:p>
          <a:p>
            <a:pPr marL="0" indent="0" hangingPunct="0">
              <a:lnSpc>
                <a:spcPct val="110000"/>
              </a:lnSpc>
              <a:buNone/>
            </a:pPr>
            <a:endParaRPr lang="en-US" dirty="0" smtClean="0"/>
          </a:p>
          <a:p>
            <a:pPr hangingPunct="0">
              <a:lnSpc>
                <a:spcPct val="110000"/>
              </a:lnSpc>
            </a:pPr>
            <a:r>
              <a:rPr lang="en-US" dirty="0" smtClean="0"/>
              <a:t>The </a:t>
            </a:r>
            <a:r>
              <a:rPr lang="en-US" dirty="0"/>
              <a:t>exact hierarchy </a:t>
            </a:r>
            <a:r>
              <a:rPr lang="en-US" dirty="0" smtClean="0"/>
              <a:t>and powers </a:t>
            </a:r>
            <a:r>
              <a:rPr lang="en-US" dirty="0"/>
              <a:t>of each choir are a matter of speculation.</a:t>
            </a:r>
          </a:p>
          <a:p>
            <a:pPr>
              <a:lnSpc>
                <a:spcPct val="110000"/>
              </a:lnSpc>
              <a:buNone/>
            </a:pPr>
            <a:endParaRPr lang="en-US" dirty="0"/>
          </a:p>
          <a:p>
            <a:pPr hangingPunct="0">
              <a:lnSpc>
                <a:spcPct val="110000"/>
              </a:lnSpc>
            </a:pPr>
            <a:r>
              <a:rPr lang="en-US" dirty="0"/>
              <a:t>It is also of Catholic Tradition that every person has a guardian angel, “a protector and shepherd leading him to life” (CCC 336).</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Devils (“Demons”)</a:t>
            </a:r>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smtClean="0"/>
              <a:t>Demons are angels who, at some point after their creation by God, rejected God’s lordship and thus “fell” from heaven and </a:t>
            </a:r>
            <a:r>
              <a:rPr lang="en-US" dirty="0"/>
              <a:t>have turned their will towards evil. </a:t>
            </a:r>
            <a:endParaRPr lang="en-US" dirty="0" smtClean="0"/>
          </a:p>
          <a:p>
            <a:pPr marL="0" indent="0">
              <a:lnSpc>
                <a:spcPct val="120000"/>
              </a:lnSpc>
              <a:buNone/>
            </a:pPr>
            <a:endParaRPr lang="en-US" dirty="0" smtClean="0"/>
          </a:p>
          <a:p>
            <a:pPr>
              <a:lnSpc>
                <a:spcPct val="120000"/>
              </a:lnSpc>
            </a:pPr>
            <a:r>
              <a:rPr lang="en-US" dirty="0" smtClean="0"/>
              <a:t>“</a:t>
            </a:r>
            <a:r>
              <a:rPr lang="en-US" dirty="0"/>
              <a:t>demons” (from the Greek word </a:t>
            </a:r>
            <a:r>
              <a:rPr lang="en-US" i="1" dirty="0"/>
              <a:t>daemon</a:t>
            </a:r>
            <a:r>
              <a:rPr lang="en-US" dirty="0"/>
              <a:t> meaning “spirit”) or sometimes “devils” (from the Greek </a:t>
            </a:r>
            <a:r>
              <a:rPr lang="en-US" i="1" dirty="0" err="1"/>
              <a:t>diabolos</a:t>
            </a:r>
            <a:r>
              <a:rPr lang="en-US" dirty="0"/>
              <a:t>, meaning “accuser”). </a:t>
            </a:r>
            <a:endParaRPr lang="en-US" dirty="0" smtClean="0"/>
          </a:p>
          <a:p>
            <a:pPr marL="0" indent="0">
              <a:lnSpc>
                <a:spcPct val="120000"/>
              </a:lnSpc>
              <a:buNone/>
            </a:pPr>
            <a:endParaRPr lang="en-US" dirty="0" smtClean="0"/>
          </a:p>
          <a:p>
            <a:pPr>
              <a:lnSpc>
                <a:spcPct val="120000"/>
              </a:lnSpc>
            </a:pPr>
            <a:r>
              <a:rPr lang="en-US" dirty="0" smtClean="0"/>
              <a:t>The leader </a:t>
            </a:r>
            <a:r>
              <a:rPr lang="en-US" dirty="0"/>
              <a:t>of these fallen angels goes by many names: Satan, Lucifer, </a:t>
            </a:r>
            <a:r>
              <a:rPr lang="en-US" dirty="0" smtClean="0"/>
              <a:t>Beelzebub , </a:t>
            </a:r>
            <a:r>
              <a:rPr lang="en-US" dirty="0"/>
              <a:t>Belial.</a:t>
            </a:r>
            <a:r>
              <a:rPr lang="en-US" baseline="30000" dirty="0"/>
              <a:t>4</a:t>
            </a:r>
            <a:r>
              <a:rPr lang="en-US" dirty="0"/>
              <a:t> Tradition simply calls him “The Devil” or “The Evil One.” </a:t>
            </a:r>
            <a:endParaRPr lang="en-US" dirty="0" smtClean="0"/>
          </a:p>
          <a:p>
            <a:pPr marL="0" indent="0">
              <a:lnSpc>
                <a:spcPct val="120000"/>
              </a:lnSpc>
              <a:buNone/>
            </a:pPr>
            <a:endParaRPr lang="en-US" dirty="0" smtClean="0"/>
          </a:p>
          <a:p>
            <a:pPr>
              <a:lnSpc>
                <a:spcPct val="120000"/>
              </a:lnSpc>
            </a:pPr>
            <a:r>
              <a:rPr lang="en-US" dirty="0" smtClean="0"/>
              <a:t>No </a:t>
            </a:r>
            <a:r>
              <a:rPr lang="en-US" dirty="0"/>
              <a:t>one knows how many devils there are, but Tradition and Scripture seem to suggest that around 1/3 of the angels followed Lucifer in his revolt against God (see Rev. 12:4)</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Devils (“Demons”)</a:t>
            </a:r>
          </a:p>
        </p:txBody>
      </p:sp>
      <p:sp>
        <p:nvSpPr>
          <p:cNvPr id="3" name="Content Placeholder 2"/>
          <p:cNvSpPr>
            <a:spLocks noGrp="1"/>
          </p:cNvSpPr>
          <p:nvPr>
            <p:ph idx="1"/>
          </p:nvPr>
        </p:nvSpPr>
        <p:spPr/>
        <p:txBody>
          <a:bodyPr>
            <a:normAutofit fontScale="77500" lnSpcReduction="20000"/>
          </a:bodyPr>
          <a:lstStyle/>
          <a:p>
            <a:pPr lvl="0" hangingPunct="0">
              <a:lnSpc>
                <a:spcPct val="110000"/>
              </a:lnSpc>
            </a:pPr>
            <a:r>
              <a:rPr lang="en-US" dirty="0" smtClean="0"/>
              <a:t>They</a:t>
            </a:r>
            <a:r>
              <a:rPr lang="en-US" dirty="0"/>
              <a:t>, like the angels, are individual, personal intelligences (not impersonal forces or </a:t>
            </a:r>
            <a:r>
              <a:rPr lang="en-US" dirty="0" smtClean="0"/>
              <a:t>“</a:t>
            </a:r>
            <a:r>
              <a:rPr lang="en-US" dirty="0"/>
              <a:t>bad karma”) </a:t>
            </a:r>
          </a:p>
          <a:p>
            <a:pPr marL="0" lvl="0" indent="0" hangingPunct="0">
              <a:lnSpc>
                <a:spcPct val="110000"/>
              </a:lnSpc>
              <a:buNone/>
            </a:pPr>
            <a:endParaRPr lang="en-US" dirty="0" smtClean="0"/>
          </a:p>
          <a:p>
            <a:pPr lvl="0" hangingPunct="0">
              <a:lnSpc>
                <a:spcPct val="110000"/>
              </a:lnSpc>
            </a:pPr>
            <a:r>
              <a:rPr lang="en-US" dirty="0" smtClean="0"/>
              <a:t>The </a:t>
            </a:r>
            <a:r>
              <a:rPr lang="en-US" dirty="0"/>
              <a:t>devils were originally created good and became evil through a free choice of their own. Scripture attributes this sin to pride (see: Isa. 14:12-14; </a:t>
            </a:r>
            <a:r>
              <a:rPr lang="en-US" dirty="0" err="1"/>
              <a:t>Eze</a:t>
            </a:r>
            <a:r>
              <a:rPr lang="en-US" dirty="0"/>
              <a:t>. 28:11-19). </a:t>
            </a:r>
          </a:p>
          <a:p>
            <a:pPr marL="0" lvl="0" indent="0" hangingPunct="0">
              <a:lnSpc>
                <a:spcPct val="110000"/>
              </a:lnSpc>
              <a:buNone/>
            </a:pPr>
            <a:endParaRPr lang="en-US" dirty="0" smtClean="0"/>
          </a:p>
          <a:p>
            <a:pPr lvl="0" hangingPunct="0">
              <a:lnSpc>
                <a:spcPct val="110000"/>
              </a:lnSpc>
            </a:pPr>
            <a:r>
              <a:rPr lang="en-US" dirty="0" smtClean="0"/>
              <a:t>Their </a:t>
            </a:r>
            <a:r>
              <a:rPr lang="en-US" dirty="0"/>
              <a:t>sin is irrevocable. It is through the final, definitive and irrevocable nature of their decision and not through any defect of God’s mercy that their sin is unforgivable. </a:t>
            </a:r>
          </a:p>
          <a:p>
            <a:pPr marL="0" lvl="0" indent="0" hangingPunct="0">
              <a:lnSpc>
                <a:spcPct val="110000"/>
              </a:lnSpc>
              <a:buNone/>
            </a:pPr>
            <a:endParaRPr lang="en-US" dirty="0" smtClean="0"/>
          </a:p>
          <a:p>
            <a:pPr lvl="0" hangingPunct="0">
              <a:lnSpc>
                <a:spcPct val="110000"/>
              </a:lnSpc>
            </a:pPr>
            <a:r>
              <a:rPr lang="en-US" dirty="0" smtClean="0"/>
              <a:t>It </a:t>
            </a:r>
            <a:r>
              <a:rPr lang="en-US" dirty="0"/>
              <a:t>is through the instigation of the Devil that our first parents chose to disobey God and fall into original sin.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Devils (“Demons”)</a:t>
            </a:r>
          </a:p>
        </p:txBody>
      </p:sp>
      <p:sp>
        <p:nvSpPr>
          <p:cNvPr id="3" name="Content Placeholder 2"/>
          <p:cNvSpPr>
            <a:spLocks noGrp="1"/>
          </p:cNvSpPr>
          <p:nvPr>
            <p:ph idx="1"/>
          </p:nvPr>
        </p:nvSpPr>
        <p:spPr/>
        <p:txBody>
          <a:bodyPr>
            <a:normAutofit fontScale="62500" lnSpcReduction="20000"/>
          </a:bodyPr>
          <a:lstStyle/>
          <a:p>
            <a:pPr lvl="0" hangingPunct="0">
              <a:lnSpc>
                <a:spcPct val="120000"/>
              </a:lnSpc>
            </a:pPr>
            <a:r>
              <a:rPr lang="en-US" dirty="0" smtClean="0"/>
              <a:t>The demons continue to this day to attempt to lead man away from God and into sin in thought, word and deed. </a:t>
            </a:r>
          </a:p>
          <a:p>
            <a:pPr marL="0" lvl="0" indent="0" hangingPunct="0">
              <a:lnSpc>
                <a:spcPct val="120000"/>
              </a:lnSpc>
              <a:buNone/>
            </a:pPr>
            <a:endParaRPr lang="en-US" dirty="0" smtClean="0"/>
          </a:p>
          <a:p>
            <a:pPr lvl="0" hangingPunct="0">
              <a:lnSpc>
                <a:spcPct val="120000"/>
              </a:lnSpc>
            </a:pPr>
            <a:r>
              <a:rPr lang="en-US" dirty="0" smtClean="0"/>
              <a:t>They are not omnipotent and cannot read our thoughts. The power of God and the good angels is much greater. Despite the devil’s temptation, man is still responsible for his own moral actions. </a:t>
            </a:r>
          </a:p>
          <a:p>
            <a:pPr marL="0" lvl="0" indent="0" hangingPunct="0">
              <a:lnSpc>
                <a:spcPct val="120000"/>
              </a:lnSpc>
              <a:buNone/>
            </a:pPr>
            <a:endParaRPr lang="en-US" dirty="0" smtClean="0"/>
          </a:p>
          <a:p>
            <a:pPr lvl="0" hangingPunct="0">
              <a:lnSpc>
                <a:spcPct val="120000"/>
              </a:lnSpc>
            </a:pPr>
            <a:r>
              <a:rPr lang="en-US" dirty="0" smtClean="0"/>
              <a:t>Their final downfall and condemnation is assured by Scripture and it is only a matter of time until their ultimate defeat. “And the devil who had deceived them was thrown into the lake of fire and brimstone…’ (Rev. 20:10) </a:t>
            </a:r>
          </a:p>
          <a:p>
            <a:pPr marL="0" lvl="0" indent="0" hangingPunct="0">
              <a:lnSpc>
                <a:spcPct val="120000"/>
              </a:lnSpc>
              <a:buNone/>
            </a:pPr>
            <a:endParaRPr lang="en-US" dirty="0" smtClean="0"/>
          </a:p>
          <a:p>
            <a:pPr lvl="0" hangingPunct="0">
              <a:lnSpc>
                <a:spcPct val="120000"/>
              </a:lnSpc>
            </a:pPr>
            <a:r>
              <a:rPr lang="en-US" dirty="0" smtClean="0"/>
              <a:t>Though one ought not to dwell inordinately on the presence and activity of the demons, one ought certainly not disregard them either.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Fall of Man</a:t>
            </a:r>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a:t>Man, created in the image and likeness of God, possesses the dignity of a person, who is not just a something but a </a:t>
            </a:r>
            <a:r>
              <a:rPr lang="en-US" i="1" dirty="0"/>
              <a:t>someone</a:t>
            </a:r>
            <a:r>
              <a:rPr lang="en-US" dirty="0"/>
              <a:t>. </a:t>
            </a:r>
            <a:endParaRPr lang="en-US" dirty="0" smtClean="0"/>
          </a:p>
          <a:p>
            <a:pPr marL="0" indent="0">
              <a:lnSpc>
                <a:spcPct val="120000"/>
              </a:lnSpc>
              <a:buNone/>
            </a:pPr>
            <a:endParaRPr lang="en-US" dirty="0" smtClean="0"/>
          </a:p>
          <a:p>
            <a:pPr>
              <a:lnSpc>
                <a:spcPct val="120000"/>
              </a:lnSpc>
            </a:pPr>
            <a:r>
              <a:rPr lang="en-US" dirty="0" smtClean="0"/>
              <a:t>Man </a:t>
            </a:r>
            <a:r>
              <a:rPr lang="en-US" dirty="0"/>
              <a:t>was not only created good, but was created in a state of friendship and communion with God his Creator and in harmony with himself and with the creation around him. This is called the original “state of holiness and justice,” which was “to share in divine life” (CCC 375</a:t>
            </a:r>
            <a:r>
              <a:rPr lang="en-US" dirty="0" smtClean="0"/>
              <a:t>).</a:t>
            </a:r>
          </a:p>
          <a:p>
            <a:pPr marL="0" indent="0">
              <a:lnSpc>
                <a:spcPct val="120000"/>
              </a:lnSpc>
              <a:buNone/>
            </a:pPr>
            <a:endParaRPr lang="en-US" b="1" dirty="0" smtClean="0"/>
          </a:p>
          <a:p>
            <a:pPr>
              <a:lnSpc>
                <a:spcPct val="120000"/>
              </a:lnSpc>
            </a:pPr>
            <a:r>
              <a:rPr lang="en-US" b="1" dirty="0" smtClean="0"/>
              <a:t>397</a:t>
            </a:r>
            <a:r>
              <a:rPr lang="en-US" dirty="0" smtClean="0"/>
              <a:t> </a:t>
            </a:r>
            <a:r>
              <a:rPr lang="en-US" dirty="0"/>
              <a:t>Man, tempted by the devil, let his trust in his Creator die in his heart and, abusing his freedom, disobeyed God’s command. This is what man’s first sin consisted of. All subsequent sin would be disobedience toward God and lack of trust in his goodness.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Fall of Man</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US" b="1" dirty="0"/>
              <a:t>400 </a:t>
            </a:r>
            <a:r>
              <a:rPr lang="en-US" dirty="0"/>
              <a:t>The harmony in which they had found themselves, thanks to original justice, is now</a:t>
            </a:r>
            <a:r>
              <a:rPr lang="en-US" b="1" dirty="0"/>
              <a:t> </a:t>
            </a:r>
            <a:r>
              <a:rPr lang="en-US" dirty="0"/>
              <a:t>destroyed: </a:t>
            </a:r>
            <a:endParaRPr lang="en-US" dirty="0" smtClean="0"/>
          </a:p>
          <a:p>
            <a:pPr lvl="1">
              <a:lnSpc>
                <a:spcPct val="120000"/>
              </a:lnSpc>
            </a:pPr>
            <a:r>
              <a:rPr lang="en-US" dirty="0" smtClean="0"/>
              <a:t>the </a:t>
            </a:r>
            <a:r>
              <a:rPr lang="en-US" dirty="0"/>
              <a:t>control of the soul’s spiritual faculties over the body is shattered; </a:t>
            </a:r>
            <a:endParaRPr lang="en-US" dirty="0" smtClean="0"/>
          </a:p>
          <a:p>
            <a:pPr lvl="1">
              <a:lnSpc>
                <a:spcPct val="120000"/>
              </a:lnSpc>
            </a:pPr>
            <a:r>
              <a:rPr lang="en-US" dirty="0" smtClean="0"/>
              <a:t>the </a:t>
            </a:r>
            <a:r>
              <a:rPr lang="en-US" dirty="0"/>
              <a:t>union of man and woman becomes subject to tensions, their relations henceforth marked by lust and domination. </a:t>
            </a:r>
            <a:endParaRPr lang="en-US" dirty="0" smtClean="0"/>
          </a:p>
          <a:p>
            <a:pPr marL="0" indent="0">
              <a:lnSpc>
                <a:spcPct val="120000"/>
              </a:lnSpc>
              <a:buNone/>
            </a:pPr>
            <a:endParaRPr lang="en-US" dirty="0" smtClean="0"/>
          </a:p>
          <a:p>
            <a:pPr>
              <a:lnSpc>
                <a:spcPct val="120000"/>
              </a:lnSpc>
            </a:pPr>
            <a:r>
              <a:rPr lang="en-US" dirty="0" smtClean="0"/>
              <a:t>Harmony </a:t>
            </a:r>
            <a:r>
              <a:rPr lang="en-US" dirty="0"/>
              <a:t>with creation is broken: visible creation has become alien and hostile to </a:t>
            </a:r>
            <a:r>
              <a:rPr lang="en-US" dirty="0" smtClean="0"/>
              <a:t>man.</a:t>
            </a:r>
          </a:p>
          <a:p>
            <a:pPr marL="0" indent="0">
              <a:lnSpc>
                <a:spcPct val="120000"/>
              </a:lnSpc>
              <a:buNone/>
            </a:pPr>
            <a:endParaRPr lang="en-US" dirty="0"/>
          </a:p>
          <a:p>
            <a:pPr>
              <a:lnSpc>
                <a:spcPct val="120000"/>
              </a:lnSpc>
            </a:pPr>
            <a:r>
              <a:rPr lang="en-US" dirty="0" smtClean="0"/>
              <a:t>Finally</a:t>
            </a:r>
            <a:r>
              <a:rPr lang="en-US" dirty="0"/>
              <a:t>, the consequence explicitly foretold for this disobedience will come true: man will “return to the ground”, for out of it he was taken. </a:t>
            </a:r>
            <a:r>
              <a:rPr lang="en-US" u="sng" dirty="0"/>
              <a:t>Death makes its entrance into human history</a:t>
            </a:r>
            <a:r>
              <a:rPr lang="en-US" dirty="0"/>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Results of Adam’s Fall</a:t>
            </a:r>
          </a:p>
        </p:txBody>
      </p:sp>
      <p:sp>
        <p:nvSpPr>
          <p:cNvPr id="3" name="Content Placeholder 2"/>
          <p:cNvSpPr>
            <a:spLocks noGrp="1"/>
          </p:cNvSpPr>
          <p:nvPr>
            <p:ph idx="1"/>
          </p:nvPr>
        </p:nvSpPr>
        <p:spPr/>
        <p:txBody>
          <a:bodyPr>
            <a:normAutofit fontScale="85000" lnSpcReduction="20000"/>
          </a:bodyPr>
          <a:lstStyle/>
          <a:p>
            <a:pPr hangingPunct="0">
              <a:lnSpc>
                <a:spcPct val="120000"/>
              </a:lnSpc>
            </a:pPr>
            <a:r>
              <a:rPr lang="en-US" b="1" dirty="0"/>
              <a:t>402 </a:t>
            </a:r>
            <a:r>
              <a:rPr lang="en-US" dirty="0"/>
              <a:t>All men are implicated in Adam’s sin, as St. Paul affirms: “By one man’s disobedience</a:t>
            </a:r>
            <a:r>
              <a:rPr lang="en-US" b="1" dirty="0"/>
              <a:t> </a:t>
            </a:r>
            <a:r>
              <a:rPr lang="en-US" dirty="0"/>
              <a:t>many (that is, all men) were made sinners”: “sin came into the world through one man and death through sin, and so death spread to all men because all men sinned.” </a:t>
            </a:r>
            <a:endParaRPr lang="en-US" dirty="0" smtClean="0"/>
          </a:p>
          <a:p>
            <a:pPr marL="0" indent="0" hangingPunct="0">
              <a:lnSpc>
                <a:spcPct val="120000"/>
              </a:lnSpc>
              <a:buNone/>
            </a:pPr>
            <a:endParaRPr lang="en-US" dirty="0"/>
          </a:p>
          <a:p>
            <a:pPr hangingPunct="0">
              <a:lnSpc>
                <a:spcPct val="120000"/>
              </a:lnSpc>
            </a:pPr>
            <a:r>
              <a:rPr lang="en-US" dirty="0" smtClean="0"/>
              <a:t>The </a:t>
            </a:r>
            <a:r>
              <a:rPr lang="en-US" dirty="0"/>
              <a:t>Apostle contrasts the universality of sin and death with the universality of salvation in Christ. </a:t>
            </a:r>
            <a:endParaRPr lang="en-US" dirty="0" smtClean="0"/>
          </a:p>
          <a:p>
            <a:pPr lvl="1" hangingPunct="0">
              <a:lnSpc>
                <a:spcPct val="120000"/>
              </a:lnSpc>
            </a:pPr>
            <a:r>
              <a:rPr lang="en-US" dirty="0" smtClean="0"/>
              <a:t>“</a:t>
            </a:r>
            <a:r>
              <a:rPr lang="en-US" dirty="0"/>
              <a:t>Then as one man’s trespass led to condemnation for all men, so one man’s act of righteousness leads to acquittal and life for all men.</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Original Sin &amp; </a:t>
            </a:r>
            <a:r>
              <a:rPr lang="en-US" dirty="0" smtClean="0"/>
              <a:t>Concupiscence</a:t>
            </a:r>
            <a:endParaRPr lang="en-US" dirty="0"/>
          </a:p>
        </p:txBody>
      </p:sp>
      <p:sp>
        <p:nvSpPr>
          <p:cNvPr id="3" name="Content Placeholder 2"/>
          <p:cNvSpPr>
            <a:spLocks noGrp="1"/>
          </p:cNvSpPr>
          <p:nvPr>
            <p:ph idx="1"/>
          </p:nvPr>
        </p:nvSpPr>
        <p:spPr/>
        <p:txBody>
          <a:bodyPr>
            <a:normAutofit fontScale="62500" lnSpcReduction="20000"/>
          </a:bodyPr>
          <a:lstStyle/>
          <a:p>
            <a:pPr>
              <a:lnSpc>
                <a:spcPct val="120000"/>
              </a:lnSpc>
            </a:pPr>
            <a:r>
              <a:rPr lang="en-US" dirty="0"/>
              <a:t>Although it is part of each individual, original sin does not have the character of a personal fault in any of Adam’s descendants. </a:t>
            </a:r>
            <a:endParaRPr lang="en-US" dirty="0" smtClean="0"/>
          </a:p>
          <a:p>
            <a:pPr marL="0" indent="0">
              <a:lnSpc>
                <a:spcPct val="120000"/>
              </a:lnSpc>
              <a:buNone/>
            </a:pPr>
            <a:endParaRPr lang="en-US" u="sng" dirty="0" smtClean="0"/>
          </a:p>
          <a:p>
            <a:pPr>
              <a:lnSpc>
                <a:spcPct val="120000"/>
              </a:lnSpc>
            </a:pPr>
            <a:r>
              <a:rPr lang="en-US" u="sng" dirty="0" smtClean="0"/>
              <a:t>It </a:t>
            </a:r>
            <a:r>
              <a:rPr lang="en-US" u="sng" dirty="0"/>
              <a:t>is a deprivation of original holiness and justice, but human</a:t>
            </a:r>
            <a:r>
              <a:rPr lang="en-US" dirty="0"/>
              <a:t> </a:t>
            </a:r>
            <a:r>
              <a:rPr lang="en-US" u="sng" dirty="0"/>
              <a:t>nature has not been totally corrupted</a:t>
            </a:r>
            <a:r>
              <a:rPr lang="en-US" dirty="0"/>
              <a:t>: it is wounded in the natural powers proper to it, subject to ignorance, suffering and the dominion of death, and inclined to sin - an inclination to evil that is called “concupiscence</a:t>
            </a:r>
            <a:r>
              <a:rPr lang="en-US" dirty="0" smtClean="0"/>
              <a:t>.”</a:t>
            </a:r>
          </a:p>
          <a:p>
            <a:pPr marL="0" indent="0">
              <a:lnSpc>
                <a:spcPct val="120000"/>
              </a:lnSpc>
              <a:buNone/>
            </a:pPr>
            <a:endParaRPr lang="en-US" dirty="0" smtClean="0"/>
          </a:p>
          <a:p>
            <a:pPr hangingPunct="0">
              <a:lnSpc>
                <a:spcPct val="120000"/>
              </a:lnSpc>
            </a:pPr>
            <a:r>
              <a:rPr lang="en-US" dirty="0" smtClean="0"/>
              <a:t>Concupiscence </a:t>
            </a:r>
            <a:r>
              <a:rPr lang="en-US" dirty="0"/>
              <a:t>arises because of original sin, and disposes us to commit actual sin, but itself is not sin. Concupiscence is marked by three characteristics that plague mankind</a:t>
            </a:r>
            <a:r>
              <a:rPr lang="en-US" dirty="0" smtClean="0"/>
              <a:t>:</a:t>
            </a:r>
            <a:endParaRPr lang="en-US" dirty="0"/>
          </a:p>
          <a:p>
            <a:pPr lvl="1" hangingPunct="0">
              <a:lnSpc>
                <a:spcPct val="120000"/>
              </a:lnSpc>
            </a:pPr>
            <a:r>
              <a:rPr lang="en-US" dirty="0"/>
              <a:t>A darkened intellect </a:t>
            </a:r>
          </a:p>
          <a:p>
            <a:pPr lvl="1" hangingPunct="0">
              <a:lnSpc>
                <a:spcPct val="120000"/>
              </a:lnSpc>
            </a:pPr>
            <a:r>
              <a:rPr lang="en-US" dirty="0"/>
              <a:t>A weakened will </a:t>
            </a:r>
          </a:p>
          <a:p>
            <a:pPr lvl="1" hangingPunct="0">
              <a:lnSpc>
                <a:spcPct val="120000"/>
              </a:lnSpc>
            </a:pPr>
            <a:r>
              <a:rPr lang="en-US" dirty="0"/>
              <a:t>Disordered passions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Evolution and the Literal Meaning of Genesis</a:t>
            </a:r>
          </a:p>
        </p:txBody>
      </p:sp>
      <p:sp>
        <p:nvSpPr>
          <p:cNvPr id="3" name="Content Placeholder 2"/>
          <p:cNvSpPr>
            <a:spLocks noGrp="1"/>
          </p:cNvSpPr>
          <p:nvPr>
            <p:ph idx="1"/>
          </p:nvPr>
        </p:nvSpPr>
        <p:spPr/>
        <p:txBody>
          <a:bodyPr>
            <a:normAutofit fontScale="77500" lnSpcReduction="20000"/>
          </a:bodyPr>
          <a:lstStyle/>
          <a:p>
            <a:pPr hangingPunct="0">
              <a:lnSpc>
                <a:spcPct val="120000"/>
              </a:lnSpc>
            </a:pPr>
            <a:r>
              <a:rPr lang="en-US" u="sng" dirty="0"/>
              <a:t>The Catholic Church has no official teaching on how Genesis must be interpreted</a:t>
            </a:r>
            <a:r>
              <a:rPr lang="en-US" dirty="0"/>
              <a:t>, and the ancient Fathers have widely divergent opinions on the matter. </a:t>
            </a:r>
            <a:endParaRPr lang="en-US" dirty="0" smtClean="0"/>
          </a:p>
          <a:p>
            <a:pPr marL="0" indent="0" hangingPunct="0">
              <a:lnSpc>
                <a:spcPct val="120000"/>
              </a:lnSpc>
              <a:buNone/>
            </a:pPr>
            <a:endParaRPr lang="en-US" dirty="0"/>
          </a:p>
          <a:p>
            <a:pPr hangingPunct="0">
              <a:lnSpc>
                <a:spcPct val="120000"/>
              </a:lnSpc>
            </a:pPr>
            <a:r>
              <a:rPr lang="en-US" dirty="0" smtClean="0"/>
              <a:t>The </a:t>
            </a:r>
            <a:r>
              <a:rPr lang="en-US" dirty="0"/>
              <a:t>encyclical </a:t>
            </a:r>
            <a:r>
              <a:rPr lang="en-US" i="1" dirty="0" err="1"/>
              <a:t>Humani</a:t>
            </a:r>
            <a:r>
              <a:rPr lang="en-US" i="1" dirty="0"/>
              <a:t> </a:t>
            </a:r>
            <a:r>
              <a:rPr lang="en-US" i="1" dirty="0" smtClean="0"/>
              <a:t>Generis </a:t>
            </a:r>
            <a:r>
              <a:rPr lang="en-US" dirty="0" smtClean="0"/>
              <a:t>(“</a:t>
            </a:r>
            <a:r>
              <a:rPr lang="en-US" dirty="0"/>
              <a:t>On Human Origins”) of Pope Pius XII issued in 1950 teaches that while it </a:t>
            </a:r>
            <a:r>
              <a:rPr lang="en-US" i="1" dirty="0"/>
              <a:t>may</a:t>
            </a:r>
            <a:r>
              <a:rPr lang="en-US" dirty="0"/>
              <a:t> be acceptable to believe the evolution of the human body may have taken place, certain traditional Christian doctrines must be preserved. According to the Church, what we must believe about Creation is</a:t>
            </a:r>
            <a:r>
              <a:rPr lang="en-US" dirty="0" smtClean="0"/>
              <a:t>:</a:t>
            </a:r>
          </a:p>
          <a:p>
            <a:pPr lvl="1" hangingPunct="0">
              <a:lnSpc>
                <a:spcPct val="120000"/>
              </a:lnSpc>
            </a:pPr>
            <a:r>
              <a:rPr lang="en-US" dirty="0"/>
              <a:t>Evolution can be said to have occurred with the material from which the human body comes, but it can by no means be taught as certain and must be put forth as only a theory (36).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Evolution and the Literal Meaning of Genesis</a:t>
            </a:r>
          </a:p>
        </p:txBody>
      </p:sp>
      <p:sp>
        <p:nvSpPr>
          <p:cNvPr id="3" name="Content Placeholder 2"/>
          <p:cNvSpPr>
            <a:spLocks noGrp="1"/>
          </p:cNvSpPr>
          <p:nvPr>
            <p:ph idx="1"/>
          </p:nvPr>
        </p:nvSpPr>
        <p:spPr/>
        <p:txBody>
          <a:bodyPr>
            <a:normAutofit fontScale="77500" lnSpcReduction="20000"/>
          </a:bodyPr>
          <a:lstStyle/>
          <a:p>
            <a:pPr lvl="1" hangingPunct="0">
              <a:lnSpc>
                <a:spcPct val="120000"/>
              </a:lnSpc>
            </a:pPr>
            <a:r>
              <a:rPr lang="en-US" dirty="0"/>
              <a:t>The human souls of Adam and Eve, and of all subsequent humans, are immediately created by God; the soul did not evolve (36). </a:t>
            </a:r>
          </a:p>
          <a:p>
            <a:pPr marL="457200" lvl="1" indent="0" hangingPunct="0">
              <a:lnSpc>
                <a:spcPct val="120000"/>
              </a:lnSpc>
              <a:buNone/>
            </a:pPr>
            <a:endParaRPr lang="en-US" dirty="0" smtClean="0"/>
          </a:p>
          <a:p>
            <a:pPr lvl="1" hangingPunct="0">
              <a:lnSpc>
                <a:spcPct val="120000"/>
              </a:lnSpc>
            </a:pPr>
            <a:r>
              <a:rPr lang="en-US" dirty="0" smtClean="0"/>
              <a:t>All </a:t>
            </a:r>
            <a:r>
              <a:rPr lang="en-US" dirty="0"/>
              <a:t>human beings take their origin from an original pair or two human beings (Adam &amp; Eve) and that Adam and Eve were real, historic individuals (37). </a:t>
            </a:r>
          </a:p>
          <a:p>
            <a:pPr marL="457200" lvl="1" indent="0">
              <a:lnSpc>
                <a:spcPct val="120000"/>
              </a:lnSpc>
              <a:buNone/>
            </a:pPr>
            <a:endParaRPr lang="en-US" dirty="0" smtClean="0"/>
          </a:p>
          <a:p>
            <a:pPr lvl="1">
              <a:lnSpc>
                <a:spcPct val="120000"/>
              </a:lnSpc>
            </a:pPr>
            <a:r>
              <a:rPr lang="en-US" dirty="0" smtClean="0"/>
              <a:t>Genesis </a:t>
            </a:r>
            <a:r>
              <a:rPr lang="en-US" dirty="0"/>
              <a:t>1-11, though containing </a:t>
            </a:r>
            <a:r>
              <a:rPr lang="en-US" dirty="0" err="1"/>
              <a:t>metpahoric</a:t>
            </a:r>
            <a:r>
              <a:rPr lang="en-US" dirty="0"/>
              <a:t> images, are nonetheless to be taken as historical accounts of true events (38). The language is metaphorical, and perhaps mythic, but preserves the account of a truly historic event.</a:t>
            </a:r>
          </a:p>
          <a:p>
            <a:endParaRPr lang="en-US" dirty="0"/>
          </a:p>
        </p:txBody>
      </p:sp>
    </p:spTree>
    <p:extLst>
      <p:ext uri="{BB962C8B-B14F-4D97-AF65-F5344CB8AC3E}">
        <p14:creationId xmlns:p14="http://schemas.microsoft.com/office/powerpoint/2010/main" val="4022808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Creation - </a:t>
            </a:r>
            <a:r>
              <a:rPr lang="en-US" dirty="0"/>
              <a:t>A Product of God’s Abounding Love</a:t>
            </a:r>
          </a:p>
        </p:txBody>
      </p:sp>
      <p:sp>
        <p:nvSpPr>
          <p:cNvPr id="3" name="Content Placeholder 2"/>
          <p:cNvSpPr>
            <a:spLocks noGrp="1"/>
          </p:cNvSpPr>
          <p:nvPr>
            <p:ph idx="1"/>
          </p:nvPr>
        </p:nvSpPr>
        <p:spPr/>
        <p:txBody>
          <a:bodyPr>
            <a:normAutofit fontScale="77500" lnSpcReduction="20000"/>
          </a:bodyPr>
          <a:lstStyle/>
          <a:p>
            <a:pPr>
              <a:lnSpc>
                <a:spcPct val="120000"/>
              </a:lnSpc>
            </a:pPr>
            <a:r>
              <a:rPr lang="en-US" dirty="0"/>
              <a:t>All cultures throughout history have asked themselves questions about the origin of all things: </a:t>
            </a:r>
            <a:endParaRPr lang="en-US" dirty="0" smtClean="0"/>
          </a:p>
          <a:p>
            <a:pPr lvl="1">
              <a:lnSpc>
                <a:spcPct val="120000"/>
              </a:lnSpc>
            </a:pPr>
            <a:r>
              <a:rPr lang="en-US" dirty="0" smtClean="0"/>
              <a:t>Where </a:t>
            </a:r>
            <a:r>
              <a:rPr lang="en-US" dirty="0"/>
              <a:t>did the world come from? How was it created? Where is it going and how will it end? Where did man come from and why is he different from the other animals? </a:t>
            </a:r>
            <a:endParaRPr lang="en-US" dirty="0" smtClean="0"/>
          </a:p>
          <a:p>
            <a:pPr lvl="1">
              <a:lnSpc>
                <a:spcPct val="120000"/>
              </a:lnSpc>
            </a:pPr>
            <a:r>
              <a:rPr lang="en-US" dirty="0" smtClean="0"/>
              <a:t>This </a:t>
            </a:r>
            <a:r>
              <a:rPr lang="en-US" dirty="0"/>
              <a:t>longing to know is part of man’s nature, as Aristotle says, “All men by nature desire to know” (</a:t>
            </a:r>
            <a:r>
              <a:rPr lang="en-US" i="1" dirty="0"/>
              <a:t>Metaphysics</a:t>
            </a:r>
            <a:r>
              <a:rPr lang="en-US" dirty="0"/>
              <a:t>, I</a:t>
            </a:r>
            <a:r>
              <a:rPr lang="en-US" dirty="0" smtClean="0"/>
              <a:t>).</a:t>
            </a:r>
          </a:p>
          <a:p>
            <a:pPr>
              <a:lnSpc>
                <a:spcPct val="120000"/>
              </a:lnSpc>
            </a:pPr>
            <a:endParaRPr lang="en-US" dirty="0" smtClean="0"/>
          </a:p>
          <a:p>
            <a:pPr>
              <a:lnSpc>
                <a:spcPct val="120000"/>
              </a:lnSpc>
            </a:pPr>
            <a:r>
              <a:rPr lang="en-US" dirty="0" smtClean="0"/>
              <a:t>The </a:t>
            </a:r>
            <a:r>
              <a:rPr lang="en-US" dirty="0"/>
              <a:t>existence of creation testifies to the existence and power of God. “The heavens proclaim the glory of God, and the firmament declares His handiwork” </a:t>
            </a:r>
            <a:r>
              <a:rPr lang="en-US" dirty="0" smtClean="0"/>
              <a:t>(</a:t>
            </a:r>
            <a:r>
              <a:rPr lang="en-US" dirty="0"/>
              <a:t>Ps. 19:1). </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Limits of Evolution</a:t>
            </a:r>
            <a:endParaRPr lang="en-US" dirty="0"/>
          </a:p>
        </p:txBody>
      </p:sp>
      <p:sp>
        <p:nvSpPr>
          <p:cNvPr id="3" name="Content Placeholder 2"/>
          <p:cNvSpPr>
            <a:spLocks noGrp="1"/>
          </p:cNvSpPr>
          <p:nvPr>
            <p:ph idx="1"/>
          </p:nvPr>
        </p:nvSpPr>
        <p:spPr/>
        <p:txBody>
          <a:bodyPr>
            <a:normAutofit/>
          </a:bodyPr>
          <a:lstStyle/>
          <a:p>
            <a:r>
              <a:rPr lang="en-US" dirty="0"/>
              <a:t>Therefore, </a:t>
            </a:r>
            <a:r>
              <a:rPr lang="en-US" u="sng" dirty="0"/>
              <a:t>strict materialist evolution is ruled out entirely</a:t>
            </a:r>
            <a:r>
              <a:rPr lang="en-US" dirty="0"/>
              <a:t>. </a:t>
            </a:r>
            <a:endParaRPr lang="en-US" dirty="0" smtClean="0"/>
          </a:p>
          <a:p>
            <a:pPr marL="0" indent="0">
              <a:buNone/>
            </a:pPr>
            <a:endParaRPr lang="en-US" dirty="0"/>
          </a:p>
          <a:p>
            <a:r>
              <a:rPr lang="en-US" dirty="0" smtClean="0"/>
              <a:t>Evolution </a:t>
            </a:r>
            <a:r>
              <a:rPr lang="en-US" dirty="0"/>
              <a:t>is permitted within a limited framework, so long as certain truths of the faith (the special creation of man by God, the historicity of Adam and Eve, the reality of the Fall and Original Sin) are preserved. </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Why did God not prevent the first man from sinning?</a:t>
            </a:r>
          </a:p>
        </p:txBody>
      </p:sp>
      <p:sp>
        <p:nvSpPr>
          <p:cNvPr id="3" name="Content Placeholder 2"/>
          <p:cNvSpPr>
            <a:spLocks noGrp="1"/>
          </p:cNvSpPr>
          <p:nvPr>
            <p:ph idx="1"/>
          </p:nvPr>
        </p:nvSpPr>
        <p:spPr/>
        <p:txBody>
          <a:bodyPr>
            <a:normAutofit fontScale="70000" lnSpcReduction="20000"/>
          </a:bodyPr>
          <a:lstStyle/>
          <a:p>
            <a:pPr hangingPunct="0">
              <a:lnSpc>
                <a:spcPct val="120000"/>
              </a:lnSpc>
            </a:pPr>
            <a:r>
              <a:rPr lang="en-US" dirty="0"/>
              <a:t>To this perplexing question, St. Leo the Great responds, “Christ’s inexpressible grace gave us blessings better than those the demon’s envy had taken away.” </a:t>
            </a:r>
            <a:endParaRPr lang="en-US" dirty="0" smtClean="0"/>
          </a:p>
          <a:p>
            <a:pPr marL="0" indent="0" hangingPunct="0">
              <a:lnSpc>
                <a:spcPct val="120000"/>
              </a:lnSpc>
              <a:buNone/>
            </a:pPr>
            <a:endParaRPr lang="en-US" dirty="0" smtClean="0"/>
          </a:p>
          <a:p>
            <a:pPr hangingPunct="0">
              <a:lnSpc>
                <a:spcPct val="120000"/>
              </a:lnSpc>
            </a:pPr>
            <a:r>
              <a:rPr lang="en-US" dirty="0" smtClean="0"/>
              <a:t>St</a:t>
            </a:r>
            <a:r>
              <a:rPr lang="en-US" dirty="0"/>
              <a:t>. Thomas Aquinas wrote, “There is nothing to prevent human nature’s being raised up to something greater, even after sin; God permits evil in order to draw forth some greater good. </a:t>
            </a:r>
            <a:endParaRPr lang="en-US" dirty="0" smtClean="0"/>
          </a:p>
          <a:p>
            <a:pPr marL="0" indent="0" hangingPunct="0">
              <a:lnSpc>
                <a:spcPct val="120000"/>
              </a:lnSpc>
              <a:buNone/>
            </a:pPr>
            <a:endParaRPr lang="en-US" dirty="0" smtClean="0"/>
          </a:p>
          <a:p>
            <a:pPr hangingPunct="0">
              <a:lnSpc>
                <a:spcPct val="120000"/>
              </a:lnSpc>
            </a:pPr>
            <a:r>
              <a:rPr lang="en-US" dirty="0" smtClean="0"/>
              <a:t>St</a:t>
            </a:r>
            <a:r>
              <a:rPr lang="en-US" dirty="0"/>
              <a:t>. Paul says, ‘Where sin increased, grace abounded all the more’; </a:t>
            </a:r>
            <a:endParaRPr lang="en-US" dirty="0" smtClean="0"/>
          </a:p>
          <a:p>
            <a:pPr marL="0" indent="0" hangingPunct="0">
              <a:lnSpc>
                <a:spcPct val="120000"/>
              </a:lnSpc>
              <a:buNone/>
            </a:pPr>
            <a:endParaRPr lang="en-US" dirty="0" smtClean="0"/>
          </a:p>
          <a:p>
            <a:pPr hangingPunct="0">
              <a:lnSpc>
                <a:spcPct val="120000"/>
              </a:lnSpc>
            </a:pPr>
            <a:r>
              <a:rPr lang="en-US" dirty="0" smtClean="0"/>
              <a:t>The </a:t>
            </a:r>
            <a:r>
              <a:rPr lang="en-US" dirty="0" err="1"/>
              <a:t>Exsultet</a:t>
            </a:r>
            <a:r>
              <a:rPr lang="en-US" dirty="0"/>
              <a:t> sings, ‘O happy fault…which gained for us so great a Redeemer!’”</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sz="half" idx="1"/>
          </p:nvPr>
        </p:nvSpPr>
        <p:spPr>
          <a:xfrm>
            <a:off x="3200400" y="1219200"/>
            <a:ext cx="5383306" cy="1316453"/>
          </a:xfrm>
        </p:spPr>
        <p:txBody>
          <a:bodyPr/>
          <a:lstStyle/>
          <a:p>
            <a:pPr marL="0" indent="0">
              <a:buNone/>
            </a:pPr>
            <a:r>
              <a:rPr lang="en-US" i="1" dirty="0"/>
              <a:t>Lesson content courtesy of </a:t>
            </a:r>
            <a:r>
              <a:rPr lang="en-US" u="sng" dirty="0">
                <a:hlinkClick r:id="rId2"/>
              </a:rPr>
              <a:t>www.unamsanctamcatholicam.com</a:t>
            </a:r>
            <a:endParaRPr lang="en-US" dirty="0"/>
          </a:p>
        </p:txBody>
      </p:sp>
      <p:sp>
        <p:nvSpPr>
          <p:cNvPr id="5" name="Content Placeholder 5"/>
          <p:cNvSpPr txBox="1">
            <a:spLocks/>
          </p:cNvSpPr>
          <p:nvPr/>
        </p:nvSpPr>
        <p:spPr>
          <a:xfrm>
            <a:off x="3200400" y="2667000"/>
            <a:ext cx="5154706" cy="886018"/>
          </a:xfrm>
          <a:prstGeom prst="rect">
            <a:avLst/>
          </a:prstGeom>
        </p:spPr>
        <p:txBody>
          <a:bodyPr/>
          <a:lst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ea typeface="Arial" charset="0"/>
                <a:cs typeface="+mn-cs"/>
              </a:defRPr>
            </a:lvl9pPr>
          </a:lstStyle>
          <a:p>
            <a:pPr marL="0" indent="0">
              <a:buFontTx/>
              <a:buNone/>
            </a:pPr>
            <a:r>
              <a:rPr lang="en-US" i="1" dirty="0" smtClean="0"/>
              <a:t>Power Points prepared by </a:t>
            </a:r>
            <a:r>
              <a:rPr lang="en-US" dirty="0" smtClean="0">
                <a:hlinkClick r:id="rId3"/>
              </a:rPr>
              <a:t>Catholic Presentations</a:t>
            </a:r>
            <a:endParaRPr lang="en-US" dirty="0"/>
          </a:p>
        </p:txBody>
      </p:sp>
    </p:spTree>
    <p:extLst>
      <p:ext uri="{BB962C8B-B14F-4D97-AF65-F5344CB8AC3E}">
        <p14:creationId xmlns:p14="http://schemas.microsoft.com/office/powerpoint/2010/main" val="1276396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God Create?</a:t>
            </a:r>
            <a:endParaRPr lang="en-US" dirty="0"/>
          </a:p>
        </p:txBody>
      </p:sp>
      <p:sp>
        <p:nvSpPr>
          <p:cNvPr id="3" name="Content Placeholder 2"/>
          <p:cNvSpPr>
            <a:spLocks noGrp="1"/>
          </p:cNvSpPr>
          <p:nvPr>
            <p:ph idx="1"/>
          </p:nvPr>
        </p:nvSpPr>
        <p:spPr/>
        <p:txBody>
          <a:bodyPr>
            <a:normAutofit fontScale="62500" lnSpcReduction="20000"/>
          </a:bodyPr>
          <a:lstStyle/>
          <a:p>
            <a:pPr>
              <a:lnSpc>
                <a:spcPct val="120000"/>
              </a:lnSpc>
            </a:pPr>
            <a:r>
              <a:rPr lang="en-US" dirty="0"/>
              <a:t>It is wrong to imagine that God </a:t>
            </a:r>
            <a:r>
              <a:rPr lang="en-US" i="1" dirty="0"/>
              <a:t>needed</a:t>
            </a:r>
            <a:r>
              <a:rPr lang="en-US" dirty="0"/>
              <a:t> to create the universe because He was lonely or to increase His glory or otherwise suffered some lack. </a:t>
            </a:r>
            <a:endParaRPr lang="en-US" dirty="0" smtClean="0"/>
          </a:p>
          <a:p>
            <a:pPr marL="0" indent="0">
              <a:lnSpc>
                <a:spcPct val="120000"/>
              </a:lnSpc>
              <a:buNone/>
            </a:pPr>
            <a:endParaRPr lang="en-US" dirty="0"/>
          </a:p>
          <a:p>
            <a:pPr>
              <a:lnSpc>
                <a:spcPct val="120000"/>
              </a:lnSpc>
            </a:pPr>
            <a:r>
              <a:rPr lang="en-US" dirty="0" smtClean="0"/>
              <a:t>The </a:t>
            </a:r>
            <a:r>
              <a:rPr lang="en-US" dirty="0"/>
              <a:t>Church teaches that </a:t>
            </a:r>
            <a:r>
              <a:rPr lang="en-US" u="sng" dirty="0"/>
              <a:t>God chose to create out of His infinite goodness</a:t>
            </a:r>
            <a:r>
              <a:rPr lang="en-US" dirty="0"/>
              <a:t>, in order to show forth and communicate His glory to the creatures He would form. The universe was created because and for love, the love of the </a:t>
            </a:r>
            <a:r>
              <a:rPr lang="en-US" dirty="0" smtClean="0"/>
              <a:t>Trinity</a:t>
            </a:r>
            <a:endParaRPr lang="en-US" dirty="0"/>
          </a:p>
          <a:p>
            <a:pPr marL="0" indent="0">
              <a:lnSpc>
                <a:spcPct val="120000"/>
              </a:lnSpc>
              <a:buNone/>
            </a:pPr>
            <a:endParaRPr lang="en-US" dirty="0" smtClean="0"/>
          </a:p>
          <a:p>
            <a:pPr hangingPunct="0">
              <a:lnSpc>
                <a:spcPct val="120000"/>
              </a:lnSpc>
            </a:pPr>
            <a:r>
              <a:rPr lang="en-US" i="1" dirty="0"/>
              <a:t>“This one, true God, of His own goodness and “almighty power,” not for increasing his own beatitude, nor for attaining his perfection, but in order to manifest this perfection through the benefits which he bestows on creatures, with absolute freedom of counsel “and from the beginning of time, made out of nothing both orders of creatures, the spiritual and the corporeal</a:t>
            </a:r>
            <a:r>
              <a:rPr lang="en-US" i="1" dirty="0" smtClean="0"/>
              <a:t>…”					</a:t>
            </a:r>
            <a:r>
              <a:rPr lang="en-US" dirty="0" smtClean="0"/>
              <a:t>- </a:t>
            </a:r>
            <a:r>
              <a:rPr lang="en-US" dirty="0"/>
              <a:t>Vatican I, </a:t>
            </a:r>
            <a:r>
              <a:rPr lang="en-US" i="1" dirty="0"/>
              <a:t>Dei </a:t>
            </a:r>
            <a:r>
              <a:rPr lang="en-US" i="1" dirty="0" err="1"/>
              <a:t>Filius</a:t>
            </a:r>
            <a:r>
              <a:rPr lang="en-US" dirty="0"/>
              <a:t>, </a:t>
            </a:r>
            <a:r>
              <a:rPr lang="en-US" dirty="0" smtClean="0"/>
              <a:t>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Creation ex nihilo</a:t>
            </a:r>
          </a:p>
        </p:txBody>
      </p:sp>
      <p:sp>
        <p:nvSpPr>
          <p:cNvPr id="3" name="Content Placeholder 2"/>
          <p:cNvSpPr>
            <a:spLocks noGrp="1"/>
          </p:cNvSpPr>
          <p:nvPr>
            <p:ph idx="1"/>
          </p:nvPr>
        </p:nvSpPr>
        <p:spPr/>
        <p:txBody>
          <a:bodyPr>
            <a:normAutofit fontScale="77500" lnSpcReduction="20000"/>
          </a:bodyPr>
          <a:lstStyle/>
          <a:p>
            <a:pPr>
              <a:lnSpc>
                <a:spcPct val="120000"/>
              </a:lnSpc>
            </a:pPr>
            <a:r>
              <a:rPr lang="en-US" dirty="0" smtClean="0"/>
              <a:t>God </a:t>
            </a:r>
            <a:r>
              <a:rPr lang="en-US" dirty="0"/>
              <a:t>created the universe </a:t>
            </a:r>
            <a:r>
              <a:rPr lang="en-US" i="1" dirty="0"/>
              <a:t>ex nihilo</a:t>
            </a:r>
            <a:r>
              <a:rPr lang="en-US" dirty="0"/>
              <a:t>, which means that He created all things “out of nothing” with no prior material to work with. </a:t>
            </a:r>
            <a:endParaRPr lang="en-US" dirty="0" smtClean="0"/>
          </a:p>
          <a:p>
            <a:pPr marL="0" indent="0">
              <a:lnSpc>
                <a:spcPct val="120000"/>
              </a:lnSpc>
              <a:buNone/>
            </a:pPr>
            <a:endParaRPr lang="en-US" dirty="0" smtClean="0"/>
          </a:p>
          <a:p>
            <a:pPr>
              <a:lnSpc>
                <a:spcPct val="120000"/>
              </a:lnSpc>
            </a:pPr>
            <a:r>
              <a:rPr lang="en-US" dirty="0" smtClean="0"/>
              <a:t>In </a:t>
            </a:r>
            <a:r>
              <a:rPr lang="en-US" dirty="0"/>
              <a:t>the strict theological sense, only God is able to create anything; man can manipulate and rearrange matter, but only God can cause it to come into being. </a:t>
            </a:r>
            <a:endParaRPr lang="en-US" dirty="0" smtClean="0"/>
          </a:p>
          <a:p>
            <a:pPr marL="0" indent="0" hangingPunct="0">
              <a:lnSpc>
                <a:spcPct val="120000"/>
              </a:lnSpc>
              <a:buNone/>
            </a:pPr>
            <a:endParaRPr lang="en-US" i="1" dirty="0" smtClean="0"/>
          </a:p>
          <a:p>
            <a:pPr hangingPunct="0">
              <a:lnSpc>
                <a:spcPct val="120000"/>
              </a:lnSpc>
            </a:pPr>
            <a:r>
              <a:rPr lang="en-US" i="1" dirty="0" smtClean="0"/>
              <a:t>“</a:t>
            </a:r>
            <a:r>
              <a:rPr lang="en-US" i="1" dirty="0"/>
              <a:t>If God had drawn the world from pre-existent matter, what would be so extraordinary in that? A human artisan makes from a given material whatever he wants, while God shows his power by starting from nothing to make all he </a:t>
            </a:r>
            <a:r>
              <a:rPr lang="en-US" i="1" dirty="0" smtClean="0"/>
              <a:t>wants.” 	 </a:t>
            </a:r>
            <a:r>
              <a:rPr lang="en-US" dirty="0" smtClean="0"/>
              <a:t>- </a:t>
            </a:r>
            <a:r>
              <a:rPr lang="en-US" dirty="0"/>
              <a:t>St. </a:t>
            </a:r>
            <a:r>
              <a:rPr lang="en-US" dirty="0" err="1"/>
              <a:t>Theophilus</a:t>
            </a:r>
            <a:r>
              <a:rPr lang="en-US" dirty="0"/>
              <a:t> of Antioch, </a:t>
            </a:r>
            <a:r>
              <a:rPr lang="en-US" i="1" dirty="0"/>
              <a:t>Ad </a:t>
            </a:r>
            <a:r>
              <a:rPr lang="en-US" i="1" dirty="0" err="1"/>
              <a:t>Autolycum</a:t>
            </a:r>
            <a:r>
              <a:rPr lang="en-US" dirty="0"/>
              <a:t>  II (c.175 A.D</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Trinitarian Work</a:t>
            </a:r>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a:t>Genesis 1 tells us that </a:t>
            </a:r>
            <a:r>
              <a:rPr lang="en-US" u="sng" dirty="0"/>
              <a:t>it is through the agency of God’s “Word” that creation was called</a:t>
            </a:r>
            <a:r>
              <a:rPr lang="en-US" dirty="0"/>
              <a:t> </a:t>
            </a:r>
            <a:r>
              <a:rPr lang="en-US" u="sng" dirty="0"/>
              <a:t>forth</a:t>
            </a:r>
            <a:r>
              <a:rPr lang="en-US" dirty="0"/>
              <a:t> and uses the formula “and God said” to denote creation. </a:t>
            </a:r>
            <a:endParaRPr lang="en-US" dirty="0" smtClean="0"/>
          </a:p>
          <a:p>
            <a:pPr marL="0" indent="0">
              <a:lnSpc>
                <a:spcPct val="120000"/>
              </a:lnSpc>
              <a:buNone/>
            </a:pPr>
            <a:endParaRPr lang="en-US" dirty="0" smtClean="0"/>
          </a:p>
          <a:p>
            <a:pPr>
              <a:lnSpc>
                <a:spcPct val="120000"/>
              </a:lnSpc>
            </a:pPr>
            <a:r>
              <a:rPr lang="en-US" dirty="0" smtClean="0"/>
              <a:t>From </a:t>
            </a:r>
            <a:r>
              <a:rPr lang="en-US" dirty="0"/>
              <a:t>the beginning, Genesis tells of the </a:t>
            </a:r>
            <a:r>
              <a:rPr lang="en-US" u="sng" dirty="0"/>
              <a:t>Spirit of God’s involvement in creation</a:t>
            </a:r>
            <a:r>
              <a:rPr lang="en-US" dirty="0"/>
              <a:t>. It is He who hovers over the waters (or in some translations, “broods”) waiting to give form to the world God has called </a:t>
            </a:r>
            <a:r>
              <a:rPr lang="en-US" dirty="0" smtClean="0"/>
              <a:t>forth</a:t>
            </a:r>
          </a:p>
          <a:p>
            <a:pPr marL="0" lvl="0" indent="0" hangingPunct="0">
              <a:lnSpc>
                <a:spcPct val="120000"/>
              </a:lnSpc>
              <a:buNone/>
            </a:pPr>
            <a:endParaRPr lang="en-US" dirty="0" smtClean="0"/>
          </a:p>
          <a:p>
            <a:pPr lvl="0" hangingPunct="0">
              <a:lnSpc>
                <a:spcPct val="120000"/>
              </a:lnSpc>
            </a:pPr>
            <a:r>
              <a:rPr lang="en-US" dirty="0" smtClean="0"/>
              <a:t>The </a:t>
            </a:r>
            <a:r>
              <a:rPr lang="en-US" dirty="0"/>
              <a:t>New Testament tells us that </a:t>
            </a:r>
            <a:r>
              <a:rPr lang="en-US" u="sng" dirty="0"/>
              <a:t>Christ was present at the Creation</a:t>
            </a:r>
            <a:r>
              <a:rPr lang="en-US" dirty="0"/>
              <a:t> and indeed was the agent through whom God created: “He was in the beginning with God; all things were made through Him, and without Him was not anything made that was made.” “For in him </a:t>
            </a:r>
            <a:r>
              <a:rPr lang="en-US" dirty="0" smtClean="0"/>
              <a:t>[</a:t>
            </a:r>
            <a:r>
              <a:rPr lang="en-US" dirty="0"/>
              <a:t>Christ] all things were created, visible or invisible…” (John 1:2-3, Col. </a:t>
            </a:r>
            <a:r>
              <a:rPr lang="en-US" dirty="0" smtClean="0"/>
              <a:t>1:16</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God sustains Creation</a:t>
            </a:r>
          </a:p>
        </p:txBody>
      </p:sp>
      <p:sp>
        <p:nvSpPr>
          <p:cNvPr id="3" name="Content Placeholder 2"/>
          <p:cNvSpPr>
            <a:spLocks noGrp="1"/>
          </p:cNvSpPr>
          <p:nvPr>
            <p:ph idx="1"/>
          </p:nvPr>
        </p:nvSpPr>
        <p:spPr/>
        <p:txBody>
          <a:bodyPr>
            <a:normAutofit fontScale="85000" lnSpcReduction="20000"/>
          </a:bodyPr>
          <a:lstStyle/>
          <a:p>
            <a:pPr>
              <a:lnSpc>
                <a:spcPct val="110000"/>
              </a:lnSpc>
            </a:pPr>
            <a:r>
              <a:rPr lang="en-US" dirty="0" smtClean="0"/>
              <a:t>God </a:t>
            </a:r>
            <a:r>
              <a:rPr lang="en-US" dirty="0"/>
              <a:t>not only created the universe at a single point in the past but continually sustains it at every moment. </a:t>
            </a:r>
            <a:endParaRPr lang="en-US" dirty="0" smtClean="0"/>
          </a:p>
          <a:p>
            <a:pPr marL="0" indent="0">
              <a:lnSpc>
                <a:spcPct val="110000"/>
              </a:lnSpc>
              <a:buNone/>
            </a:pPr>
            <a:endParaRPr lang="en-US" dirty="0" smtClean="0"/>
          </a:p>
          <a:p>
            <a:pPr>
              <a:lnSpc>
                <a:spcPct val="110000"/>
              </a:lnSpc>
            </a:pPr>
            <a:r>
              <a:rPr lang="en-US" dirty="0" smtClean="0"/>
              <a:t>This </a:t>
            </a:r>
            <a:r>
              <a:rPr lang="en-US" dirty="0"/>
              <a:t>is against the notion, made popular by the Deists in the 18</a:t>
            </a:r>
            <a:r>
              <a:rPr lang="en-US" baseline="30000" dirty="0"/>
              <a:t>th</a:t>
            </a:r>
            <a:r>
              <a:rPr lang="en-US" dirty="0"/>
              <a:t> century, that God created and founded the universe, but He then let it go according to its own laws and no longer has any involvement in it</a:t>
            </a:r>
            <a:r>
              <a:rPr lang="en-US" dirty="0" smtClean="0"/>
              <a:t>.</a:t>
            </a:r>
            <a:r>
              <a:rPr lang="en-US" dirty="0"/>
              <a:t> </a:t>
            </a:r>
            <a:endParaRPr lang="en-US" dirty="0" smtClean="0"/>
          </a:p>
          <a:p>
            <a:pPr marL="0" indent="0">
              <a:lnSpc>
                <a:spcPct val="110000"/>
              </a:lnSpc>
              <a:buNone/>
            </a:pPr>
            <a:endParaRPr lang="en-US" dirty="0" smtClean="0"/>
          </a:p>
          <a:p>
            <a:pPr>
              <a:lnSpc>
                <a:spcPct val="110000"/>
              </a:lnSpc>
            </a:pPr>
            <a:r>
              <a:rPr lang="en-US" dirty="0" smtClean="0"/>
              <a:t>“</a:t>
            </a:r>
            <a:r>
              <a:rPr lang="en-US" dirty="0"/>
              <a:t>If He should take back His spirit to Himself, and gather to Himself His breath, all flesh would perish together, and man would return to dust” (Job 34:14-15</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Creation is Good</a:t>
            </a:r>
          </a:p>
        </p:txBody>
      </p:sp>
      <p:sp>
        <p:nvSpPr>
          <p:cNvPr id="3" name="Content Placeholder 2"/>
          <p:cNvSpPr>
            <a:spLocks noGrp="1"/>
          </p:cNvSpPr>
          <p:nvPr>
            <p:ph idx="1"/>
          </p:nvPr>
        </p:nvSpPr>
        <p:spPr/>
        <p:txBody>
          <a:bodyPr>
            <a:normAutofit fontScale="85000" lnSpcReduction="10000"/>
          </a:bodyPr>
          <a:lstStyle/>
          <a:p>
            <a:pPr>
              <a:lnSpc>
                <a:spcPct val="110000"/>
              </a:lnSpc>
            </a:pPr>
            <a:r>
              <a:rPr lang="en-US" dirty="0"/>
              <a:t>Because God is supremely good, everything He creates is good, as an effect always bears a resemblance to its cause, and God, who is Goodness, is not able to bring forth anything evil. </a:t>
            </a:r>
            <a:endParaRPr lang="en-US" dirty="0" smtClean="0"/>
          </a:p>
          <a:p>
            <a:pPr lvl="1">
              <a:lnSpc>
                <a:spcPct val="110000"/>
              </a:lnSpc>
            </a:pPr>
            <a:r>
              <a:rPr lang="en-US" dirty="0" smtClean="0"/>
              <a:t>Thus</a:t>
            </a:r>
            <a:r>
              <a:rPr lang="en-US" dirty="0"/>
              <a:t>, all things created by God are good, insofar as they exist and are made by Him. </a:t>
            </a:r>
            <a:endParaRPr lang="en-US" dirty="0" smtClean="0"/>
          </a:p>
          <a:p>
            <a:pPr marL="0" indent="0">
              <a:lnSpc>
                <a:spcPct val="110000"/>
              </a:lnSpc>
              <a:buNone/>
            </a:pPr>
            <a:endParaRPr lang="en-US" dirty="0" smtClean="0"/>
          </a:p>
          <a:p>
            <a:pPr>
              <a:lnSpc>
                <a:spcPct val="110000"/>
              </a:lnSpc>
            </a:pPr>
            <a:r>
              <a:rPr lang="en-US" dirty="0" smtClean="0"/>
              <a:t>Gnosticism </a:t>
            </a:r>
            <a:r>
              <a:rPr lang="en-US" dirty="0"/>
              <a:t>and </a:t>
            </a:r>
            <a:r>
              <a:rPr lang="en-US" dirty="0" smtClean="0"/>
              <a:t>Hinduism </a:t>
            </a:r>
            <a:r>
              <a:rPr lang="en-US" dirty="0"/>
              <a:t>claim that matter itself is evil, a prison or distraction from the pure realm of the Spirit, and something we must escape from. </a:t>
            </a:r>
            <a:endParaRPr lang="en-US" dirty="0" smtClean="0"/>
          </a:p>
          <a:p>
            <a:pPr marL="0" indent="0">
              <a:lnSpc>
                <a:spcPct val="110000"/>
              </a:lnSpc>
              <a:buNone/>
            </a:pPr>
            <a:endParaRPr lang="en-US" dirty="0"/>
          </a:p>
          <a:p>
            <a:pPr>
              <a:lnSpc>
                <a:spcPct val="110000"/>
              </a:lnSpc>
            </a:pPr>
            <a:r>
              <a:rPr lang="en-US" dirty="0" smtClean="0"/>
              <a:t>Christianity </a:t>
            </a:r>
            <a:r>
              <a:rPr lang="en-US" dirty="0"/>
              <a:t>affirms the goodness of the material world</a:t>
            </a:r>
            <a:r>
              <a:rPr lang="en-US" dirty="0" smtClean="0"/>
              <a:t>.</a:t>
            </a:r>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Man-Made in God’s Image</a:t>
            </a:r>
          </a:p>
        </p:txBody>
      </p:sp>
      <p:sp>
        <p:nvSpPr>
          <p:cNvPr id="3" name="Content Placeholder 2"/>
          <p:cNvSpPr>
            <a:spLocks noGrp="1"/>
          </p:cNvSpPr>
          <p:nvPr>
            <p:ph idx="1"/>
          </p:nvPr>
        </p:nvSpPr>
        <p:spPr/>
        <p:txBody>
          <a:bodyPr>
            <a:normAutofit fontScale="55000" lnSpcReduction="20000"/>
          </a:bodyPr>
          <a:lstStyle/>
          <a:p>
            <a:pPr hangingPunct="0">
              <a:lnSpc>
                <a:spcPct val="120000"/>
              </a:lnSpc>
            </a:pPr>
            <a:r>
              <a:rPr lang="en-US" i="1" dirty="0"/>
              <a:t>“Of all visible creatures only man is “able to know and love his creator”. He is “the only creature on earth that God has willed for its own sake”, and he alone is called to share, by knowledge and love, in God’s own life. It was for this end that he was created, and this is the fundamental reason for his dignity</a:t>
            </a:r>
            <a:r>
              <a:rPr lang="en-US" i="1" dirty="0" smtClean="0"/>
              <a:t>.”</a:t>
            </a:r>
            <a:r>
              <a:rPr lang="en-US" dirty="0" smtClean="0"/>
              <a:t>			-</a:t>
            </a:r>
            <a:r>
              <a:rPr lang="en-US" dirty="0"/>
              <a:t>CCC </a:t>
            </a:r>
            <a:r>
              <a:rPr lang="en-US" dirty="0" smtClean="0"/>
              <a:t>356</a:t>
            </a:r>
          </a:p>
          <a:p>
            <a:pPr marL="0" indent="0" hangingPunct="0">
              <a:lnSpc>
                <a:spcPct val="120000"/>
              </a:lnSpc>
              <a:buNone/>
            </a:pPr>
            <a:endParaRPr lang="en-US" u="sng" dirty="0" smtClean="0"/>
          </a:p>
          <a:p>
            <a:pPr hangingPunct="0">
              <a:lnSpc>
                <a:spcPct val="120000"/>
              </a:lnSpc>
            </a:pPr>
            <a:r>
              <a:rPr lang="en-US" u="sng" dirty="0" smtClean="0"/>
              <a:t>It </a:t>
            </a:r>
            <a:r>
              <a:rPr lang="en-US" u="sng" dirty="0"/>
              <a:t>is because of this intellectual faculty that man is said to be made in the</a:t>
            </a:r>
            <a:r>
              <a:rPr lang="en-US" dirty="0"/>
              <a:t> </a:t>
            </a:r>
            <a:r>
              <a:rPr lang="en-US" u="sng" dirty="0"/>
              <a:t>image and likeness of God</a:t>
            </a:r>
            <a:r>
              <a:rPr lang="en-US" dirty="0"/>
              <a:t> (Gen 1:26), for by exercising his intellect in search of truth and will in pursuit of the good he resembles His Creator, who is Truth </a:t>
            </a:r>
            <a:r>
              <a:rPr lang="en-US" dirty="0" smtClean="0"/>
              <a:t>itself</a:t>
            </a:r>
          </a:p>
          <a:p>
            <a:pPr marL="0" indent="0" hangingPunct="0">
              <a:lnSpc>
                <a:spcPct val="120000"/>
              </a:lnSpc>
              <a:buNone/>
            </a:pPr>
            <a:endParaRPr lang="en-US" dirty="0" smtClean="0"/>
          </a:p>
          <a:p>
            <a:pPr hangingPunct="0">
              <a:lnSpc>
                <a:spcPct val="120000"/>
              </a:lnSpc>
            </a:pPr>
            <a:r>
              <a:rPr lang="en-US" dirty="0" smtClean="0"/>
              <a:t>Man </a:t>
            </a:r>
            <a:r>
              <a:rPr lang="en-US" dirty="0"/>
              <a:t>is a </a:t>
            </a:r>
            <a:r>
              <a:rPr lang="en-US" i="1" dirty="0"/>
              <a:t>composite</a:t>
            </a:r>
            <a:r>
              <a:rPr lang="en-US" dirty="0"/>
              <a:t> being; he is made up of a material body and an immortal, immaterial soul. </a:t>
            </a:r>
            <a:endParaRPr lang="en-US" dirty="0" smtClean="0"/>
          </a:p>
          <a:p>
            <a:pPr lvl="1" hangingPunct="0">
              <a:lnSpc>
                <a:spcPct val="120000"/>
              </a:lnSpc>
            </a:pPr>
            <a:r>
              <a:rPr lang="en-US" dirty="0" smtClean="0"/>
              <a:t>This </a:t>
            </a:r>
            <a:r>
              <a:rPr lang="en-US" dirty="0"/>
              <a:t>is contrary to modern secular science, which sees man as just a biological being, </a:t>
            </a:r>
            <a:endParaRPr lang="en-US" dirty="0" smtClean="0"/>
          </a:p>
          <a:p>
            <a:pPr lvl="1" hangingPunct="0">
              <a:lnSpc>
                <a:spcPct val="120000"/>
              </a:lnSpc>
            </a:pPr>
            <a:r>
              <a:rPr lang="en-US" dirty="0" smtClean="0"/>
              <a:t>This is </a:t>
            </a:r>
            <a:r>
              <a:rPr lang="en-US" dirty="0"/>
              <a:t>also contrary to the systems of Descartes and Plato, who saw man as a spirit trapped in a body, a “ghost in a machine.” </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Angels</a:t>
            </a:r>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a:t>The word “angel” is Greek for messenger (</a:t>
            </a:r>
            <a:r>
              <a:rPr lang="en-US" i="1" dirty="0" err="1"/>
              <a:t>angelos</a:t>
            </a:r>
            <a:r>
              <a:rPr lang="en-US" dirty="0" smtClean="0"/>
              <a:t>).</a:t>
            </a:r>
          </a:p>
          <a:p>
            <a:pPr marL="0" indent="0" hangingPunct="0">
              <a:lnSpc>
                <a:spcPct val="120000"/>
              </a:lnSpc>
              <a:buNone/>
            </a:pPr>
            <a:endParaRPr lang="en-US" i="1" dirty="0" smtClean="0"/>
          </a:p>
          <a:p>
            <a:pPr hangingPunct="0">
              <a:lnSpc>
                <a:spcPct val="120000"/>
              </a:lnSpc>
            </a:pPr>
            <a:r>
              <a:rPr lang="en-US" i="1" dirty="0" smtClean="0"/>
              <a:t>“</a:t>
            </a:r>
            <a:r>
              <a:rPr lang="en-US" i="1" dirty="0"/>
              <a:t>With their whole beings the angels are servants and messengers of God. Because they “always behold the face of my Father who is in heaven” they are the “mighty ones who do his word, hearkening to the voice of his word.</a:t>
            </a:r>
            <a:r>
              <a:rPr lang="en-US" i="1" dirty="0" smtClean="0"/>
              <a:t>”</a:t>
            </a:r>
          </a:p>
          <a:p>
            <a:pPr marL="0" indent="0" hangingPunct="0">
              <a:lnSpc>
                <a:spcPct val="120000"/>
              </a:lnSpc>
              <a:buNone/>
            </a:pPr>
            <a:endParaRPr lang="en-US" i="1" dirty="0"/>
          </a:p>
          <a:p>
            <a:pPr hangingPunct="0">
              <a:lnSpc>
                <a:spcPct val="120000"/>
              </a:lnSpc>
            </a:pPr>
            <a:r>
              <a:rPr lang="en-US" i="1" dirty="0" smtClean="0"/>
              <a:t> </a:t>
            </a:r>
            <a:r>
              <a:rPr lang="en-US" i="1" dirty="0"/>
              <a:t>As purely spiritual creatures angels have intelligence and will: they are personal and immortal creatures, surpassing in perfection all visible creatures, as the splendor of their glory bears witness</a:t>
            </a:r>
            <a:r>
              <a:rPr lang="en-US" i="1" dirty="0" smtClean="0"/>
              <a:t>.”</a:t>
            </a:r>
            <a:r>
              <a:rPr lang="en-US" dirty="0" smtClean="0"/>
              <a:t>			-</a:t>
            </a:r>
            <a:r>
              <a:rPr lang="en-US" dirty="0"/>
              <a:t>CCC </a:t>
            </a:r>
            <a:r>
              <a:rPr lang="en-US" dirty="0" smtClean="0"/>
              <a:t>330</a:t>
            </a:r>
          </a:p>
          <a:p>
            <a:pPr marL="0" indent="0" hangingPunct="0">
              <a:lnSpc>
                <a:spcPct val="120000"/>
              </a:lnSpc>
              <a:buNone/>
            </a:pPr>
            <a:endParaRPr lang="en-US" u="sng" dirty="0" smtClean="0"/>
          </a:p>
          <a:p>
            <a:pPr hangingPunct="0">
              <a:lnSpc>
                <a:spcPct val="120000"/>
              </a:lnSpc>
            </a:pPr>
            <a:r>
              <a:rPr lang="en-US" dirty="0" smtClean="0"/>
              <a:t>Angels</a:t>
            </a:r>
            <a:r>
              <a:rPr lang="en-US" dirty="0"/>
              <a:t>, even the lowest, are much more powerful than humans. Nevertheless, they are not infinite, nor omnipotent or omnipresent</a:t>
            </a:r>
          </a:p>
          <a:p>
            <a:pPr>
              <a:lnSpc>
                <a:spcPct val="120000"/>
              </a:lnSpc>
            </a:pPr>
            <a:endParaRPr lang="en-US" dirty="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_Text"/>
</p:tagLst>
</file>

<file path=ppt/theme/theme1.xml><?xml version="1.0" encoding="utf-8"?>
<a:theme xmlns:a="http://schemas.openxmlformats.org/drawingml/2006/main" name="420f14_66,15,20">
  <a:themeElements>
    <a:clrScheme name="420f14_66,15,20 1">
      <a:dk1>
        <a:srgbClr val="000000"/>
      </a:dk1>
      <a:lt1>
        <a:srgbClr val="FFFFFF"/>
      </a:lt1>
      <a:dk2>
        <a:srgbClr val="42140F"/>
      </a:dk2>
      <a:lt2>
        <a:srgbClr val="FFFFFF"/>
      </a:lt2>
      <a:accent1>
        <a:srgbClr val="95222D"/>
      </a:accent1>
      <a:accent2>
        <a:srgbClr val="DE6F7A"/>
      </a:accent2>
      <a:accent3>
        <a:srgbClr val="B0AAAA"/>
      </a:accent3>
      <a:accent4>
        <a:srgbClr val="DADADA"/>
      </a:accent4>
      <a:accent5>
        <a:srgbClr val="C8ABAD"/>
      </a:accent5>
      <a:accent6>
        <a:srgbClr val="C9646E"/>
      </a:accent6>
      <a:hlink>
        <a:srgbClr val="D59095"/>
      </a:hlink>
      <a:folHlink>
        <a:srgbClr val="F5D6D8"/>
      </a:folHlink>
    </a:clrScheme>
    <a:fontScheme name="420f14_66,15,20">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420f14_66,15,20 1">
        <a:dk1>
          <a:srgbClr val="000000"/>
        </a:dk1>
        <a:lt1>
          <a:srgbClr val="FFFFFF"/>
        </a:lt1>
        <a:dk2>
          <a:srgbClr val="42140F"/>
        </a:dk2>
        <a:lt2>
          <a:srgbClr val="FFFFFF"/>
        </a:lt2>
        <a:accent1>
          <a:srgbClr val="95222D"/>
        </a:accent1>
        <a:accent2>
          <a:srgbClr val="DE6F7A"/>
        </a:accent2>
        <a:accent3>
          <a:srgbClr val="B0AAAA"/>
        </a:accent3>
        <a:accent4>
          <a:srgbClr val="DADADA"/>
        </a:accent4>
        <a:accent5>
          <a:srgbClr val="C8ABAD"/>
        </a:accent5>
        <a:accent6>
          <a:srgbClr val="C9646E"/>
        </a:accent6>
        <a:hlink>
          <a:srgbClr val="D59095"/>
        </a:hlink>
        <a:folHlink>
          <a:srgbClr val="F5D6D8"/>
        </a:folHlink>
      </a:clrScheme>
      <a:clrMap bg1="dk2" tx1="lt1" bg2="dk1" tx2="lt2" accent1="accent1" accent2="accent2" accent3="accent3" accent4="accent4" accent5="accent5" accent6="accent6" hlink="hlink" folHlink="folHlink"/>
    </a:extraClrScheme>
    <a:extraClrScheme>
      <a:clrScheme name="420f14_66,15,20 2">
        <a:dk1>
          <a:srgbClr val="000000"/>
        </a:dk1>
        <a:lt1>
          <a:srgbClr val="FFFFFF"/>
        </a:lt1>
        <a:dk2>
          <a:srgbClr val="42140F"/>
        </a:dk2>
        <a:lt2>
          <a:srgbClr val="FFFFFF"/>
        </a:lt2>
        <a:accent1>
          <a:srgbClr val="DE6F7A"/>
        </a:accent1>
        <a:accent2>
          <a:srgbClr val="E3976B"/>
        </a:accent2>
        <a:accent3>
          <a:srgbClr val="B0AAAA"/>
        </a:accent3>
        <a:accent4>
          <a:srgbClr val="DADADA"/>
        </a:accent4>
        <a:accent5>
          <a:srgbClr val="ECBBBE"/>
        </a:accent5>
        <a:accent6>
          <a:srgbClr val="CE8860"/>
        </a:accent6>
        <a:hlink>
          <a:srgbClr val="EFC3DF"/>
        </a:hlink>
        <a:folHlink>
          <a:srgbClr val="F0CBB7"/>
        </a:folHlink>
      </a:clrScheme>
      <a:clrMap bg1="dk2" tx1="lt1" bg2="dk1" tx2="lt2" accent1="accent1" accent2="accent2" accent3="accent3" accent4="accent4" accent5="accent5" accent6="accent6" hlink="hlink" folHlink="folHlink"/>
    </a:extraClrScheme>
    <a:extraClrScheme>
      <a:clrScheme name="420f14_66,15,20 3">
        <a:dk1>
          <a:srgbClr val="000000"/>
        </a:dk1>
        <a:lt1>
          <a:srgbClr val="FFFFFF"/>
        </a:lt1>
        <a:dk2>
          <a:srgbClr val="42140F"/>
        </a:dk2>
        <a:lt2>
          <a:srgbClr val="FFFFFF"/>
        </a:lt2>
        <a:accent1>
          <a:srgbClr val="DE6F7A"/>
        </a:accent1>
        <a:accent2>
          <a:srgbClr val="73BFDA"/>
        </a:accent2>
        <a:accent3>
          <a:srgbClr val="B0AAAA"/>
        </a:accent3>
        <a:accent4>
          <a:srgbClr val="DADADA"/>
        </a:accent4>
        <a:accent5>
          <a:srgbClr val="ECBBBE"/>
        </a:accent5>
        <a:accent6>
          <a:srgbClr val="68ADC5"/>
        </a:accent6>
        <a:hlink>
          <a:srgbClr val="CBE06E"/>
        </a:hlink>
        <a:folHlink>
          <a:srgbClr val="F1CEE5"/>
        </a:folHlink>
      </a:clrScheme>
      <a:clrMap bg1="dk2" tx1="lt1" bg2="dk1" tx2="lt2" accent1="accent1" accent2="accent2" accent3="accent3" accent4="accent4" accent5="accent5" accent6="accent6" hlink="hlink" folHlink="folHlink"/>
    </a:extraClrScheme>
    <a:extraClrScheme>
      <a:clrScheme name="420f14_66,15,20 4">
        <a:dk1>
          <a:srgbClr val="000000"/>
        </a:dk1>
        <a:lt1>
          <a:srgbClr val="FFFFFF"/>
        </a:lt1>
        <a:dk2>
          <a:srgbClr val="42140F"/>
        </a:dk2>
        <a:lt2>
          <a:srgbClr val="FFFFFF"/>
        </a:lt2>
        <a:accent1>
          <a:srgbClr val="DE6F7A"/>
        </a:accent1>
        <a:accent2>
          <a:srgbClr val="7A73DA"/>
        </a:accent2>
        <a:accent3>
          <a:srgbClr val="B0AAAA"/>
        </a:accent3>
        <a:accent4>
          <a:srgbClr val="DADADA"/>
        </a:accent4>
        <a:accent5>
          <a:srgbClr val="ECBBBE"/>
        </a:accent5>
        <a:accent6>
          <a:srgbClr val="6E68C5"/>
        </a:accent6>
        <a:hlink>
          <a:srgbClr val="E9D586"/>
        </a:hlink>
        <a:folHlink>
          <a:srgbClr val="B4E59E"/>
        </a:folHlink>
      </a:clrScheme>
      <a:clrMap bg1="dk2" tx1="lt1" bg2="dk1" tx2="lt2" accent1="accent1" accent2="accent2" accent3="accent3" accent4="accent4" accent5="accent5" accent6="accent6" hlink="hlink" folHlink="folHlink"/>
    </a:extraClrScheme>
    <a:extraClrScheme>
      <a:clrScheme name="420f14_66,15,20 5">
        <a:dk1>
          <a:srgbClr val="000000"/>
        </a:dk1>
        <a:lt1>
          <a:srgbClr val="FFFFFF"/>
        </a:lt1>
        <a:dk2>
          <a:srgbClr val="000000"/>
        </a:dk2>
        <a:lt2>
          <a:srgbClr val="B2B2B2"/>
        </a:lt2>
        <a:accent1>
          <a:srgbClr val="95222D"/>
        </a:accent1>
        <a:accent2>
          <a:srgbClr val="DE6F7A"/>
        </a:accent2>
        <a:accent3>
          <a:srgbClr val="FFFFFF"/>
        </a:accent3>
        <a:accent4>
          <a:srgbClr val="000000"/>
        </a:accent4>
        <a:accent5>
          <a:srgbClr val="C8ABAD"/>
        </a:accent5>
        <a:accent6>
          <a:srgbClr val="C9646E"/>
        </a:accent6>
        <a:hlink>
          <a:srgbClr val="D59095"/>
        </a:hlink>
        <a:folHlink>
          <a:srgbClr val="F5D6D8"/>
        </a:folHlink>
      </a:clrScheme>
      <a:clrMap bg1="lt1" tx1="dk1" bg2="lt2" tx2="dk2" accent1="accent1" accent2="accent2" accent3="accent3" accent4="accent4" accent5="accent5" accent6="accent6" hlink="hlink" folHlink="folHlink"/>
    </a:extraClrScheme>
    <a:extraClrScheme>
      <a:clrScheme name="420f14_66,15,20 6">
        <a:dk1>
          <a:srgbClr val="000000"/>
        </a:dk1>
        <a:lt1>
          <a:srgbClr val="FFFFFF"/>
        </a:lt1>
        <a:dk2>
          <a:srgbClr val="000000"/>
        </a:dk2>
        <a:lt2>
          <a:srgbClr val="B2B2B2"/>
        </a:lt2>
        <a:accent1>
          <a:srgbClr val="DE6F7A"/>
        </a:accent1>
        <a:accent2>
          <a:srgbClr val="E3976B"/>
        </a:accent2>
        <a:accent3>
          <a:srgbClr val="FFFFFF"/>
        </a:accent3>
        <a:accent4>
          <a:srgbClr val="000000"/>
        </a:accent4>
        <a:accent5>
          <a:srgbClr val="ECBBBE"/>
        </a:accent5>
        <a:accent6>
          <a:srgbClr val="CE8860"/>
        </a:accent6>
        <a:hlink>
          <a:srgbClr val="EFC3DF"/>
        </a:hlink>
        <a:folHlink>
          <a:srgbClr val="F0CBB7"/>
        </a:folHlink>
      </a:clrScheme>
      <a:clrMap bg1="lt1" tx1="dk1" bg2="lt2" tx2="dk2" accent1="accent1" accent2="accent2" accent3="accent3" accent4="accent4" accent5="accent5" accent6="accent6" hlink="hlink" folHlink="folHlink"/>
    </a:extraClrScheme>
    <a:extraClrScheme>
      <a:clrScheme name="420f14_66,15,20 7">
        <a:dk1>
          <a:srgbClr val="000000"/>
        </a:dk1>
        <a:lt1>
          <a:srgbClr val="FFFFFF"/>
        </a:lt1>
        <a:dk2>
          <a:srgbClr val="000000"/>
        </a:dk2>
        <a:lt2>
          <a:srgbClr val="B2B2B2"/>
        </a:lt2>
        <a:accent1>
          <a:srgbClr val="DE6F7A"/>
        </a:accent1>
        <a:accent2>
          <a:srgbClr val="73BFDA"/>
        </a:accent2>
        <a:accent3>
          <a:srgbClr val="FFFFFF"/>
        </a:accent3>
        <a:accent4>
          <a:srgbClr val="000000"/>
        </a:accent4>
        <a:accent5>
          <a:srgbClr val="ECBBBE"/>
        </a:accent5>
        <a:accent6>
          <a:srgbClr val="68ADC5"/>
        </a:accent6>
        <a:hlink>
          <a:srgbClr val="CBE06E"/>
        </a:hlink>
        <a:folHlink>
          <a:srgbClr val="F1CEE5"/>
        </a:folHlink>
      </a:clrScheme>
      <a:clrMap bg1="lt1" tx1="dk1" bg2="lt2" tx2="dk2" accent1="accent1" accent2="accent2" accent3="accent3" accent4="accent4" accent5="accent5" accent6="accent6" hlink="hlink" folHlink="folHlink"/>
    </a:extraClrScheme>
    <a:extraClrScheme>
      <a:clrScheme name="420f14_66,15,20 8">
        <a:dk1>
          <a:srgbClr val="000000"/>
        </a:dk1>
        <a:lt1>
          <a:srgbClr val="FFFFFF"/>
        </a:lt1>
        <a:dk2>
          <a:srgbClr val="000000"/>
        </a:dk2>
        <a:lt2>
          <a:srgbClr val="B2B2B2"/>
        </a:lt2>
        <a:accent1>
          <a:srgbClr val="DE6F7A"/>
        </a:accent1>
        <a:accent2>
          <a:srgbClr val="7A73DA"/>
        </a:accent2>
        <a:accent3>
          <a:srgbClr val="FFFFFF"/>
        </a:accent3>
        <a:accent4>
          <a:srgbClr val="000000"/>
        </a:accent4>
        <a:accent5>
          <a:srgbClr val="ECBBBE"/>
        </a:accent5>
        <a:accent6>
          <a:srgbClr val="6E68C5"/>
        </a:accent6>
        <a:hlink>
          <a:srgbClr val="E9D586"/>
        </a:hlink>
        <a:folHlink>
          <a:srgbClr val="B4E59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92421_ivoryblack">
  <a:themeElements>
    <a:clrScheme name="292421_ivoryblack 2">
      <a:dk1>
        <a:srgbClr val="000000"/>
      </a:dk1>
      <a:lt1>
        <a:srgbClr val="FFFFFF"/>
      </a:lt1>
      <a:dk2>
        <a:srgbClr val="292421"/>
      </a:dk2>
      <a:lt2>
        <a:srgbClr val="FFFFFF"/>
      </a:lt2>
      <a:accent1>
        <a:srgbClr val="FF0037"/>
      </a:accent1>
      <a:accent2>
        <a:srgbClr val="F4853E"/>
      </a:accent2>
      <a:accent3>
        <a:srgbClr val="ACACAB"/>
      </a:accent3>
      <a:accent4>
        <a:srgbClr val="DADADA"/>
      </a:accent4>
      <a:accent5>
        <a:srgbClr val="FFAAAE"/>
      </a:accent5>
      <a:accent6>
        <a:srgbClr val="DD7837"/>
      </a:accent6>
      <a:hlink>
        <a:srgbClr val="FFE2D1"/>
      </a:hlink>
      <a:folHlink>
        <a:srgbClr val="FFE5EB"/>
      </a:folHlink>
    </a:clrScheme>
    <a:fontScheme name="292421_ivoryblack">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292421_ivoryblack 1">
        <a:dk1>
          <a:srgbClr val="000000"/>
        </a:dk1>
        <a:lt1>
          <a:srgbClr val="FFFFFF"/>
        </a:lt1>
        <a:dk2>
          <a:srgbClr val="292421"/>
        </a:dk2>
        <a:lt2>
          <a:srgbClr val="FFFFFF"/>
        </a:lt2>
        <a:accent1>
          <a:srgbClr val="E08E51"/>
        </a:accent1>
        <a:accent2>
          <a:srgbClr val="F8B581"/>
        </a:accent2>
        <a:accent3>
          <a:srgbClr val="ACACAB"/>
        </a:accent3>
        <a:accent4>
          <a:srgbClr val="DADADA"/>
        </a:accent4>
        <a:accent5>
          <a:srgbClr val="EDC6B3"/>
        </a:accent5>
        <a:accent6>
          <a:srgbClr val="E1A474"/>
        </a:accent6>
        <a:hlink>
          <a:srgbClr val="FBDFC9"/>
        </a:hlink>
        <a:folHlink>
          <a:srgbClr val="FFF3EF"/>
        </a:folHlink>
      </a:clrScheme>
      <a:clrMap bg1="dk2" tx1="lt1" bg2="dk1" tx2="lt2" accent1="accent1" accent2="accent2" accent3="accent3" accent4="accent4" accent5="accent5" accent6="accent6" hlink="hlink" folHlink="folHlink"/>
    </a:extraClrScheme>
    <a:extraClrScheme>
      <a:clrScheme name="292421_ivoryblack 2">
        <a:dk1>
          <a:srgbClr val="000000"/>
        </a:dk1>
        <a:lt1>
          <a:srgbClr val="FFFFFF"/>
        </a:lt1>
        <a:dk2>
          <a:srgbClr val="292421"/>
        </a:dk2>
        <a:lt2>
          <a:srgbClr val="FFFFFF"/>
        </a:lt2>
        <a:accent1>
          <a:srgbClr val="FF0037"/>
        </a:accent1>
        <a:accent2>
          <a:srgbClr val="F4853E"/>
        </a:accent2>
        <a:accent3>
          <a:srgbClr val="ACACAB"/>
        </a:accent3>
        <a:accent4>
          <a:srgbClr val="DADADA"/>
        </a:accent4>
        <a:accent5>
          <a:srgbClr val="FFAAAE"/>
        </a:accent5>
        <a:accent6>
          <a:srgbClr val="DD7837"/>
        </a:accent6>
        <a:hlink>
          <a:srgbClr val="FFE2D1"/>
        </a:hlink>
        <a:folHlink>
          <a:srgbClr val="FFE5EB"/>
        </a:folHlink>
      </a:clrScheme>
      <a:clrMap bg1="dk2" tx1="lt1" bg2="dk1" tx2="lt2" accent1="accent1" accent2="accent2" accent3="accent3" accent4="accent4" accent5="accent5" accent6="accent6" hlink="hlink" folHlink="folHlink"/>
    </a:extraClrScheme>
    <a:extraClrScheme>
      <a:clrScheme name="292421_ivoryblack 3">
        <a:dk1>
          <a:srgbClr val="000000"/>
        </a:dk1>
        <a:lt1>
          <a:srgbClr val="FFFFFF"/>
        </a:lt1>
        <a:dk2>
          <a:srgbClr val="292421"/>
        </a:dk2>
        <a:lt2>
          <a:srgbClr val="FFFFFF"/>
        </a:lt2>
        <a:accent1>
          <a:srgbClr val="A7DD0A"/>
        </a:accent1>
        <a:accent2>
          <a:srgbClr val="F88C3A"/>
        </a:accent2>
        <a:accent3>
          <a:srgbClr val="ACACAB"/>
        </a:accent3>
        <a:accent4>
          <a:srgbClr val="DADADA"/>
        </a:accent4>
        <a:accent5>
          <a:srgbClr val="D0EBAA"/>
        </a:accent5>
        <a:accent6>
          <a:srgbClr val="E17E34"/>
        </a:accent6>
        <a:hlink>
          <a:srgbClr val="EBFFEB"/>
        </a:hlink>
        <a:folHlink>
          <a:srgbClr val="FFEFE5"/>
        </a:folHlink>
      </a:clrScheme>
      <a:clrMap bg1="dk2" tx1="lt1" bg2="dk1" tx2="lt2" accent1="accent1" accent2="accent2" accent3="accent3" accent4="accent4" accent5="accent5" accent6="accent6" hlink="hlink" folHlink="folHlink"/>
    </a:extraClrScheme>
    <a:extraClrScheme>
      <a:clrScheme name="292421_ivoryblack 4">
        <a:dk1>
          <a:srgbClr val="000000"/>
        </a:dk1>
        <a:lt1>
          <a:srgbClr val="FFFFFF"/>
        </a:lt1>
        <a:dk2>
          <a:srgbClr val="292421"/>
        </a:dk2>
        <a:lt2>
          <a:srgbClr val="FFFFFF"/>
        </a:lt2>
        <a:accent1>
          <a:srgbClr val="EA8D47"/>
        </a:accent1>
        <a:accent2>
          <a:srgbClr val="E9C649"/>
        </a:accent2>
        <a:accent3>
          <a:srgbClr val="ACACAB"/>
        </a:accent3>
        <a:accent4>
          <a:srgbClr val="DADADA"/>
        </a:accent4>
        <a:accent5>
          <a:srgbClr val="F3C5B1"/>
        </a:accent5>
        <a:accent6>
          <a:srgbClr val="D3B341"/>
        </a:accent6>
        <a:hlink>
          <a:srgbClr val="DAF273"/>
        </a:hlink>
        <a:folHlink>
          <a:srgbClr val="CEFDCE"/>
        </a:folHlink>
      </a:clrScheme>
      <a:clrMap bg1="dk2" tx1="lt1" bg2="dk1" tx2="lt2" accent1="accent1" accent2="accent2" accent3="accent3" accent4="accent4" accent5="accent5" accent6="accent6" hlink="hlink" folHlink="folHlink"/>
    </a:extraClrScheme>
    <a:extraClrScheme>
      <a:clrScheme name="292421_ivoryblack 5">
        <a:dk1>
          <a:srgbClr val="000000"/>
        </a:dk1>
        <a:lt1>
          <a:srgbClr val="FFFFFF"/>
        </a:lt1>
        <a:dk2>
          <a:srgbClr val="000000"/>
        </a:dk2>
        <a:lt2>
          <a:srgbClr val="B2B2B2"/>
        </a:lt2>
        <a:accent1>
          <a:srgbClr val="E08E51"/>
        </a:accent1>
        <a:accent2>
          <a:srgbClr val="F8B581"/>
        </a:accent2>
        <a:accent3>
          <a:srgbClr val="FFFFFF"/>
        </a:accent3>
        <a:accent4>
          <a:srgbClr val="000000"/>
        </a:accent4>
        <a:accent5>
          <a:srgbClr val="EDC6B3"/>
        </a:accent5>
        <a:accent6>
          <a:srgbClr val="E1A474"/>
        </a:accent6>
        <a:hlink>
          <a:srgbClr val="FBDFC9"/>
        </a:hlink>
        <a:folHlink>
          <a:srgbClr val="FFF3EF"/>
        </a:folHlink>
      </a:clrScheme>
      <a:clrMap bg1="lt1" tx1="dk1" bg2="lt2" tx2="dk2" accent1="accent1" accent2="accent2" accent3="accent3" accent4="accent4" accent5="accent5" accent6="accent6" hlink="hlink" folHlink="folHlink"/>
    </a:extraClrScheme>
    <a:extraClrScheme>
      <a:clrScheme name="292421_ivoryblack 6">
        <a:dk1>
          <a:srgbClr val="000000"/>
        </a:dk1>
        <a:lt1>
          <a:srgbClr val="FFFFFF"/>
        </a:lt1>
        <a:dk2>
          <a:srgbClr val="000000"/>
        </a:dk2>
        <a:lt2>
          <a:srgbClr val="B2B2B2"/>
        </a:lt2>
        <a:accent1>
          <a:srgbClr val="FF0037"/>
        </a:accent1>
        <a:accent2>
          <a:srgbClr val="F4853E"/>
        </a:accent2>
        <a:accent3>
          <a:srgbClr val="FFFFFF"/>
        </a:accent3>
        <a:accent4>
          <a:srgbClr val="000000"/>
        </a:accent4>
        <a:accent5>
          <a:srgbClr val="FFAAAE"/>
        </a:accent5>
        <a:accent6>
          <a:srgbClr val="DD7837"/>
        </a:accent6>
        <a:hlink>
          <a:srgbClr val="FFE2D1"/>
        </a:hlink>
        <a:folHlink>
          <a:srgbClr val="FFE5EB"/>
        </a:folHlink>
      </a:clrScheme>
      <a:clrMap bg1="lt1" tx1="dk1" bg2="lt2" tx2="dk2" accent1="accent1" accent2="accent2" accent3="accent3" accent4="accent4" accent5="accent5" accent6="accent6" hlink="hlink" folHlink="folHlink"/>
    </a:extraClrScheme>
    <a:extraClrScheme>
      <a:clrScheme name="292421_ivoryblack 7">
        <a:dk1>
          <a:srgbClr val="000000"/>
        </a:dk1>
        <a:lt1>
          <a:srgbClr val="FFFFFF"/>
        </a:lt1>
        <a:dk2>
          <a:srgbClr val="000000"/>
        </a:dk2>
        <a:lt2>
          <a:srgbClr val="B2B2B2"/>
        </a:lt2>
        <a:accent1>
          <a:srgbClr val="A7DD0A"/>
        </a:accent1>
        <a:accent2>
          <a:srgbClr val="F88C3A"/>
        </a:accent2>
        <a:accent3>
          <a:srgbClr val="FFFFFF"/>
        </a:accent3>
        <a:accent4>
          <a:srgbClr val="000000"/>
        </a:accent4>
        <a:accent5>
          <a:srgbClr val="D0EBAA"/>
        </a:accent5>
        <a:accent6>
          <a:srgbClr val="E17E34"/>
        </a:accent6>
        <a:hlink>
          <a:srgbClr val="EBFFEB"/>
        </a:hlink>
        <a:folHlink>
          <a:srgbClr val="FFEFE5"/>
        </a:folHlink>
      </a:clrScheme>
      <a:clrMap bg1="lt1" tx1="dk1" bg2="lt2" tx2="dk2" accent1="accent1" accent2="accent2" accent3="accent3" accent4="accent4" accent5="accent5" accent6="accent6" hlink="hlink" folHlink="folHlink"/>
    </a:extraClrScheme>
    <a:extraClrScheme>
      <a:clrScheme name="292421_ivoryblack 8">
        <a:dk1>
          <a:srgbClr val="000000"/>
        </a:dk1>
        <a:lt1>
          <a:srgbClr val="FFFFFF"/>
        </a:lt1>
        <a:dk2>
          <a:srgbClr val="000000"/>
        </a:dk2>
        <a:lt2>
          <a:srgbClr val="B2B2B2"/>
        </a:lt2>
        <a:accent1>
          <a:srgbClr val="EA8D47"/>
        </a:accent1>
        <a:accent2>
          <a:srgbClr val="E9C649"/>
        </a:accent2>
        <a:accent3>
          <a:srgbClr val="FFFFFF"/>
        </a:accent3>
        <a:accent4>
          <a:srgbClr val="000000"/>
        </a:accent4>
        <a:accent5>
          <a:srgbClr val="F3C5B1"/>
        </a:accent5>
        <a:accent6>
          <a:srgbClr val="D3B341"/>
        </a:accent6>
        <a:hlink>
          <a:srgbClr val="DAF273"/>
        </a:hlink>
        <a:folHlink>
          <a:srgbClr val="CEFDC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chri_0196_slide.pot</Template>
  <TotalTime>102</TotalTime>
  <Words>2373</Words>
  <Application>Microsoft Macintosh PowerPoint</Application>
  <PresentationFormat>On-screen Show (4:3)</PresentationFormat>
  <Paragraphs>139</Paragraphs>
  <Slides>22</Slides>
  <Notes>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420f14_66,15,20</vt:lpstr>
      <vt:lpstr>292421_ivoryblack</vt:lpstr>
      <vt:lpstr>Creation, the Fall, Angels &amp; Demons</vt:lpstr>
      <vt:lpstr>Creation - A Product of God’s Abounding Love</vt:lpstr>
      <vt:lpstr>Why Did God Create?</vt:lpstr>
      <vt:lpstr>Creation ex nihilo</vt:lpstr>
      <vt:lpstr>A Trinitarian Work</vt:lpstr>
      <vt:lpstr>God sustains Creation</vt:lpstr>
      <vt:lpstr>Creation is Good</vt:lpstr>
      <vt:lpstr>Man-Made in God’s Image</vt:lpstr>
      <vt:lpstr>Angels</vt:lpstr>
      <vt:lpstr>Angels</vt:lpstr>
      <vt:lpstr>Devils (“Demons”)</vt:lpstr>
      <vt:lpstr>Devils (“Demons”)</vt:lpstr>
      <vt:lpstr>Devils (“Demons”)</vt:lpstr>
      <vt:lpstr>The Fall of Man</vt:lpstr>
      <vt:lpstr>The Fall of Man</vt:lpstr>
      <vt:lpstr>Results of Adam’s Fall</vt:lpstr>
      <vt:lpstr>Original Sin &amp; Concupiscence</vt:lpstr>
      <vt:lpstr>Evolution and the Literal Meaning of Genesis</vt:lpstr>
      <vt:lpstr>Evolution and the Literal Meaning of Genesis</vt:lpstr>
      <vt:lpstr>The Limits of Evolution</vt:lpstr>
      <vt:lpstr>Why did God not prevent the first man from sinning?</vt:lpstr>
      <vt:lpstr>PowerPoint Presentation</vt:lpstr>
    </vt:vector>
  </TitlesOfParts>
  <Company>HealthSouth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Creation, the fall, angels &amp; demons</dc:title>
  <dc:creator>jacksot7</dc:creator>
  <cp:lastModifiedBy>Ty Jackson</cp:lastModifiedBy>
  <cp:revision>9</cp:revision>
  <dcterms:created xsi:type="dcterms:W3CDTF">2014-06-03T16:53:53Z</dcterms:created>
  <dcterms:modified xsi:type="dcterms:W3CDTF">2014-07-14T01:30:11Z</dcterms:modified>
</cp:coreProperties>
</file>